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7" r:id="rId1"/>
  </p:sldMasterIdLst>
  <p:notesMasterIdLst>
    <p:notesMasterId r:id="rId115"/>
  </p:notesMasterIdLst>
  <p:handoutMasterIdLst>
    <p:handoutMasterId r:id="rId116"/>
  </p:handoutMasterIdLst>
  <p:sldIdLst>
    <p:sldId id="587" r:id="rId2"/>
    <p:sldId id="902" r:id="rId3"/>
    <p:sldId id="918" r:id="rId4"/>
    <p:sldId id="826" r:id="rId5"/>
    <p:sldId id="827" r:id="rId6"/>
    <p:sldId id="758" r:id="rId7"/>
    <p:sldId id="750" r:id="rId8"/>
    <p:sldId id="752" r:id="rId9"/>
    <p:sldId id="751" r:id="rId10"/>
    <p:sldId id="828" r:id="rId11"/>
    <p:sldId id="844" r:id="rId12"/>
    <p:sldId id="760" r:id="rId13"/>
    <p:sldId id="711" r:id="rId14"/>
    <p:sldId id="845" r:id="rId15"/>
    <p:sldId id="773" r:id="rId16"/>
    <p:sldId id="755" r:id="rId17"/>
    <p:sldId id="754" r:id="rId18"/>
    <p:sldId id="830" r:id="rId19"/>
    <p:sldId id="846" r:id="rId20"/>
    <p:sldId id="659" r:id="rId21"/>
    <p:sldId id="756" r:id="rId22"/>
    <p:sldId id="834" r:id="rId23"/>
    <p:sldId id="847" r:id="rId24"/>
    <p:sldId id="759" r:id="rId25"/>
    <p:sldId id="653" r:id="rId26"/>
    <p:sldId id="836" r:id="rId27"/>
    <p:sldId id="848" r:id="rId28"/>
    <p:sldId id="663" r:id="rId29"/>
    <p:sldId id="849" r:id="rId30"/>
    <p:sldId id="761" r:id="rId31"/>
    <p:sldId id="852" r:id="rId32"/>
    <p:sldId id="654" r:id="rId33"/>
    <p:sldId id="787" r:id="rId34"/>
    <p:sldId id="909" r:id="rId35"/>
    <p:sldId id="911" r:id="rId36"/>
    <p:sldId id="853" r:id="rId37"/>
    <p:sldId id="772" r:id="rId38"/>
    <p:sldId id="855" r:id="rId39"/>
    <p:sldId id="635" r:id="rId40"/>
    <p:sldId id="857" r:id="rId41"/>
    <p:sldId id="762" r:id="rId42"/>
    <p:sldId id="688" r:id="rId43"/>
    <p:sldId id="757" r:id="rId44"/>
    <p:sldId id="859" r:id="rId45"/>
    <p:sldId id="766" r:id="rId46"/>
    <p:sldId id="682" r:id="rId47"/>
    <p:sldId id="861" r:id="rId48"/>
    <p:sldId id="681" r:id="rId49"/>
    <p:sldId id="784" r:id="rId50"/>
    <p:sldId id="850" r:id="rId51"/>
    <p:sldId id="863" r:id="rId52"/>
    <p:sldId id="721" r:id="rId53"/>
    <p:sldId id="715" r:id="rId54"/>
    <p:sldId id="867" r:id="rId55"/>
    <p:sldId id="788" r:id="rId56"/>
    <p:sldId id="823" r:id="rId57"/>
    <p:sldId id="908" r:id="rId58"/>
    <p:sldId id="868" r:id="rId59"/>
    <p:sldId id="791" r:id="rId60"/>
    <p:sldId id="871" r:id="rId61"/>
    <p:sldId id="898" r:id="rId62"/>
    <p:sldId id="873" r:id="rId63"/>
    <p:sldId id="899" r:id="rId64"/>
    <p:sldId id="875" r:id="rId65"/>
    <p:sldId id="803" r:id="rId66"/>
    <p:sldId id="877" r:id="rId67"/>
    <p:sldId id="900" r:id="rId68"/>
    <p:sldId id="901" r:id="rId69"/>
    <p:sldId id="880" r:id="rId70"/>
    <p:sldId id="807" r:id="rId71"/>
    <p:sldId id="881" r:id="rId72"/>
    <p:sldId id="808" r:id="rId73"/>
    <p:sldId id="806" r:id="rId74"/>
    <p:sldId id="883" r:id="rId75"/>
    <p:sldId id="809" r:id="rId76"/>
    <p:sldId id="885" r:id="rId77"/>
    <p:sldId id="810" r:id="rId78"/>
    <p:sldId id="887" r:id="rId79"/>
    <p:sldId id="812" r:id="rId80"/>
    <p:sldId id="889" r:id="rId81"/>
    <p:sldId id="818" r:id="rId82"/>
    <p:sldId id="890" r:id="rId83"/>
    <p:sldId id="912" r:id="rId84"/>
    <p:sldId id="913" r:id="rId85"/>
    <p:sldId id="914" r:id="rId86"/>
    <p:sldId id="915" r:id="rId87"/>
    <p:sldId id="916" r:id="rId88"/>
    <p:sldId id="735" r:id="rId89"/>
    <p:sldId id="891" r:id="rId90"/>
    <p:sldId id="907" r:id="rId91"/>
    <p:sldId id="904" r:id="rId92"/>
    <p:sldId id="905" r:id="rId93"/>
    <p:sldId id="906" r:id="rId94"/>
    <p:sldId id="917" r:id="rId95"/>
    <p:sldId id="922" r:id="rId96"/>
    <p:sldId id="923" r:id="rId97"/>
    <p:sldId id="924" r:id="rId98"/>
    <p:sldId id="736" r:id="rId99"/>
    <p:sldId id="895" r:id="rId100"/>
    <p:sldId id="664" r:id="rId101"/>
    <p:sldId id="768" r:id="rId102"/>
    <p:sldId id="925" r:id="rId103"/>
    <p:sldId id="926" r:id="rId104"/>
    <p:sldId id="897" r:id="rId105"/>
    <p:sldId id="657" r:id="rId106"/>
    <p:sldId id="770" r:id="rId107"/>
    <p:sldId id="927" r:id="rId108"/>
    <p:sldId id="930" r:id="rId109"/>
    <p:sldId id="929" r:id="rId110"/>
    <p:sldId id="928" r:id="rId111"/>
    <p:sldId id="931" r:id="rId112"/>
    <p:sldId id="903" r:id="rId113"/>
    <p:sldId id="603" r:id="rId114"/>
  </p:sldIdLst>
  <p:sldSz cx="12192000" cy="6858000"/>
  <p:notesSz cx="6797675" cy="9928225"/>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 id="3" name="Pott, Michael" initials="PM" lastIdx="3" clrIdx="2">
    <p:extLst>
      <p:ext uri="{19B8F6BF-5375-455C-9EA6-DF929625EA0E}">
        <p15:presenceInfo xmlns:p15="http://schemas.microsoft.com/office/powerpoint/2012/main" userId="S-1-5-21-1957994488-842925246-40105171-1910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5EF"/>
    <a:srgbClr val="FFFFFF"/>
    <a:srgbClr val="333333"/>
    <a:srgbClr val="A82476"/>
    <a:srgbClr val="11BAB6"/>
    <a:srgbClr val="00A9C2"/>
    <a:srgbClr val="00BAC2"/>
    <a:srgbClr val="00A4ED"/>
    <a:srgbClr val="ECEEEF"/>
    <a:srgbClr val="DCDE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9" autoAdjust="0"/>
    <p:restoredTop sz="82399" autoAdjust="0"/>
  </p:normalViewPr>
  <p:slideViewPr>
    <p:cSldViewPr snapToGrid="0" showGuides="1">
      <p:cViewPr varScale="1">
        <p:scale>
          <a:sx n="105" d="100"/>
          <a:sy n="105" d="100"/>
        </p:scale>
        <p:origin x="696" y="114"/>
      </p:cViewPr>
      <p:guideLst>
        <p:guide orient="horz" pos="2205"/>
        <p:guide pos="3840"/>
      </p:guideLst>
    </p:cSldViewPr>
  </p:slideViewPr>
  <p:outlineViewPr>
    <p:cViewPr>
      <p:scale>
        <a:sx n="33" d="100"/>
        <a:sy n="33" d="100"/>
      </p:scale>
      <p:origin x="0" y="-702"/>
    </p:cViewPr>
  </p:outlineViewPr>
  <p:notesTextViewPr>
    <p:cViewPr>
      <p:scale>
        <a:sx n="3" d="2"/>
        <a:sy n="3" d="2"/>
      </p:scale>
      <p:origin x="0" y="0"/>
    </p:cViewPr>
  </p:notesTextViewPr>
  <p:sorterViewPr>
    <p:cViewPr>
      <p:scale>
        <a:sx n="200" d="100"/>
        <a:sy n="200" d="100"/>
      </p:scale>
      <p:origin x="0" y="-453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1D5E54-7741-4A7F-A009-B1D4E3B17BA3}" type="doc">
      <dgm:prSet loTypeId="urn:microsoft.com/office/officeart/2005/8/layout/process1" loCatId="process" qsTypeId="urn:microsoft.com/office/officeart/2005/8/quickstyle/simple1" qsCatId="simple" csTypeId="urn:microsoft.com/office/officeart/2005/8/colors/accent0_3" csCatId="mainScheme" phldr="1"/>
      <dgm:spPr/>
    </dgm:pt>
    <dgm:pt modelId="{6F6029F1-8BC5-4D03-9EF4-46C83046115C}">
      <dgm:prSet phldrT="[Text]"/>
      <dgm:spPr>
        <a:xfrm>
          <a:off x="3455"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Backup DB and NFS</a:t>
          </a:r>
        </a:p>
      </dgm:t>
    </dgm:pt>
    <dgm:pt modelId="{E3ABE7BD-D025-495C-B489-0FCD3084957F}" type="parTrans" cxnId="{08E871EA-6AF7-4AE7-A48A-70FB7BCE839A}">
      <dgm:prSet/>
      <dgm:spPr/>
      <dgm:t>
        <a:bodyPr/>
        <a:lstStyle/>
        <a:p>
          <a:endParaRPr lang="en-US"/>
        </a:p>
      </dgm:t>
    </dgm:pt>
    <dgm:pt modelId="{F50C202B-D99F-4591-9DF6-3CD0A6094598}" type="sibTrans" cxnId="{08E871EA-6AF7-4AE7-A48A-70FB7BCE839A}">
      <dgm:prSet/>
      <dgm:spPr>
        <a:xfrm>
          <a:off x="1181859" y="1729114"/>
          <a:ext cx="227110" cy="265676"/>
        </a:xfrm>
        <a:prstGeom prst="rightArrow">
          <a:avLst>
            <a:gd name="adj1" fmla="val 60000"/>
            <a:gd name="adj2" fmla="val 50000"/>
          </a:avLst>
        </a:prstGeom>
        <a:solidFill>
          <a:srgbClr val="0079EF">
            <a:tint val="60000"/>
            <a:hueOff val="0"/>
            <a:satOff val="0"/>
            <a:lumOff val="0"/>
            <a:alphaOff val="0"/>
          </a:srgbClr>
        </a:solidFill>
        <a:ln>
          <a:noFill/>
        </a:ln>
        <a:effectLst/>
      </dgm:spPr>
      <dgm:t>
        <a:bodyPr/>
        <a:lstStyle/>
        <a:p>
          <a:endParaRPr lang="en-US">
            <a:solidFill>
              <a:sysClr val="window" lastClr="FFFFFF"/>
            </a:solidFill>
            <a:latin typeface="Calibri" panose="020F0502020204030204"/>
            <a:ea typeface="+mn-ea"/>
            <a:cs typeface="+mn-cs"/>
          </a:endParaRPr>
        </a:p>
      </dgm:t>
    </dgm:pt>
    <dgm:pt modelId="{7C84FC8F-7D95-40DB-A3F1-78F7B7A5EA11}">
      <dgm:prSet/>
      <dgm:spPr>
        <a:xfrm>
          <a:off x="1503241"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Update master nodes and worker nodes with latest CDF</a:t>
          </a:r>
        </a:p>
        <a:p>
          <a:r>
            <a:rPr lang="en-US" b="1" dirty="0">
              <a:solidFill>
                <a:sysClr val="window" lastClr="FFFFFF"/>
              </a:solidFill>
              <a:latin typeface="Calibri" panose="020F0502020204030204"/>
              <a:ea typeface="+mn-ea"/>
              <a:cs typeface="+mn-cs"/>
            </a:rPr>
            <a:t>Master and worker nodes must be updated one by one to ensure availability</a:t>
          </a:r>
        </a:p>
      </dgm:t>
    </dgm:pt>
    <dgm:pt modelId="{8328A1FF-F8E2-4F43-9D96-9C131AA9B4E9}" type="parTrans" cxnId="{9AEB4EAC-CC48-466B-A807-451492F519A3}">
      <dgm:prSet/>
      <dgm:spPr/>
      <dgm:t>
        <a:bodyPr/>
        <a:lstStyle/>
        <a:p>
          <a:endParaRPr lang="en-US"/>
        </a:p>
      </dgm:t>
    </dgm:pt>
    <dgm:pt modelId="{C1730A31-1A41-452E-A1E0-24E508CC8FC8}" type="sibTrans" cxnId="{9AEB4EAC-CC48-466B-A807-451492F519A3}">
      <dgm:prSet/>
      <dgm:spPr>
        <a:xfrm>
          <a:off x="2681645" y="1729114"/>
          <a:ext cx="227110" cy="265676"/>
        </a:xfrm>
        <a:prstGeom prst="rightArrow">
          <a:avLst>
            <a:gd name="adj1" fmla="val 60000"/>
            <a:gd name="adj2" fmla="val 50000"/>
          </a:avLst>
        </a:prstGeom>
        <a:solidFill>
          <a:srgbClr val="0079EF">
            <a:tint val="60000"/>
            <a:hueOff val="0"/>
            <a:satOff val="0"/>
            <a:lumOff val="0"/>
            <a:alphaOff val="0"/>
          </a:srgbClr>
        </a:solidFill>
        <a:ln>
          <a:noFill/>
        </a:ln>
        <a:effectLst/>
      </dgm:spPr>
      <dgm:t>
        <a:bodyPr/>
        <a:lstStyle/>
        <a:p>
          <a:endParaRPr lang="en-US">
            <a:solidFill>
              <a:sysClr val="window" lastClr="FFFFFF"/>
            </a:solidFill>
            <a:latin typeface="Calibri" panose="020F0502020204030204"/>
            <a:ea typeface="+mn-ea"/>
            <a:cs typeface="+mn-cs"/>
          </a:endParaRPr>
        </a:p>
      </dgm:t>
    </dgm:pt>
    <dgm:pt modelId="{2CEC682F-076A-4B3D-91F0-C9FC7795F9E2}">
      <dgm:prSet/>
      <dgm:spPr>
        <a:xfrm>
          <a:off x="3003028"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Run suite update from admin UI</a:t>
          </a:r>
        </a:p>
      </dgm:t>
    </dgm:pt>
    <dgm:pt modelId="{9039AFD6-8065-4EF2-9D8C-5B684D765CF2}" type="parTrans" cxnId="{15FE34DF-56FE-4157-946E-5F7A217E4779}">
      <dgm:prSet/>
      <dgm:spPr/>
      <dgm:t>
        <a:bodyPr/>
        <a:lstStyle/>
        <a:p>
          <a:endParaRPr lang="en-US"/>
        </a:p>
      </dgm:t>
    </dgm:pt>
    <dgm:pt modelId="{571B9EB2-5F38-4598-A994-F93524BE92CD}" type="sibTrans" cxnId="{15FE34DF-56FE-4157-946E-5F7A217E4779}">
      <dgm:prSet/>
      <dgm:spPr>
        <a:xfrm>
          <a:off x="4181431" y="1729114"/>
          <a:ext cx="227110" cy="265676"/>
        </a:xfrm>
        <a:prstGeom prst="rightArrow">
          <a:avLst>
            <a:gd name="adj1" fmla="val 60000"/>
            <a:gd name="adj2" fmla="val 50000"/>
          </a:avLst>
        </a:prstGeom>
        <a:solidFill>
          <a:srgbClr val="0079EF">
            <a:tint val="60000"/>
            <a:hueOff val="0"/>
            <a:satOff val="0"/>
            <a:lumOff val="0"/>
            <a:alphaOff val="0"/>
          </a:srgbClr>
        </a:solidFill>
        <a:ln>
          <a:noFill/>
        </a:ln>
        <a:effectLst/>
      </dgm:spPr>
      <dgm:t>
        <a:bodyPr/>
        <a:lstStyle/>
        <a:p>
          <a:endParaRPr lang="en-US">
            <a:solidFill>
              <a:sysClr val="window" lastClr="FFFFFF"/>
            </a:solidFill>
            <a:latin typeface="Calibri" panose="020F0502020204030204"/>
            <a:ea typeface="+mn-ea"/>
            <a:cs typeface="+mn-cs"/>
          </a:endParaRPr>
        </a:p>
      </dgm:t>
    </dgm:pt>
    <dgm:pt modelId="{8F282474-C5AD-4DBD-B771-5342A159142D}">
      <dgm:prSet/>
      <dgm:spPr>
        <a:xfrm>
          <a:off x="4502814"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Post update process</a:t>
          </a:r>
        </a:p>
      </dgm:t>
    </dgm:pt>
    <dgm:pt modelId="{13479A19-6D97-4563-8B90-202C47A36F01}" type="parTrans" cxnId="{C90C2C8F-936B-46F0-8D77-E379D538C11E}">
      <dgm:prSet/>
      <dgm:spPr/>
      <dgm:t>
        <a:bodyPr/>
        <a:lstStyle/>
        <a:p>
          <a:endParaRPr lang="en-US"/>
        </a:p>
      </dgm:t>
    </dgm:pt>
    <dgm:pt modelId="{DCEF066C-4279-46CB-88D0-D360F71C81FA}" type="sibTrans" cxnId="{C90C2C8F-936B-46F0-8D77-E379D538C11E}">
      <dgm:prSet/>
      <dgm:spPr>
        <a:xfrm>
          <a:off x="5681217" y="1729114"/>
          <a:ext cx="227110" cy="265676"/>
        </a:xfrm>
        <a:prstGeom prst="rightArrow">
          <a:avLst>
            <a:gd name="adj1" fmla="val 60000"/>
            <a:gd name="adj2" fmla="val 50000"/>
          </a:avLst>
        </a:prstGeom>
        <a:solidFill>
          <a:srgbClr val="0079EF">
            <a:tint val="60000"/>
            <a:hueOff val="0"/>
            <a:satOff val="0"/>
            <a:lumOff val="0"/>
            <a:alphaOff val="0"/>
          </a:srgbClr>
        </a:solidFill>
        <a:ln>
          <a:noFill/>
        </a:ln>
        <a:effectLst/>
      </dgm:spPr>
      <dgm:t>
        <a:bodyPr/>
        <a:lstStyle/>
        <a:p>
          <a:endParaRPr lang="en-US">
            <a:solidFill>
              <a:sysClr val="window" lastClr="FFFFFF"/>
            </a:solidFill>
            <a:latin typeface="Calibri" panose="020F0502020204030204"/>
            <a:ea typeface="+mn-ea"/>
            <a:cs typeface="+mn-cs"/>
          </a:endParaRPr>
        </a:p>
      </dgm:t>
    </dgm:pt>
    <dgm:pt modelId="{0C364D7B-288C-4B1E-B9CB-CFCD6B71D6C8}">
      <dgm:prSet/>
      <dgm:spPr>
        <a:xfrm>
          <a:off x="6002600" y="1058496"/>
          <a:ext cx="1071275" cy="1606913"/>
        </a:xfrm>
        <a:prstGeom prst="roundRect">
          <a:avLst>
            <a:gd name="adj" fmla="val 10000"/>
          </a:avLst>
        </a:prstGeom>
        <a:solidFill>
          <a:srgbClr val="0079EF">
            <a:hueOff val="0"/>
            <a:satOff val="0"/>
            <a:lumOff val="0"/>
            <a:alphaOff val="0"/>
          </a:srgbClr>
        </a:solidFill>
        <a:ln w="12700" cap="flat" cmpd="sng" algn="ctr">
          <a:solidFill>
            <a:srgbClr val="29CEFE">
              <a:hueOff val="0"/>
              <a:satOff val="0"/>
              <a:lumOff val="0"/>
              <a:alphaOff val="0"/>
            </a:srgbClr>
          </a:solidFill>
          <a:prstDash val="solid"/>
          <a:miter lim="800000"/>
        </a:ln>
        <a:effectLst/>
      </dgm:spPr>
      <dgm:t>
        <a:bodyPr/>
        <a:lstStyle/>
        <a:p>
          <a:r>
            <a:rPr lang="en-US" b="1" dirty="0">
              <a:solidFill>
                <a:sysClr val="window" lastClr="FFFFFF"/>
              </a:solidFill>
              <a:latin typeface="Calibri" panose="020F0502020204030204"/>
              <a:ea typeface="+mn-ea"/>
              <a:cs typeface="+mn-cs"/>
            </a:rPr>
            <a:t>Rollback in case update fails – use the restore service to restore data</a:t>
          </a:r>
        </a:p>
      </dgm:t>
    </dgm:pt>
    <dgm:pt modelId="{AC48B524-87AE-4F9F-B371-B76E76D1C1C2}" type="parTrans" cxnId="{B075790D-4634-41F2-91C2-05CC7FFD5B16}">
      <dgm:prSet/>
      <dgm:spPr/>
      <dgm:t>
        <a:bodyPr/>
        <a:lstStyle/>
        <a:p>
          <a:endParaRPr lang="en-US"/>
        </a:p>
      </dgm:t>
    </dgm:pt>
    <dgm:pt modelId="{07F8229B-A584-4920-A697-014464273697}" type="sibTrans" cxnId="{B075790D-4634-41F2-91C2-05CC7FFD5B16}">
      <dgm:prSet/>
      <dgm:spPr/>
      <dgm:t>
        <a:bodyPr/>
        <a:lstStyle/>
        <a:p>
          <a:endParaRPr lang="en-US"/>
        </a:p>
      </dgm:t>
    </dgm:pt>
    <dgm:pt modelId="{81D23AA9-943C-4C61-B50F-01A60FF5ABBC}" type="pres">
      <dgm:prSet presAssocID="{081D5E54-7741-4A7F-A009-B1D4E3B17BA3}" presName="Name0" presStyleCnt="0">
        <dgm:presLayoutVars>
          <dgm:dir/>
          <dgm:resizeHandles val="exact"/>
        </dgm:presLayoutVars>
      </dgm:prSet>
      <dgm:spPr/>
    </dgm:pt>
    <dgm:pt modelId="{D8666EB2-1CDA-416A-9019-84E113DBE416}" type="pres">
      <dgm:prSet presAssocID="{6F6029F1-8BC5-4D03-9EF4-46C83046115C}" presName="node" presStyleLbl="node1" presStyleIdx="0" presStyleCnt="5">
        <dgm:presLayoutVars>
          <dgm:bulletEnabled val="1"/>
        </dgm:presLayoutVars>
      </dgm:prSet>
      <dgm:spPr/>
      <dgm:t>
        <a:bodyPr/>
        <a:lstStyle/>
        <a:p>
          <a:endParaRPr lang="en-US"/>
        </a:p>
      </dgm:t>
    </dgm:pt>
    <dgm:pt modelId="{F3308DFB-CEFF-47BD-A557-01732AFE7E1E}" type="pres">
      <dgm:prSet presAssocID="{F50C202B-D99F-4591-9DF6-3CD0A6094598}" presName="sibTrans" presStyleLbl="sibTrans2D1" presStyleIdx="0" presStyleCnt="4"/>
      <dgm:spPr/>
      <dgm:t>
        <a:bodyPr/>
        <a:lstStyle/>
        <a:p>
          <a:endParaRPr lang="en-US"/>
        </a:p>
      </dgm:t>
    </dgm:pt>
    <dgm:pt modelId="{6CB3F1FB-B5B7-4193-9194-61B8891D5C28}" type="pres">
      <dgm:prSet presAssocID="{F50C202B-D99F-4591-9DF6-3CD0A6094598}" presName="connectorText" presStyleLbl="sibTrans2D1" presStyleIdx="0" presStyleCnt="4"/>
      <dgm:spPr/>
      <dgm:t>
        <a:bodyPr/>
        <a:lstStyle/>
        <a:p>
          <a:endParaRPr lang="en-US"/>
        </a:p>
      </dgm:t>
    </dgm:pt>
    <dgm:pt modelId="{191222C4-ACEE-4814-B2E1-76BD35E8DD61}" type="pres">
      <dgm:prSet presAssocID="{7C84FC8F-7D95-40DB-A3F1-78F7B7A5EA11}" presName="node" presStyleLbl="node1" presStyleIdx="1" presStyleCnt="5">
        <dgm:presLayoutVars>
          <dgm:bulletEnabled val="1"/>
        </dgm:presLayoutVars>
      </dgm:prSet>
      <dgm:spPr/>
      <dgm:t>
        <a:bodyPr/>
        <a:lstStyle/>
        <a:p>
          <a:endParaRPr lang="en-US"/>
        </a:p>
      </dgm:t>
    </dgm:pt>
    <dgm:pt modelId="{CBFD996A-5A79-4451-BE6C-D25BDAE66887}" type="pres">
      <dgm:prSet presAssocID="{C1730A31-1A41-452E-A1E0-24E508CC8FC8}" presName="sibTrans" presStyleLbl="sibTrans2D1" presStyleIdx="1" presStyleCnt="4"/>
      <dgm:spPr/>
      <dgm:t>
        <a:bodyPr/>
        <a:lstStyle/>
        <a:p>
          <a:endParaRPr lang="en-US"/>
        </a:p>
      </dgm:t>
    </dgm:pt>
    <dgm:pt modelId="{72B477CC-A78F-43C5-8389-EC25F2AB841C}" type="pres">
      <dgm:prSet presAssocID="{C1730A31-1A41-452E-A1E0-24E508CC8FC8}" presName="connectorText" presStyleLbl="sibTrans2D1" presStyleIdx="1" presStyleCnt="4"/>
      <dgm:spPr/>
      <dgm:t>
        <a:bodyPr/>
        <a:lstStyle/>
        <a:p>
          <a:endParaRPr lang="en-US"/>
        </a:p>
      </dgm:t>
    </dgm:pt>
    <dgm:pt modelId="{9862FED7-F228-45D4-896C-C5560DE28FFC}" type="pres">
      <dgm:prSet presAssocID="{2CEC682F-076A-4B3D-91F0-C9FC7795F9E2}" presName="node" presStyleLbl="node1" presStyleIdx="2" presStyleCnt="5">
        <dgm:presLayoutVars>
          <dgm:bulletEnabled val="1"/>
        </dgm:presLayoutVars>
      </dgm:prSet>
      <dgm:spPr/>
      <dgm:t>
        <a:bodyPr/>
        <a:lstStyle/>
        <a:p>
          <a:endParaRPr lang="en-US"/>
        </a:p>
      </dgm:t>
    </dgm:pt>
    <dgm:pt modelId="{E8B7F3A6-2B9B-44D6-8CCC-49ACA11E3F3A}" type="pres">
      <dgm:prSet presAssocID="{571B9EB2-5F38-4598-A994-F93524BE92CD}" presName="sibTrans" presStyleLbl="sibTrans2D1" presStyleIdx="2" presStyleCnt="4"/>
      <dgm:spPr/>
      <dgm:t>
        <a:bodyPr/>
        <a:lstStyle/>
        <a:p>
          <a:endParaRPr lang="en-US"/>
        </a:p>
      </dgm:t>
    </dgm:pt>
    <dgm:pt modelId="{37268B4E-1C16-4223-8268-2566C79DE2D1}" type="pres">
      <dgm:prSet presAssocID="{571B9EB2-5F38-4598-A994-F93524BE92CD}" presName="connectorText" presStyleLbl="sibTrans2D1" presStyleIdx="2" presStyleCnt="4"/>
      <dgm:spPr/>
      <dgm:t>
        <a:bodyPr/>
        <a:lstStyle/>
        <a:p>
          <a:endParaRPr lang="en-US"/>
        </a:p>
      </dgm:t>
    </dgm:pt>
    <dgm:pt modelId="{6BE3E43B-C5BA-4655-9206-38FECC14AF8C}" type="pres">
      <dgm:prSet presAssocID="{8F282474-C5AD-4DBD-B771-5342A159142D}" presName="node" presStyleLbl="node1" presStyleIdx="3" presStyleCnt="5">
        <dgm:presLayoutVars>
          <dgm:bulletEnabled val="1"/>
        </dgm:presLayoutVars>
      </dgm:prSet>
      <dgm:spPr/>
      <dgm:t>
        <a:bodyPr/>
        <a:lstStyle/>
        <a:p>
          <a:endParaRPr lang="en-US"/>
        </a:p>
      </dgm:t>
    </dgm:pt>
    <dgm:pt modelId="{72ECFC65-4105-42E8-B3C6-9EFAA7965BEA}" type="pres">
      <dgm:prSet presAssocID="{DCEF066C-4279-46CB-88D0-D360F71C81FA}" presName="sibTrans" presStyleLbl="sibTrans2D1" presStyleIdx="3" presStyleCnt="4"/>
      <dgm:spPr/>
      <dgm:t>
        <a:bodyPr/>
        <a:lstStyle/>
        <a:p>
          <a:endParaRPr lang="en-US"/>
        </a:p>
      </dgm:t>
    </dgm:pt>
    <dgm:pt modelId="{4404205A-1765-4F5B-A9C6-5AB9E32E688C}" type="pres">
      <dgm:prSet presAssocID="{DCEF066C-4279-46CB-88D0-D360F71C81FA}" presName="connectorText" presStyleLbl="sibTrans2D1" presStyleIdx="3" presStyleCnt="4"/>
      <dgm:spPr/>
      <dgm:t>
        <a:bodyPr/>
        <a:lstStyle/>
        <a:p>
          <a:endParaRPr lang="en-US"/>
        </a:p>
      </dgm:t>
    </dgm:pt>
    <dgm:pt modelId="{459648DF-686F-4C19-8279-1613C97D2315}" type="pres">
      <dgm:prSet presAssocID="{0C364D7B-288C-4B1E-B9CB-CFCD6B71D6C8}" presName="node" presStyleLbl="node1" presStyleIdx="4" presStyleCnt="5">
        <dgm:presLayoutVars>
          <dgm:bulletEnabled val="1"/>
        </dgm:presLayoutVars>
      </dgm:prSet>
      <dgm:spPr/>
      <dgm:t>
        <a:bodyPr/>
        <a:lstStyle/>
        <a:p>
          <a:endParaRPr lang="en-US"/>
        </a:p>
      </dgm:t>
    </dgm:pt>
  </dgm:ptLst>
  <dgm:cxnLst>
    <dgm:cxn modelId="{C90C2C8F-936B-46F0-8D77-E379D538C11E}" srcId="{081D5E54-7741-4A7F-A009-B1D4E3B17BA3}" destId="{8F282474-C5AD-4DBD-B771-5342A159142D}" srcOrd="3" destOrd="0" parTransId="{13479A19-6D97-4563-8B90-202C47A36F01}" sibTransId="{DCEF066C-4279-46CB-88D0-D360F71C81FA}"/>
    <dgm:cxn modelId="{0794CCDE-C08E-4495-B8E1-36D0F1319781}" type="presOf" srcId="{C1730A31-1A41-452E-A1E0-24E508CC8FC8}" destId="{CBFD996A-5A79-4451-BE6C-D25BDAE66887}" srcOrd="0" destOrd="0" presId="urn:microsoft.com/office/officeart/2005/8/layout/process1"/>
    <dgm:cxn modelId="{BA0DB758-46B8-492E-9159-3084EB86B967}" type="presOf" srcId="{571B9EB2-5F38-4598-A994-F93524BE92CD}" destId="{E8B7F3A6-2B9B-44D6-8CCC-49ACA11E3F3A}" srcOrd="0" destOrd="0" presId="urn:microsoft.com/office/officeart/2005/8/layout/process1"/>
    <dgm:cxn modelId="{E9BF574E-7FF5-4B44-824F-F97AF409ADDD}" type="presOf" srcId="{F50C202B-D99F-4591-9DF6-3CD0A6094598}" destId="{6CB3F1FB-B5B7-4193-9194-61B8891D5C28}" srcOrd="1" destOrd="0" presId="urn:microsoft.com/office/officeart/2005/8/layout/process1"/>
    <dgm:cxn modelId="{43FCF214-01D8-4BAC-91C6-F3D72596D783}" type="presOf" srcId="{7C84FC8F-7D95-40DB-A3F1-78F7B7A5EA11}" destId="{191222C4-ACEE-4814-B2E1-76BD35E8DD61}" srcOrd="0" destOrd="0" presId="urn:microsoft.com/office/officeart/2005/8/layout/process1"/>
    <dgm:cxn modelId="{08E871EA-6AF7-4AE7-A48A-70FB7BCE839A}" srcId="{081D5E54-7741-4A7F-A009-B1D4E3B17BA3}" destId="{6F6029F1-8BC5-4D03-9EF4-46C83046115C}" srcOrd="0" destOrd="0" parTransId="{E3ABE7BD-D025-495C-B489-0FCD3084957F}" sibTransId="{F50C202B-D99F-4591-9DF6-3CD0A6094598}"/>
    <dgm:cxn modelId="{3D68BD79-8EB3-4148-8E8B-CB1BEC120FE9}" type="presOf" srcId="{DCEF066C-4279-46CB-88D0-D360F71C81FA}" destId="{4404205A-1765-4F5B-A9C6-5AB9E32E688C}" srcOrd="1" destOrd="0" presId="urn:microsoft.com/office/officeart/2005/8/layout/process1"/>
    <dgm:cxn modelId="{981101B0-5DE9-4DF7-AB36-281135DA3F07}" type="presOf" srcId="{0C364D7B-288C-4B1E-B9CB-CFCD6B71D6C8}" destId="{459648DF-686F-4C19-8279-1613C97D2315}" srcOrd="0" destOrd="0" presId="urn:microsoft.com/office/officeart/2005/8/layout/process1"/>
    <dgm:cxn modelId="{15FE34DF-56FE-4157-946E-5F7A217E4779}" srcId="{081D5E54-7741-4A7F-A009-B1D4E3B17BA3}" destId="{2CEC682F-076A-4B3D-91F0-C9FC7795F9E2}" srcOrd="2" destOrd="0" parTransId="{9039AFD6-8065-4EF2-9D8C-5B684D765CF2}" sibTransId="{571B9EB2-5F38-4598-A994-F93524BE92CD}"/>
    <dgm:cxn modelId="{75407DDF-AECE-4810-AC49-39FD42863C9E}" type="presOf" srcId="{8F282474-C5AD-4DBD-B771-5342A159142D}" destId="{6BE3E43B-C5BA-4655-9206-38FECC14AF8C}" srcOrd="0" destOrd="0" presId="urn:microsoft.com/office/officeart/2005/8/layout/process1"/>
    <dgm:cxn modelId="{CEEDC705-88D4-457E-ABC5-A0C6790641E3}" type="presOf" srcId="{6F6029F1-8BC5-4D03-9EF4-46C83046115C}" destId="{D8666EB2-1CDA-416A-9019-84E113DBE416}" srcOrd="0" destOrd="0" presId="urn:microsoft.com/office/officeart/2005/8/layout/process1"/>
    <dgm:cxn modelId="{9AEB4EAC-CC48-466B-A807-451492F519A3}" srcId="{081D5E54-7741-4A7F-A009-B1D4E3B17BA3}" destId="{7C84FC8F-7D95-40DB-A3F1-78F7B7A5EA11}" srcOrd="1" destOrd="0" parTransId="{8328A1FF-F8E2-4F43-9D96-9C131AA9B4E9}" sibTransId="{C1730A31-1A41-452E-A1E0-24E508CC8FC8}"/>
    <dgm:cxn modelId="{436E5985-09F6-4ED9-881C-D6CEC8B6E06B}" type="presOf" srcId="{C1730A31-1A41-452E-A1E0-24E508CC8FC8}" destId="{72B477CC-A78F-43C5-8389-EC25F2AB841C}" srcOrd="1" destOrd="0" presId="urn:microsoft.com/office/officeart/2005/8/layout/process1"/>
    <dgm:cxn modelId="{A3B460FA-34D7-4206-95BF-CF472193AD5D}" type="presOf" srcId="{571B9EB2-5F38-4598-A994-F93524BE92CD}" destId="{37268B4E-1C16-4223-8268-2566C79DE2D1}" srcOrd="1" destOrd="0" presId="urn:microsoft.com/office/officeart/2005/8/layout/process1"/>
    <dgm:cxn modelId="{103DEA55-BA2F-45F4-8F9C-F7C7C27040BB}" type="presOf" srcId="{F50C202B-D99F-4591-9DF6-3CD0A6094598}" destId="{F3308DFB-CEFF-47BD-A557-01732AFE7E1E}" srcOrd="0" destOrd="0" presId="urn:microsoft.com/office/officeart/2005/8/layout/process1"/>
    <dgm:cxn modelId="{B075790D-4634-41F2-91C2-05CC7FFD5B16}" srcId="{081D5E54-7741-4A7F-A009-B1D4E3B17BA3}" destId="{0C364D7B-288C-4B1E-B9CB-CFCD6B71D6C8}" srcOrd="4" destOrd="0" parTransId="{AC48B524-87AE-4F9F-B371-B76E76D1C1C2}" sibTransId="{07F8229B-A584-4920-A697-014464273697}"/>
    <dgm:cxn modelId="{6F1E2F81-E798-4D20-8199-A1487A36E002}" type="presOf" srcId="{2CEC682F-076A-4B3D-91F0-C9FC7795F9E2}" destId="{9862FED7-F228-45D4-896C-C5560DE28FFC}" srcOrd="0" destOrd="0" presId="urn:microsoft.com/office/officeart/2005/8/layout/process1"/>
    <dgm:cxn modelId="{4286E91B-0C7B-4F01-965C-231BCCE39A71}" type="presOf" srcId="{081D5E54-7741-4A7F-A009-B1D4E3B17BA3}" destId="{81D23AA9-943C-4C61-B50F-01A60FF5ABBC}" srcOrd="0" destOrd="0" presId="urn:microsoft.com/office/officeart/2005/8/layout/process1"/>
    <dgm:cxn modelId="{47386E2F-B386-4E85-AE45-C3025FD4484C}" type="presOf" srcId="{DCEF066C-4279-46CB-88D0-D360F71C81FA}" destId="{72ECFC65-4105-42E8-B3C6-9EFAA7965BEA}" srcOrd="0" destOrd="0" presId="urn:microsoft.com/office/officeart/2005/8/layout/process1"/>
    <dgm:cxn modelId="{2531BA04-AB67-4FB4-8B07-7D523D9896A2}" type="presParOf" srcId="{81D23AA9-943C-4C61-B50F-01A60FF5ABBC}" destId="{D8666EB2-1CDA-416A-9019-84E113DBE416}" srcOrd="0" destOrd="0" presId="urn:microsoft.com/office/officeart/2005/8/layout/process1"/>
    <dgm:cxn modelId="{9FA78B35-C8EB-4437-A0DB-884746EBC2A0}" type="presParOf" srcId="{81D23AA9-943C-4C61-B50F-01A60FF5ABBC}" destId="{F3308DFB-CEFF-47BD-A557-01732AFE7E1E}" srcOrd="1" destOrd="0" presId="urn:microsoft.com/office/officeart/2005/8/layout/process1"/>
    <dgm:cxn modelId="{5A59451D-85EC-4D60-8456-A2F7C6DEE6DC}" type="presParOf" srcId="{F3308DFB-CEFF-47BD-A557-01732AFE7E1E}" destId="{6CB3F1FB-B5B7-4193-9194-61B8891D5C28}" srcOrd="0" destOrd="0" presId="urn:microsoft.com/office/officeart/2005/8/layout/process1"/>
    <dgm:cxn modelId="{1B111722-7823-4534-A83D-4B58E13B66A2}" type="presParOf" srcId="{81D23AA9-943C-4C61-B50F-01A60FF5ABBC}" destId="{191222C4-ACEE-4814-B2E1-76BD35E8DD61}" srcOrd="2" destOrd="0" presId="urn:microsoft.com/office/officeart/2005/8/layout/process1"/>
    <dgm:cxn modelId="{ADB8790D-D72B-4658-B932-59AC244A9E86}" type="presParOf" srcId="{81D23AA9-943C-4C61-B50F-01A60FF5ABBC}" destId="{CBFD996A-5A79-4451-BE6C-D25BDAE66887}" srcOrd="3" destOrd="0" presId="urn:microsoft.com/office/officeart/2005/8/layout/process1"/>
    <dgm:cxn modelId="{0F2541E9-E841-4C57-9275-75053235E4A4}" type="presParOf" srcId="{CBFD996A-5A79-4451-BE6C-D25BDAE66887}" destId="{72B477CC-A78F-43C5-8389-EC25F2AB841C}" srcOrd="0" destOrd="0" presId="urn:microsoft.com/office/officeart/2005/8/layout/process1"/>
    <dgm:cxn modelId="{634DCC7E-3D06-4224-A367-5BB23BFEA7B9}" type="presParOf" srcId="{81D23AA9-943C-4C61-B50F-01A60FF5ABBC}" destId="{9862FED7-F228-45D4-896C-C5560DE28FFC}" srcOrd="4" destOrd="0" presId="urn:microsoft.com/office/officeart/2005/8/layout/process1"/>
    <dgm:cxn modelId="{B51F1372-4728-4111-999F-ECF748D05B5A}" type="presParOf" srcId="{81D23AA9-943C-4C61-B50F-01A60FF5ABBC}" destId="{E8B7F3A6-2B9B-44D6-8CCC-49ACA11E3F3A}" srcOrd="5" destOrd="0" presId="urn:microsoft.com/office/officeart/2005/8/layout/process1"/>
    <dgm:cxn modelId="{0C82962D-7218-4D8E-ADC0-973E3F3B9D2C}" type="presParOf" srcId="{E8B7F3A6-2B9B-44D6-8CCC-49ACA11E3F3A}" destId="{37268B4E-1C16-4223-8268-2566C79DE2D1}" srcOrd="0" destOrd="0" presId="urn:microsoft.com/office/officeart/2005/8/layout/process1"/>
    <dgm:cxn modelId="{1621C94A-CF3A-4FD9-A15C-355262B24599}" type="presParOf" srcId="{81D23AA9-943C-4C61-B50F-01A60FF5ABBC}" destId="{6BE3E43B-C5BA-4655-9206-38FECC14AF8C}" srcOrd="6" destOrd="0" presId="urn:microsoft.com/office/officeart/2005/8/layout/process1"/>
    <dgm:cxn modelId="{6722AD77-87EC-455B-84A0-16B4A66AFB1E}" type="presParOf" srcId="{81D23AA9-943C-4C61-B50F-01A60FF5ABBC}" destId="{72ECFC65-4105-42E8-B3C6-9EFAA7965BEA}" srcOrd="7" destOrd="0" presId="urn:microsoft.com/office/officeart/2005/8/layout/process1"/>
    <dgm:cxn modelId="{5F0F5780-33C0-4579-848C-3B4EA2083477}" type="presParOf" srcId="{72ECFC65-4105-42E8-B3C6-9EFAA7965BEA}" destId="{4404205A-1765-4F5B-A9C6-5AB9E32E688C}" srcOrd="0" destOrd="0" presId="urn:microsoft.com/office/officeart/2005/8/layout/process1"/>
    <dgm:cxn modelId="{B305A3E0-CF8B-4014-8140-CDA84EEE5A16}" type="presParOf" srcId="{81D23AA9-943C-4C61-B50F-01A60FF5ABBC}" destId="{459648DF-686F-4C19-8279-1613C97D2315}"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27EFDC63-740B-421B-B2D2-863824972A4C}" type="datetimeFigureOut">
              <a:rPr lang="en-GB" smtClean="0"/>
              <a:t>11/05/2018</a:t>
            </a:fld>
            <a:endParaRPr lang="en-GB"/>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15593DBF-796D-4F17-8224-2CFD26C4A32C}" type="slidenum">
              <a:rPr lang="en-GB" smtClean="0"/>
              <a:t>‹#›</a:t>
            </a:fld>
            <a:endParaRPr lang="en-GB"/>
          </a:p>
        </p:txBody>
      </p:sp>
    </p:spTree>
    <p:extLst>
      <p:ext uri="{BB962C8B-B14F-4D97-AF65-F5344CB8AC3E}">
        <p14:creationId xmlns:p14="http://schemas.microsoft.com/office/powerpoint/2010/main" val="2897376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6F4137A-32A9-4E3E-80A1-313294284C14}" type="datetimeFigureOut">
              <a:rPr lang="en-US" smtClean="0"/>
              <a:t>5/11/2018</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a:t>
            </a:fld>
            <a:endParaRPr lang="en-US"/>
          </a:p>
        </p:txBody>
      </p:sp>
    </p:spTree>
    <p:extLst>
      <p:ext uri="{BB962C8B-B14F-4D97-AF65-F5344CB8AC3E}">
        <p14:creationId xmlns:p14="http://schemas.microsoft.com/office/powerpoint/2010/main" val="2171271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indent="0">
              <a:buNone/>
            </a:pPr>
            <a:r>
              <a:rPr lang="en-US" dirty="0" smtClean="0">
                <a:effectLst/>
              </a:rPr>
              <a:t>The Smart Email solution provides the ability for users to interact with Service Manager through email messages.</a:t>
            </a:r>
            <a:r>
              <a:rPr lang="en-US" baseline="0" dirty="0" smtClean="0">
                <a:effectLst/>
              </a:rPr>
              <a:t> As shown in the diagram above, users can interact with Service Manager by using emails:</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When </a:t>
            </a:r>
            <a:r>
              <a:rPr lang="en-AU" baseline="0" dirty="0" smtClean="0">
                <a:effectLst/>
              </a:rPr>
              <a:t>a user sends an email to Service Manager, the email is regarded as an inbound email to the system. Based on the inbound email, SM can create or update a record. If Smart Analytics is enabled, the system automatically categorizes and assigns the record, and then the virtual agent replies to the user with the suggested solutions</a:t>
            </a:r>
            <a:r>
              <a:rPr lang="en-US" sz="110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When </a:t>
            </a:r>
            <a:r>
              <a:rPr lang="en-AU" baseline="0" dirty="0" smtClean="0">
                <a:effectLst/>
              </a:rPr>
              <a:t>Service Manager sends an email to a user, the email is regarded as an outbound email from the system. In the outbound email, suggested solutions </a:t>
            </a:r>
            <a:r>
              <a:rPr lang="en-US" dirty="0" smtClean="0">
                <a:effectLst/>
              </a:rPr>
              <a:t>and action buttons are embedded for the user to perform any appropriate task by replying the email</a:t>
            </a:r>
            <a:r>
              <a:rPr lang="en-US" sz="1100" kern="1200" dirty="0" smtClean="0">
                <a:solidFill>
                  <a:schemeClr val="tx1"/>
                </a:solidFill>
                <a:effectLst/>
                <a:latin typeface="+mn-lt"/>
                <a:ea typeface="+mn-ea"/>
                <a:cs typeface="+mn-cs"/>
              </a:rPr>
              <a:t>. </a:t>
            </a:r>
            <a:endParaRPr lang="en-AU" baseline="0" dirty="0" smtClean="0">
              <a:effectLst/>
            </a:endParaRPr>
          </a:p>
          <a:p>
            <a:pPr marL="9144" indent="0">
              <a:buNone/>
            </a:pPr>
            <a:endParaRPr lang="en-AU" baseline="0" dirty="0" smtClean="0">
              <a:effectLst/>
            </a:endParaRPr>
          </a:p>
          <a:p>
            <a:pPr marL="9144" indent="0">
              <a:buNone/>
            </a:pPr>
            <a:r>
              <a:rPr lang="en-AU" baseline="0" dirty="0" smtClean="0">
                <a:effectLst/>
              </a:rPr>
              <a:t>Note: if the customer’s system is not licensed for Smart Analytics, Smart Email can still be enabled. Once the ticket is created in SM, and outbound email will be generated but will include no suggested solutions (which is where generated from the virtual agent using Smart Analytics).</a:t>
            </a:r>
            <a:endParaRPr lang="en-US" dirty="0" smtClean="0">
              <a:effectLst/>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12</a:t>
            </a:fld>
            <a:endParaRPr lang="en-US"/>
          </a:p>
        </p:txBody>
      </p:sp>
    </p:spTree>
    <p:extLst>
      <p:ext uri="{BB962C8B-B14F-4D97-AF65-F5344CB8AC3E}">
        <p14:creationId xmlns:p14="http://schemas.microsoft.com/office/powerpoint/2010/main" val="7076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indent="0">
              <a:buNone/>
            </a:pPr>
            <a:endParaRPr lang="en-US" dirty="0" smtClean="0">
              <a:effectLst/>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a:p>
        </p:txBody>
      </p:sp>
    </p:spTree>
    <p:extLst>
      <p:ext uri="{BB962C8B-B14F-4D97-AF65-F5344CB8AC3E}">
        <p14:creationId xmlns:p14="http://schemas.microsoft.com/office/powerpoint/2010/main" val="2699932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14</a:t>
            </a:fld>
            <a:endParaRPr lang="en-US"/>
          </a:p>
        </p:txBody>
      </p:sp>
    </p:spTree>
    <p:extLst>
      <p:ext uri="{BB962C8B-B14F-4D97-AF65-F5344CB8AC3E}">
        <p14:creationId xmlns:p14="http://schemas.microsoft.com/office/powerpoint/2010/main" val="1440567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Tree>
    <p:extLst>
      <p:ext uri="{BB962C8B-B14F-4D97-AF65-F5344CB8AC3E}">
        <p14:creationId xmlns:p14="http://schemas.microsoft.com/office/powerpoint/2010/main" val="3033587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Tree>
    <p:extLst>
      <p:ext uri="{BB962C8B-B14F-4D97-AF65-F5344CB8AC3E}">
        <p14:creationId xmlns:p14="http://schemas.microsoft.com/office/powerpoint/2010/main" val="1019131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18</a:t>
            </a:fld>
            <a:endParaRPr lang="en-US"/>
          </a:p>
        </p:txBody>
      </p:sp>
    </p:spTree>
    <p:extLst>
      <p:ext uri="{BB962C8B-B14F-4D97-AF65-F5344CB8AC3E}">
        <p14:creationId xmlns:p14="http://schemas.microsoft.com/office/powerpoint/2010/main" val="138258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19</a:t>
            </a:fld>
            <a:endParaRPr lang="en-US"/>
          </a:p>
        </p:txBody>
      </p:sp>
    </p:spTree>
    <p:extLst>
      <p:ext uri="{BB962C8B-B14F-4D97-AF65-F5344CB8AC3E}">
        <p14:creationId xmlns:p14="http://schemas.microsoft.com/office/powerpoint/2010/main" val="2722291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Big data and virtual agent technologies improve the user experience</a:t>
            </a:r>
          </a:p>
          <a:p>
            <a:endParaRPr lang="en-US" dirty="0" smtClean="0"/>
          </a:p>
          <a:p>
            <a:r>
              <a:rPr lang="en-US" dirty="0" smtClean="0"/>
              <a:t>End user is prompted with solutions and topics based on their search</a:t>
            </a:r>
          </a:p>
          <a:p>
            <a:r>
              <a:rPr lang="en-US" dirty="0" smtClean="0"/>
              <a:t>Then</a:t>
            </a:r>
          </a:p>
          <a:p>
            <a:r>
              <a:rPr lang="en-US" dirty="0" smtClean="0"/>
              <a:t>End User can request chat with live agent</a:t>
            </a:r>
          </a:p>
          <a:p>
            <a:endParaRPr lang="en-US" dirty="0" smtClean="0"/>
          </a:p>
          <a:p>
            <a:r>
              <a:rPr lang="en-US" dirty="0" smtClean="0"/>
              <a:t>Agent can monitor for chat requests (based on their availability schedule)</a:t>
            </a:r>
          </a:p>
          <a:p>
            <a:endParaRPr lang="en-US" dirty="0" smtClean="0"/>
          </a:p>
          <a:p>
            <a:r>
              <a:rPr lang="en-US" sz="2000" dirty="0" smtClean="0"/>
              <a:t>End user can chat with a virtual agent</a:t>
            </a:r>
          </a:p>
          <a:p>
            <a:r>
              <a:rPr lang="en-AU" sz="2000" dirty="0" smtClean="0"/>
              <a:t>24 x 7 support</a:t>
            </a:r>
            <a:endParaRPr lang="en-US" sz="2000" dirty="0" smtClean="0"/>
          </a:p>
          <a:p>
            <a:r>
              <a:rPr lang="en-US" sz="2000" dirty="0" smtClean="0"/>
              <a:t>Proposes knowledge articles, catalog offerings, hot news</a:t>
            </a:r>
          </a:p>
          <a:p>
            <a:r>
              <a:rPr lang="en-US" sz="2000" dirty="0" smtClean="0"/>
              <a:t>Powered by Smart Analytics</a:t>
            </a:r>
          </a:p>
          <a:p>
            <a:r>
              <a:rPr lang="en-US" sz="2000" dirty="0" smtClean="0"/>
              <a:t>Remote support using MS Skype for business</a:t>
            </a:r>
          </a:p>
          <a:p>
            <a:r>
              <a:rPr lang="en-AU" sz="2000" dirty="0" smtClean="0"/>
              <a:t>Introduces a #menu command to present useful information and automation</a:t>
            </a:r>
          </a:p>
          <a:p>
            <a:pPr lvl="1"/>
            <a:r>
              <a:rPr lang="en-AU" sz="1600" dirty="0" smtClean="0"/>
              <a:t>Top 3 questions</a:t>
            </a:r>
          </a:p>
          <a:p>
            <a:pPr lvl="1"/>
            <a:r>
              <a:rPr lang="en-AU" sz="1600" dirty="0" smtClean="0"/>
              <a:t>Top 3 hot news items</a:t>
            </a:r>
          </a:p>
          <a:p>
            <a:pPr lvl="1"/>
            <a:r>
              <a:rPr lang="en-AU" sz="1600" dirty="0" smtClean="0"/>
              <a:t>Update account information</a:t>
            </a:r>
            <a:endParaRPr lang="en-US" sz="1600" dirty="0" smtClean="0"/>
          </a:p>
          <a:p>
            <a:r>
              <a:rPr lang="en-US" sz="2000" dirty="0" smtClean="0"/>
              <a:t>End user can also chat with live agent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21</a:t>
            </a:fld>
            <a:endParaRPr lang="en-US" dirty="0"/>
          </a:p>
        </p:txBody>
      </p:sp>
    </p:spTree>
    <p:extLst>
      <p:ext uri="{BB962C8B-B14F-4D97-AF65-F5344CB8AC3E}">
        <p14:creationId xmlns:p14="http://schemas.microsoft.com/office/powerpoint/2010/main" val="3048765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22</a:t>
            </a:fld>
            <a:endParaRPr lang="en-US"/>
          </a:p>
        </p:txBody>
      </p:sp>
    </p:spTree>
    <p:extLst>
      <p:ext uri="{BB962C8B-B14F-4D97-AF65-F5344CB8AC3E}">
        <p14:creationId xmlns:p14="http://schemas.microsoft.com/office/powerpoint/2010/main" val="4275614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23</a:t>
            </a:fld>
            <a:endParaRPr lang="en-US"/>
          </a:p>
        </p:txBody>
      </p:sp>
    </p:spTree>
    <p:extLst>
      <p:ext uri="{BB962C8B-B14F-4D97-AF65-F5344CB8AC3E}">
        <p14:creationId xmlns:p14="http://schemas.microsoft.com/office/powerpoint/2010/main" val="96861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850" y="560388"/>
            <a:ext cx="6732588" cy="3787775"/>
          </a:xfrm>
        </p:spPr>
      </p:sp>
      <p:sp>
        <p:nvSpPr>
          <p:cNvPr id="3" name="Notes Placeholder 2"/>
          <p:cNvSpPr>
            <a:spLocks noGrp="1"/>
          </p:cNvSpPr>
          <p:nvPr>
            <p:ph type="body" idx="1"/>
          </p:nvPr>
        </p:nvSpPr>
        <p:spPr/>
        <p:txBody>
          <a:bodyPr>
            <a:normAutofit fontScale="47500" lnSpcReduction="20000"/>
          </a:bodyPr>
          <a:lstStyle/>
          <a:p>
            <a:pPr marL="0" lvl="1" indent="0">
              <a:buNone/>
            </a:pPr>
            <a:r>
              <a:rPr lang="en-US" sz="1600" dirty="0" smtClean="0"/>
              <a:t>[</a:t>
            </a:r>
            <a:r>
              <a:rPr lang="en-US" sz="1600" b="1" dirty="0" smtClean="0">
                <a:solidFill>
                  <a:srgbClr val="FF0000"/>
                </a:solidFill>
              </a:rPr>
              <a:t>NOTE: </a:t>
            </a:r>
            <a:r>
              <a:rPr lang="en-US" sz="1600" dirty="0" smtClean="0"/>
              <a:t>Some of the capabilities described</a:t>
            </a:r>
            <a:r>
              <a:rPr lang="en-US" sz="1600" baseline="0" dirty="0" smtClean="0"/>
              <a:t> here are only available with SMAX. See slides 17 and 18 for details]</a:t>
            </a:r>
          </a:p>
          <a:p>
            <a:pPr marL="0" lvl="1" indent="0">
              <a:buNone/>
            </a:pPr>
            <a:endParaRPr lang="en-US" sz="1600" dirty="0" smtClean="0"/>
          </a:p>
          <a:p>
            <a:pPr marL="0" lvl="1" indent="0">
              <a:buNone/>
            </a:pPr>
            <a:r>
              <a:rPr lang="en-US" sz="1600" dirty="0" smtClean="0"/>
              <a:t>As discussed before,</a:t>
            </a:r>
            <a:r>
              <a:rPr lang="en-US" sz="1600" baseline="0" dirty="0" smtClean="0"/>
              <a:t> t</a:t>
            </a:r>
            <a:r>
              <a:rPr lang="en-US" sz="1600" dirty="0" smtClean="0"/>
              <a:t>oday’s IT service desks are complex</a:t>
            </a:r>
            <a:r>
              <a:rPr lang="en-US" sz="1600" baseline="0" dirty="0" smtClean="0"/>
              <a:t> and </a:t>
            </a:r>
            <a:r>
              <a:rPr lang="en-US" sz="1600" dirty="0" smtClean="0"/>
              <a:t>costly: slow responses, frustrated users who bypass the service desk, manual processes,</a:t>
            </a:r>
            <a:r>
              <a:rPr lang="en-US" sz="1600" baseline="0" dirty="0" smtClean="0"/>
              <a:t> high maintenance effort and no choice of deployment. How can Service Management Automation help with this situation?</a:t>
            </a:r>
            <a:endParaRPr lang="en-US" sz="1600" dirty="0" smtClean="0"/>
          </a:p>
          <a:p>
            <a:pPr marL="91394" lvl="1" indent="0">
              <a:buNone/>
            </a:pPr>
            <a:endParaRPr lang="en-US" sz="1600" dirty="0" smtClean="0"/>
          </a:p>
          <a:p>
            <a:r>
              <a:rPr lang="en-US" sz="1200" kern="1200" dirty="0" smtClean="0">
                <a:solidFill>
                  <a:schemeClr val="tx1"/>
                </a:solidFill>
                <a:effectLst/>
                <a:latin typeface="+mn-lt"/>
                <a:ea typeface="+mn-ea"/>
                <a:cs typeface="+mn-cs"/>
              </a:rPr>
              <a:t>SMA is the first application suite for IT Service Management and IT Asset Management built on machine learning and analytics, integrated with CMDB and Discovery. It can be deployed anywhere (private or public cloud) due to its container based platform.  </a:t>
            </a:r>
            <a:r>
              <a:rPr lang="en-GB" sz="1200" kern="1200" dirty="0" smtClean="0">
                <a:solidFill>
                  <a:schemeClr val="tx1"/>
                </a:solidFill>
                <a:effectLst/>
                <a:latin typeface="+mn-lt"/>
                <a:ea typeface="+mn-ea"/>
                <a:cs typeface="+mn-cs"/>
              </a:rPr>
              <a:t>Its scalable multi-tenant architecture with deployment either on premise or cloud makes it easy to install, configure, and run.</a:t>
            </a:r>
          </a:p>
          <a:p>
            <a:endParaRPr lang="de-DE" sz="1200" kern="1200" dirty="0" smtClean="0">
              <a:solidFill>
                <a:schemeClr val="tx1"/>
              </a:solidFill>
              <a:effectLst/>
              <a:latin typeface="+mn-lt"/>
              <a:ea typeface="+mn-ea"/>
              <a:cs typeface="+mn-cs"/>
            </a:endParaRPr>
          </a:p>
          <a:p>
            <a:endParaRPr lang="en-US" dirty="0" smtClean="0"/>
          </a:p>
          <a:p>
            <a:pPr marL="180594" indent="-171450">
              <a:buFont typeface="Arial" panose="020B0604020202020204" pitchFamily="34" charset="0"/>
              <a:buChar char="•"/>
            </a:pPr>
            <a:r>
              <a:rPr lang="en-US" b="1" dirty="0" smtClean="0"/>
              <a:t>Service desk built upon analytics and machine learning</a:t>
            </a:r>
            <a:r>
              <a:rPr lang="en-US" b="0" dirty="0" smtClean="0"/>
              <a:t/>
            </a:r>
            <a:br>
              <a:rPr lang="en-US" b="0" dirty="0" smtClean="0"/>
            </a:br>
            <a:r>
              <a:rPr lang="en-US" b="0" dirty="0" smtClean="0"/>
              <a:t>provides capabilities like Smart Ticket,</a:t>
            </a:r>
            <a:r>
              <a:rPr lang="en-US" b="0" baseline="0" dirty="0" smtClean="0"/>
              <a:t> which </a:t>
            </a:r>
            <a:r>
              <a:rPr lang="en-US" b="0" dirty="0" smtClean="0"/>
              <a:t>uses an Optical Character Recognition (OCR) and machine learning system to automatically accept and route service requests. Virtual agents provide automated assistance with integrated live-chat or email to enhance continuous customer support. Hot Topic Analytics uses advanced search and analytics capabilities to enable you to view and analyze patterns in incidents, requests, and other records and to create knowledge articles or problem records based on those patterns. Change Analytics feature offers insights based on the available data, and suggestions for improvements in change management. Collaboration </a:t>
            </a:r>
            <a:r>
              <a:rPr lang="en-US" dirty="0" smtClean="0"/>
              <a:t>via ChatOps</a:t>
            </a:r>
            <a:r>
              <a:rPr lang="en-US" baseline="0" dirty="0" smtClean="0"/>
              <a:t> allows to share knowledge across teams for fast issue resolution.</a:t>
            </a:r>
          </a:p>
          <a:p>
            <a:pPr marL="180594" indent="-171450">
              <a:buFont typeface="Arial" panose="020B0604020202020204" pitchFamily="34" charset="0"/>
              <a:buChar char="•"/>
            </a:pPr>
            <a:r>
              <a:rPr lang="en-US" b="1" dirty="0" smtClean="0"/>
              <a:t>Service portal including</a:t>
            </a:r>
            <a:r>
              <a:rPr lang="en-US" b="1" baseline="0" dirty="0" smtClean="0"/>
              <a:t> mobile support </a:t>
            </a:r>
            <a:br>
              <a:rPr lang="en-US" b="1" baseline="0" dirty="0" smtClean="0"/>
            </a:br>
            <a:r>
              <a:rPr lang="en-US" dirty="0" smtClean="0"/>
              <a:t>Social collaboration features including ability to vote, "ask a friend," or survey to help end-users source answers from the community and enhance end-user autonomy. On-the-fly translation provides end users with access to portal content and service desk updates in their preferred language:</a:t>
            </a:r>
            <a:r>
              <a:rPr lang="en-US" baseline="0" dirty="0" smtClean="0"/>
              <a:t> </a:t>
            </a:r>
            <a:r>
              <a:rPr lang="en-US" dirty="0" smtClean="0"/>
              <a:t>Native mobile applications on Android and iOS</a:t>
            </a:r>
            <a:r>
              <a:rPr lang="en-US" baseline="0" dirty="0" smtClean="0"/>
              <a:t> </a:t>
            </a:r>
            <a:r>
              <a:rPr lang="en-US" dirty="0" smtClean="0"/>
              <a:t>complement the web service portal with a streamlined, native interface that focuses on key tasks that need to be managed on the go.</a:t>
            </a:r>
          </a:p>
          <a:p>
            <a:pPr marL="180594" indent="-171450">
              <a:buFont typeface="Arial" panose="020B0604020202020204" pitchFamily="34" charset="0"/>
              <a:buChar char="•"/>
            </a:pPr>
            <a:r>
              <a:rPr lang="en-US" b="1" dirty="0" smtClean="0"/>
              <a:t>Modern user experience for automated enterprise applications</a:t>
            </a:r>
            <a:r>
              <a:rPr lang="en-US" dirty="0" smtClean="0"/>
              <a:t/>
            </a:r>
            <a:br>
              <a:rPr lang="en-US" dirty="0" smtClean="0"/>
            </a:br>
            <a:r>
              <a:rPr lang="en-US" sz="1200" kern="1200" dirty="0" smtClean="0">
                <a:solidFill>
                  <a:schemeClr val="tx1"/>
                </a:solidFill>
                <a:effectLst/>
                <a:latin typeface="+mn-lt"/>
                <a:ea typeface="+mn-ea"/>
                <a:cs typeface="+mn-cs"/>
              </a:rPr>
              <a:t>SMA includes a comprehensive set of ITIL aligned Service Management applications including Service Request Management, Incident Management, Problem Management, Change Management, Release Management, Service Level Management and Configuration Management.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Additionally, it provides applications in the areas of IT Asset Management and Project and Portfolio application, operational project management, human resource workflow, application and service portfolio management, financial tracking, ideation and proposal management.</a:t>
            </a:r>
          </a:p>
          <a:p>
            <a:pPr marL="180594" indent="-171450">
              <a:buFont typeface="Arial" panose="020B0604020202020204" pitchFamily="34" charset="0"/>
              <a:buChar char="•"/>
            </a:pPr>
            <a:r>
              <a:rPr lang="en-US" b="1" dirty="0" smtClean="0"/>
              <a:t>Codeless configuration</a:t>
            </a:r>
            <a:r>
              <a:rPr lang="en-US" b="0" dirty="0" smtClean="0"/>
              <a:t> radically</a:t>
            </a:r>
            <a:r>
              <a:rPr lang="en-US" b="0" baseline="0" dirty="0" smtClean="0"/>
              <a:t> simplifies the task of creating, configuring and maintaining IT process workflows, enabling fast ITIL process maturity adoption</a:t>
            </a:r>
            <a:r>
              <a:rPr lang="en-US" dirty="0" smtClean="0"/>
              <a:t>. It enables the management of applications including defining and editing a application's fields, forms, business rules, processes and notifications, as well as importing data and defining custom actions for the</a:t>
            </a:r>
            <a:r>
              <a:rPr lang="en-US" baseline="0" dirty="0" smtClean="0"/>
              <a:t> </a:t>
            </a:r>
            <a:r>
              <a:rPr lang="en-US" dirty="0" smtClean="0"/>
              <a:t>application.</a:t>
            </a:r>
            <a:br>
              <a:rPr lang="en-US" dirty="0" smtClean="0"/>
            </a:br>
            <a:r>
              <a:rPr lang="en-US" b="1" dirty="0" smtClean="0"/>
              <a:t>Seamless updates </a:t>
            </a:r>
            <a:r>
              <a:rPr lang="en-US" dirty="0" smtClean="0"/>
              <a:t>give customers almost instant access to new features and capabilities.</a:t>
            </a:r>
          </a:p>
          <a:p>
            <a:pPr marL="180594" indent="-171450">
              <a:buFont typeface="Arial" panose="020B0604020202020204" pitchFamily="34" charset="0"/>
              <a:buChar char="•"/>
            </a:pPr>
            <a:r>
              <a:rPr lang="en-US" sz="1600" b="1" kern="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Deployment</a:t>
            </a:r>
            <a:r>
              <a:rPr lang="en-US" sz="1600" b="1"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 choice</a:t>
            </a:r>
            <a:br>
              <a:rPr lang="en-US" sz="1600" b="1"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Container based architecture allows SMA to be deployed on bare metal, virtual machines, or on Amazon Web Services, including availability through the AWS Marketplace. It allows auto scaling at both the node level and pod level, supports deployment of multiple tenants per installation that can be used for development, test, or production environments. Multiple tenant deployments can be used by service providers to host environments for multiple customers within a single installation. The multi-tenant console and grid allow leveraged agents to view and edit records from multiple customers’ SMA tenants in a single user interface.</a:t>
            </a:r>
          </a:p>
          <a:p>
            <a:pPr marL="180594" indent="-171450">
              <a:buFont typeface="Arial" panose="020B0604020202020204" pitchFamily="34" charset="0"/>
              <a:buChar char="•"/>
            </a:pPr>
            <a:endPar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9144" indent="0">
              <a:buFont typeface="Arial" panose="020B0604020202020204" pitchFamily="34" charset="0"/>
              <a:buNone/>
            </a:pPr>
            <a:r>
              <a:rPr lang="en-US" sz="1600" b="0" kern="0" baseline="0" dirty="0" smtClean="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Let us now see some examples how these capabilities and features look like in the product.</a:t>
            </a:r>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119761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HP Simplified"/>
              </a:rPr>
              <a:t>Hot Topic Analytics</a:t>
            </a:r>
          </a:p>
          <a:p>
            <a:r>
              <a:rPr lang="en-US" sz="1200" b="0" kern="1200" dirty="0" smtClean="0">
                <a:solidFill>
                  <a:schemeClr val="tx1"/>
                </a:solidFill>
                <a:latin typeface="+mn-lt"/>
                <a:ea typeface="+mn-ea"/>
                <a:cs typeface="HP Simplified"/>
              </a:rPr>
              <a:t>Analyzing a huge amount of data takes a lot of time, preventing IT organizations to be more proactive and to identify potential incidents before they impact service availability. As a result, IT is really struggling to put a proactive Problem </a:t>
            </a:r>
            <a:r>
              <a:rPr lang="en-US" sz="1200" b="0" i="1" kern="1200" dirty="0" smtClean="0">
                <a:solidFill>
                  <a:schemeClr val="tx1"/>
                </a:solidFill>
                <a:latin typeface="+mn-lt"/>
                <a:ea typeface="+mn-ea"/>
                <a:cs typeface="HP Simplified"/>
              </a:rPr>
              <a:t>Management</a:t>
            </a:r>
            <a:r>
              <a:rPr lang="en-US" sz="1200" b="0" kern="1200" dirty="0" smtClean="0">
                <a:solidFill>
                  <a:schemeClr val="tx1"/>
                </a:solidFill>
                <a:latin typeface="+mn-lt"/>
                <a:ea typeface="+mn-ea"/>
                <a:cs typeface="HP Simplified"/>
              </a:rPr>
              <a:t> process in place. </a:t>
            </a:r>
          </a:p>
          <a:p>
            <a:r>
              <a:rPr lang="en-US" sz="1200" b="0" kern="1200" dirty="0" smtClean="0">
                <a:solidFill>
                  <a:schemeClr val="tx1"/>
                </a:solidFill>
                <a:latin typeface="+mn-lt"/>
                <a:ea typeface="+mn-ea"/>
                <a:cs typeface="HP Simplified"/>
              </a:rPr>
              <a:t>“Hot Topic Analytics” closes this gap. Using Hot Topics Analytics, Problem Managers get a clustered view of recurring themes hidden in the huge quantities of unstructured data. Hot Topic Analytics structures this data and provides incident title and description text, including the option to filter and zoom into smaller sets of data</a:t>
            </a:r>
            <a:r>
              <a:rPr lang="en-US" sz="1200" b="0" kern="1200" baseline="0" dirty="0" smtClean="0">
                <a:solidFill>
                  <a:schemeClr val="tx1"/>
                </a:solidFill>
                <a:latin typeface="+mn-lt"/>
                <a:ea typeface="+mn-ea"/>
                <a:cs typeface="HP Simplified"/>
              </a:rPr>
              <a:t> as needed.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Turn data into answers for automated incident remediation</a:t>
            </a:r>
            <a:endParaRPr lang="en-US" sz="1200" dirty="0" smtClean="0"/>
          </a:p>
          <a:p>
            <a:pPr marL="0" indent="0">
              <a:buNone/>
            </a:pPr>
            <a:endParaRPr lang="en-AU" sz="1200" dirty="0" smtClean="0"/>
          </a:p>
          <a:p>
            <a:pPr marL="0" indent="0">
              <a:buNone/>
            </a:pPr>
            <a:r>
              <a:rPr lang="en-AU" sz="1200" dirty="0" smtClean="0"/>
              <a:t>Frees up resources and time:</a:t>
            </a:r>
          </a:p>
          <a:p>
            <a:r>
              <a:rPr lang="en-AU" sz="1200" dirty="0" smtClean="0"/>
              <a:t>Problem hunting to reduce time to problem isolation</a:t>
            </a:r>
          </a:p>
          <a:p>
            <a:pPr marL="0" indent="0">
              <a:buNone/>
            </a:pPr>
            <a:r>
              <a:rPr lang="en-AU" sz="1200" dirty="0" smtClean="0"/>
              <a:t>Displays impact of potential problems based on cluster size of related incidents:</a:t>
            </a:r>
          </a:p>
          <a:p>
            <a:r>
              <a:rPr lang="en-AU" sz="1200" dirty="0" smtClean="0"/>
              <a:t>Determines </a:t>
            </a:r>
            <a:r>
              <a:rPr lang="en-US" sz="1200" dirty="0" smtClean="0"/>
              <a:t>patterns in thousands of incidents for faster problem isolation</a:t>
            </a:r>
          </a:p>
          <a:p>
            <a:pPr marL="0" indent="0">
              <a:buNone/>
            </a:pPr>
            <a:r>
              <a:rPr lang="en-US" sz="1200" dirty="0" smtClean="0"/>
              <a:t>Become proactive:</a:t>
            </a:r>
          </a:p>
          <a:p>
            <a:r>
              <a:rPr lang="en-US" sz="1200" dirty="0" smtClean="0"/>
              <a:t>Discover incident trends based on analysis of unstructured data for proactive management</a:t>
            </a:r>
          </a:p>
          <a:p>
            <a:pPr marL="0" indent="0">
              <a:buNone/>
            </a:pPr>
            <a:r>
              <a:rPr lang="en-US" sz="1200" dirty="0" smtClean="0"/>
              <a:t>Look beyond incidents:</a:t>
            </a:r>
          </a:p>
          <a:p>
            <a:r>
              <a:rPr lang="en-US" sz="1200" dirty="0" smtClean="0"/>
              <a:t>Also works with other modules such as Interaction, Change and Knowledge Management</a:t>
            </a:r>
          </a:p>
          <a:p>
            <a:pPr marL="9144"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9144"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9144"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Turn unstructured data into actions you specify</a:t>
            </a:r>
            <a:endParaRPr lang="en-US" sz="1200" dirty="0" smtClean="0"/>
          </a:p>
          <a:p>
            <a:pPr marL="9144" indent="0">
              <a:buNone/>
            </a:pPr>
            <a:endParaRPr lang="en-US" dirty="0" smtClean="0"/>
          </a:p>
          <a:p>
            <a:pPr marL="9144" indent="0">
              <a:buNone/>
            </a:pPr>
            <a:r>
              <a:rPr lang="en-US" dirty="0" smtClean="0"/>
              <a:t>In the out-of-box system, Hot Topic Analytics is available in the Service Desk, Incident Management, and Problem Management modules. If you want to use Hot Topic Analytics to help you identify hot topics in other modules such as Change Management, you can tailor your Service Manager system.</a:t>
            </a:r>
          </a:p>
          <a:p>
            <a:pPr marL="9144" indent="0">
              <a:buNone/>
            </a:pPr>
            <a:r>
              <a:rPr lang="en-AU" dirty="0" smtClean="0"/>
              <a:t>There are step-by-step</a:t>
            </a:r>
            <a:r>
              <a:rPr lang="en-AU" baseline="0" dirty="0" smtClean="0"/>
              <a:t> instructions for extending HTA to other modules in the Service Manager Help Center, and the Smart Analytics Administrator and User Guide.</a:t>
            </a:r>
            <a:endParaRPr lang="en-US" dirty="0" smtClean="0"/>
          </a:p>
          <a:p>
            <a:endParaRPr lang="en-GB" dirty="0" smtClean="0"/>
          </a:p>
          <a:p>
            <a:r>
              <a:rPr lang="en-AU" dirty="0" smtClean="0"/>
              <a:t>Can be configured for multiple data sources (changes, knowledge article feedback, </a:t>
            </a:r>
            <a:r>
              <a:rPr lang="en-AU" dirty="0" err="1" smtClean="0"/>
              <a:t>etc</a:t>
            </a:r>
            <a:r>
              <a:rPr lang="en-AU" dirty="0" smtClean="0"/>
              <a:t>)</a:t>
            </a:r>
          </a:p>
          <a:p>
            <a:r>
              <a:rPr lang="en-AU" dirty="0" smtClean="0"/>
              <a:t>Can be configured for multiple outcomes (create incident, create article, </a:t>
            </a:r>
            <a:r>
              <a:rPr lang="en-AU" dirty="0" err="1" smtClean="0"/>
              <a:t>etc</a:t>
            </a:r>
            <a:r>
              <a:rPr lang="en-AU" dirty="0" smtClean="0"/>
              <a:t>)</a:t>
            </a:r>
          </a:p>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25</a:t>
            </a:fld>
            <a:endParaRPr lang="en-GB" dirty="0"/>
          </a:p>
        </p:txBody>
      </p:sp>
    </p:spTree>
    <p:extLst>
      <p:ext uri="{BB962C8B-B14F-4D97-AF65-F5344CB8AC3E}">
        <p14:creationId xmlns:p14="http://schemas.microsoft.com/office/powerpoint/2010/main" val="1690211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26</a:t>
            </a:fld>
            <a:endParaRPr lang="en-US"/>
          </a:p>
        </p:txBody>
      </p:sp>
    </p:spTree>
    <p:extLst>
      <p:ext uri="{BB962C8B-B14F-4D97-AF65-F5344CB8AC3E}">
        <p14:creationId xmlns:p14="http://schemas.microsoft.com/office/powerpoint/2010/main" val="2019826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27</a:t>
            </a:fld>
            <a:endParaRPr lang="en-US"/>
          </a:p>
        </p:txBody>
      </p:sp>
    </p:spTree>
    <p:extLst>
      <p:ext uri="{BB962C8B-B14F-4D97-AF65-F5344CB8AC3E}">
        <p14:creationId xmlns:p14="http://schemas.microsoft.com/office/powerpoint/2010/main" val="2213455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29</a:t>
            </a:fld>
            <a:endParaRPr lang="en-US"/>
          </a:p>
        </p:txBody>
      </p:sp>
    </p:spTree>
    <p:extLst>
      <p:ext uri="{BB962C8B-B14F-4D97-AF65-F5344CB8AC3E}">
        <p14:creationId xmlns:p14="http://schemas.microsoft.com/office/powerpoint/2010/main" val="4007298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8630" lvl="3" indent="-285750">
              <a:lnSpc>
                <a:spcPct val="100000"/>
              </a:lnSpc>
            </a:pPr>
            <a:r>
              <a:rPr lang="en-US" sz="1400" dirty="0" smtClean="0"/>
              <a:t>Quickly associate CIs with a change by typing/pasting CI descriptions into the Change and Incident description</a:t>
            </a:r>
          </a:p>
          <a:p>
            <a:pPr marL="468630" lvl="3" indent="-285750">
              <a:lnSpc>
                <a:spcPct val="100000"/>
              </a:lnSpc>
            </a:pPr>
            <a:r>
              <a:rPr lang="en-US" dirty="0" smtClean="0"/>
              <a:t>Simply typing some identifying text (such as a CI IP address, or name) will locate the CI record and offer to make a link association to that record from the current Change or Incident</a:t>
            </a:r>
          </a:p>
          <a:p>
            <a:pPr marL="468630" lvl="3" indent="-285750">
              <a:lnSpc>
                <a:spcPct val="100000"/>
              </a:lnSpc>
            </a:pPr>
            <a:r>
              <a:rPr lang="en-US" sz="1400" dirty="0" smtClean="0"/>
              <a:t>This is very useful in cases where planning involves large number of Cis, and a user may enter their association by copy/pasting from a planning document or spreadsheet</a:t>
            </a:r>
          </a:p>
          <a:p>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smtClean="0"/>
              <a:t>30</a:t>
            </a:fld>
            <a:endParaRPr lang="en-US"/>
          </a:p>
        </p:txBody>
      </p:sp>
    </p:spTree>
    <p:extLst>
      <p:ext uri="{BB962C8B-B14F-4D97-AF65-F5344CB8AC3E}">
        <p14:creationId xmlns:p14="http://schemas.microsoft.com/office/powerpoint/2010/main" val="2814997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31</a:t>
            </a:fld>
            <a:endParaRPr lang="en-US"/>
          </a:p>
        </p:txBody>
      </p:sp>
    </p:spTree>
    <p:extLst>
      <p:ext uri="{BB962C8B-B14F-4D97-AF65-F5344CB8AC3E}">
        <p14:creationId xmlns:p14="http://schemas.microsoft.com/office/powerpoint/2010/main" val="561449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32</a:t>
            </a:fld>
            <a:endParaRPr lang="en-GB" dirty="0"/>
          </a:p>
        </p:txBody>
      </p:sp>
    </p:spTree>
    <p:extLst>
      <p:ext uri="{BB962C8B-B14F-4D97-AF65-F5344CB8AC3E}">
        <p14:creationId xmlns:p14="http://schemas.microsoft.com/office/powerpoint/2010/main" val="2498407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Categorization continues to be done in the SMAX Catalog</a:t>
            </a:r>
          </a:p>
          <a:p>
            <a:r>
              <a:rPr lang="en-US" dirty="0" smtClean="0"/>
              <a:t>Entitlements are managed in SMAX, and will not be aggregated/mapped into X</a:t>
            </a:r>
          </a:p>
          <a:p>
            <a:r>
              <a:rPr lang="en-US" dirty="0" smtClean="0"/>
              <a:t>Complex dynamic options behavior and Complex Pricing are managed in SMAX</a:t>
            </a:r>
          </a:p>
          <a:p>
            <a:r>
              <a:rPr lang="en-US" dirty="0" smtClean="0"/>
              <a:t>Bulk aggregation mode (ability to aggregate more than one offering) is not supported at this time</a:t>
            </a:r>
          </a:p>
          <a:p>
            <a:pPr lvl="0"/>
            <a:r>
              <a:rPr lang="en-US" dirty="0" smtClean="0"/>
              <a:t>User options support: Table lookup, radio buttons and drop down lists are not yet supported in SMAX</a:t>
            </a:r>
          </a:p>
          <a:p>
            <a:pPr lvl="0"/>
            <a:r>
              <a:rPr lang="en-US" dirty="0" smtClean="0"/>
              <a:t>Actions in SM request are not supported in X: For example SM actions like end user accept or reject solution are not supported in X</a:t>
            </a:r>
          </a:p>
          <a:p>
            <a:pPr lvl="0"/>
            <a:r>
              <a:rPr lang="en-US" dirty="0" smtClean="0"/>
              <a:t>Aggregation of bundled items to X is not supported</a:t>
            </a:r>
          </a:p>
          <a:p>
            <a:pPr lvl="0"/>
            <a:endParaRPr lang="en-US"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US" b="1" dirty="0" smtClean="0"/>
              <a:t>Initial release will provide integration to MF Service Manager</a:t>
            </a:r>
            <a:r>
              <a:rPr lang="en-US" dirty="0" smtClean="0"/>
              <a:t>. Additional adapters and SDK are planned for later as part of roadmap.</a:t>
            </a:r>
          </a:p>
          <a:p>
            <a:pPr lvl="0"/>
            <a:endParaRPr lang="en-US" dirty="0" smtClean="0"/>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34</a:t>
            </a:fld>
            <a:endParaRPr lang="en-US"/>
          </a:p>
        </p:txBody>
      </p:sp>
    </p:spTree>
    <p:extLst>
      <p:ext uri="{BB962C8B-B14F-4D97-AF65-F5344CB8AC3E}">
        <p14:creationId xmlns:p14="http://schemas.microsoft.com/office/powerpoint/2010/main" val="1797325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Categorization continues to be done in the SMAX Catalog</a:t>
            </a:r>
          </a:p>
          <a:p>
            <a:r>
              <a:rPr lang="en-US" dirty="0" smtClean="0"/>
              <a:t>Entitlements are managed in SMAX, and will not be aggregated/mapped into X</a:t>
            </a:r>
          </a:p>
          <a:p>
            <a:r>
              <a:rPr lang="en-US" dirty="0" smtClean="0"/>
              <a:t>Complex dynamic options behavior and Complex Pricing are managed in SMAX</a:t>
            </a:r>
          </a:p>
          <a:p>
            <a:r>
              <a:rPr lang="en-US" dirty="0" smtClean="0"/>
              <a:t>Bulk aggregation mode (ability to aggregate more than one offering) is not supported at this time</a:t>
            </a:r>
          </a:p>
          <a:p>
            <a:pPr lvl="0"/>
            <a:r>
              <a:rPr lang="en-US" dirty="0" smtClean="0"/>
              <a:t>User options support: Table lookup, radio buttons and drop down lists are not yet supported in SMAX</a:t>
            </a:r>
          </a:p>
          <a:p>
            <a:pPr lvl="0"/>
            <a:r>
              <a:rPr lang="en-US" dirty="0" smtClean="0"/>
              <a:t>Actions in SM request are not supported in X: For example SM actions like end user accept or reject solution are not supported in X</a:t>
            </a:r>
          </a:p>
          <a:p>
            <a:pPr lvl="0"/>
            <a:r>
              <a:rPr lang="en-US" dirty="0" smtClean="0"/>
              <a:t>Aggregation of bundled items to X is not supported</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35</a:t>
            </a:fld>
            <a:endParaRPr lang="en-US"/>
          </a:p>
        </p:txBody>
      </p:sp>
    </p:spTree>
    <p:extLst>
      <p:ext uri="{BB962C8B-B14F-4D97-AF65-F5344CB8AC3E}">
        <p14:creationId xmlns:p14="http://schemas.microsoft.com/office/powerpoint/2010/main" val="2748669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36</a:t>
            </a:fld>
            <a:endParaRPr lang="en-US"/>
          </a:p>
        </p:txBody>
      </p:sp>
    </p:spTree>
    <p:extLst>
      <p:ext uri="{BB962C8B-B14F-4D97-AF65-F5344CB8AC3E}">
        <p14:creationId xmlns:p14="http://schemas.microsoft.com/office/powerpoint/2010/main" val="323346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a:t>
            </a:fld>
            <a:endParaRPr lang="en-US"/>
          </a:p>
        </p:txBody>
      </p:sp>
    </p:spTree>
    <p:extLst>
      <p:ext uri="{BB962C8B-B14F-4D97-AF65-F5344CB8AC3E}">
        <p14:creationId xmlns:p14="http://schemas.microsoft.com/office/powerpoint/2010/main" val="2536497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200" kern="1200" dirty="0" smtClean="0">
                <a:solidFill>
                  <a:schemeClr val="tx1"/>
                </a:solidFill>
                <a:effectLst/>
                <a:latin typeface="MetricHPE" panose="020B0503030202060203" pitchFamily="34" charset="0"/>
                <a:ea typeface="+mn-ea"/>
                <a:cs typeface="+mn-cs"/>
              </a:rPr>
              <a:t>ChatOps’ collaboration capabilities empower cross-functional teams to self-organize quickly and effectively. With ChatOps, these teams have greater awareness, transparency, and trust. ChatOps also enhances team sharing and learning while shortening feedback loops. </a:t>
            </a:r>
          </a:p>
          <a:p>
            <a:pPr lvl="0"/>
            <a:endParaRPr lang="en-US" sz="1200" kern="1200" dirty="0" smtClean="0">
              <a:solidFill>
                <a:schemeClr val="tx1"/>
              </a:solidFill>
              <a:effectLst/>
              <a:latin typeface="MetricHPE" panose="020B0503030202060203" pitchFamily="34" charset="0"/>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200" kern="1200" dirty="0" smtClean="0">
                <a:solidFill>
                  <a:schemeClr val="tx1"/>
                </a:solidFill>
                <a:effectLst/>
                <a:latin typeface="MetricHPE" panose="020B0503030202060203" pitchFamily="34" charset="0"/>
                <a:ea typeface="+mn-ea"/>
                <a:cs typeface="+mn-cs"/>
              </a:rPr>
              <a:t>ChatOps improves people-and-machine collaboration by automating tasks. </a:t>
            </a:r>
            <a:r>
              <a:rPr lang="en-US" sz="1200" kern="1200" dirty="0" err="1" smtClean="0">
                <a:solidFill>
                  <a:schemeClr val="tx1"/>
                </a:solidFill>
                <a:effectLst/>
                <a:latin typeface="MetricHPE" panose="020B0503030202060203" pitchFamily="34" charset="0"/>
                <a:ea typeface="+mn-ea"/>
                <a:cs typeface="+mn-cs"/>
              </a:rPr>
              <a:t>ChatBots</a:t>
            </a:r>
            <a:r>
              <a:rPr lang="en-US" sz="1200" kern="1200" dirty="0" smtClean="0">
                <a:solidFill>
                  <a:schemeClr val="tx1"/>
                </a:solidFill>
                <a:effectLst/>
                <a:latin typeface="MetricHPE" panose="020B0503030202060203" pitchFamily="34" charset="0"/>
                <a:ea typeface="+mn-ea"/>
                <a:cs typeface="+mn-cs"/>
              </a:rPr>
              <a:t>, or ‘bots’, are at the core of ChatOps.  </a:t>
            </a:r>
            <a:r>
              <a:rPr lang="en-US" sz="1200" kern="1200" dirty="0" err="1" smtClean="0">
                <a:solidFill>
                  <a:schemeClr val="tx1"/>
                </a:solidFill>
                <a:effectLst/>
                <a:latin typeface="MetricHPE" panose="020B0503030202060203" pitchFamily="34" charset="0"/>
                <a:ea typeface="+mn-ea"/>
                <a:cs typeface="+mn-cs"/>
              </a:rPr>
              <a:t>ChatBots</a:t>
            </a:r>
            <a:r>
              <a:rPr lang="en-US" sz="1200" kern="1200" dirty="0" smtClean="0">
                <a:solidFill>
                  <a:schemeClr val="tx1"/>
                </a:solidFill>
                <a:effectLst/>
                <a:latin typeface="MetricHPE" panose="020B0503030202060203" pitchFamily="34" charset="0"/>
                <a:ea typeface="+mn-ea"/>
                <a:cs typeface="+mn-cs"/>
              </a:rPr>
              <a:t> are smart and are programmed to do many tasks that connect people with the information they need. </a:t>
            </a:r>
            <a:r>
              <a:rPr lang="en-US" sz="1200" kern="1200" dirty="0" err="1" smtClean="0">
                <a:solidFill>
                  <a:schemeClr val="tx1"/>
                </a:solidFill>
                <a:effectLst/>
                <a:latin typeface="MetricHPE" panose="020B0503030202060203" pitchFamily="34" charset="0"/>
                <a:ea typeface="+mn-ea"/>
                <a:cs typeface="+mn-cs"/>
              </a:rPr>
              <a:t>ChatBots</a:t>
            </a:r>
            <a:r>
              <a:rPr lang="en-US" sz="1200" kern="1200" dirty="0" smtClean="0">
                <a:solidFill>
                  <a:schemeClr val="tx1"/>
                </a:solidFill>
                <a:effectLst/>
                <a:latin typeface="MetricHPE" panose="020B0503030202060203" pitchFamily="34" charset="0"/>
                <a:ea typeface="+mn-ea"/>
                <a:cs typeface="+mn-cs"/>
              </a:rPr>
              <a:t> can gather information, leverage analytics and machine learning, or even automate the response to incident remediation.</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200" kern="1200" dirty="0" smtClean="0">
              <a:solidFill>
                <a:schemeClr val="tx1"/>
              </a:solidFill>
              <a:effectLst/>
              <a:latin typeface="MetricHPE" panose="020B0503030202060203" pitchFamily="34" charset="0"/>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200" kern="1200" dirty="0" smtClean="0">
                <a:solidFill>
                  <a:schemeClr val="tx1"/>
                </a:solidFill>
                <a:effectLst/>
                <a:latin typeface="MetricHPE" panose="020B0503030202060203" pitchFamily="34" charset="0"/>
                <a:ea typeface="+mn-ea"/>
                <a:cs typeface="+mn-cs"/>
              </a:rPr>
              <a:t>Micro Focus provides smart open-source </a:t>
            </a:r>
            <a:r>
              <a:rPr lang="en-US" sz="1200" kern="1200" dirty="0" err="1" smtClean="0">
                <a:solidFill>
                  <a:schemeClr val="tx1"/>
                </a:solidFill>
                <a:effectLst/>
                <a:latin typeface="MetricHPE" panose="020B0503030202060203" pitchFamily="34" charset="0"/>
                <a:ea typeface="+mn-ea"/>
                <a:cs typeface="+mn-cs"/>
              </a:rPr>
              <a:t>ChatBots</a:t>
            </a:r>
            <a:r>
              <a:rPr lang="en-US" sz="1200" kern="1200" dirty="0" smtClean="0">
                <a:solidFill>
                  <a:schemeClr val="tx1"/>
                </a:solidFill>
                <a:effectLst/>
                <a:latin typeface="MetricHPE" panose="020B0503030202060203" pitchFamily="34" charset="0"/>
                <a:ea typeface="+mn-ea"/>
                <a:cs typeface="+mn-cs"/>
              </a:rPr>
              <a:t> and collaboration interfaces for all IT operations management  suites and popular chat platforms. </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38</a:t>
            </a:fld>
            <a:endParaRPr lang="en-US"/>
          </a:p>
        </p:txBody>
      </p:sp>
    </p:spTree>
    <p:extLst>
      <p:ext uri="{BB962C8B-B14F-4D97-AF65-F5344CB8AC3E}">
        <p14:creationId xmlns:p14="http://schemas.microsoft.com/office/powerpoint/2010/main" val="1624382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ChatOps is one of the leading innovations</a:t>
            </a:r>
            <a:r>
              <a:rPr lang="en-US" baseline="0" dirty="0" smtClean="0"/>
              <a:t> in SMA. It provides a</a:t>
            </a:r>
            <a:r>
              <a:rPr lang="en-US" altLang="zh-CN" dirty="0" smtClean="0"/>
              <a:t> virtual war room to efficiently improve IT agent collaboration</a:t>
            </a:r>
            <a:r>
              <a:rPr lang="en-GB" altLang="zh-CN" dirty="0" smtClean="0"/>
              <a: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altLang="zh-CN" dirty="0" smtClean="0"/>
          </a:p>
          <a:p>
            <a:r>
              <a:rPr lang="en-US" dirty="0" smtClean="0"/>
              <a:t>ChatOps</a:t>
            </a:r>
            <a:r>
              <a:rPr lang="en-US" baseline="0" dirty="0" smtClean="0"/>
              <a:t> helps to solve issues faster in an efficient transparent way using real-time chat</a:t>
            </a:r>
          </a:p>
          <a:p>
            <a:endParaRPr lang="en-US" baseline="0" dirty="0" smtClean="0"/>
          </a:p>
          <a:p>
            <a:r>
              <a:rPr lang="en-US" baseline="0" dirty="0" smtClean="0"/>
              <a:t>- Assemble the right people, right tools &amp; data at right time</a:t>
            </a:r>
          </a:p>
          <a:p>
            <a:r>
              <a:rPr lang="en-US" baseline="0" dirty="0" smtClean="0"/>
              <a:t>- Cross-boundary collaboration of people, process, tools and automation</a:t>
            </a:r>
          </a:p>
          <a:p>
            <a:r>
              <a:rPr lang="en-US" baseline="0" dirty="0" smtClean="0"/>
              <a:t>- Resolve once, re-use next time … automatically document entire incident resolutions in a transparent, repeatable fashion</a:t>
            </a:r>
            <a:endParaRPr lang="en-US" altLang="zh-CN" dirty="0" smtClean="0"/>
          </a:p>
        </p:txBody>
      </p:sp>
      <p:sp>
        <p:nvSpPr>
          <p:cNvPr id="4" name="Slide Number Placeholder 3"/>
          <p:cNvSpPr>
            <a:spLocks noGrp="1"/>
          </p:cNvSpPr>
          <p:nvPr>
            <p:ph type="sldNum" sz="quarter" idx="10"/>
          </p:nvPr>
        </p:nvSpPr>
        <p:spPr/>
        <p:txBody>
          <a:bodyPr/>
          <a:lstStyle/>
          <a:p>
            <a:fld id="{5BFEAE42-E3FE-4405-B7FC-4425D05B92A0}" type="slidenum">
              <a:rPr lang="en-GB" smtClean="0"/>
              <a:pPr/>
              <a:t>39</a:t>
            </a:fld>
            <a:endParaRPr lang="en-GB" dirty="0"/>
          </a:p>
        </p:txBody>
      </p:sp>
    </p:spTree>
    <p:extLst>
      <p:ext uri="{BB962C8B-B14F-4D97-AF65-F5344CB8AC3E}">
        <p14:creationId xmlns:p14="http://schemas.microsoft.com/office/powerpoint/2010/main" val="328776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40</a:t>
            </a:fld>
            <a:endParaRPr lang="en-US"/>
          </a:p>
        </p:txBody>
      </p:sp>
    </p:spTree>
    <p:extLst>
      <p:ext uri="{BB962C8B-B14F-4D97-AF65-F5344CB8AC3E}">
        <p14:creationId xmlns:p14="http://schemas.microsoft.com/office/powerpoint/2010/main" val="253710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Create, publish and ANALYZE surveys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41</a:t>
            </a:fld>
            <a:endParaRPr lang="en-GB" dirty="0"/>
          </a:p>
        </p:txBody>
      </p:sp>
    </p:spTree>
    <p:extLst>
      <p:ext uri="{BB962C8B-B14F-4D97-AF65-F5344CB8AC3E}">
        <p14:creationId xmlns:p14="http://schemas.microsoft.com/office/powerpoint/2010/main" val="957344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Create, publish and ANALYZE surveys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42</a:t>
            </a:fld>
            <a:endParaRPr lang="en-GB" dirty="0"/>
          </a:p>
        </p:txBody>
      </p:sp>
    </p:spTree>
    <p:extLst>
      <p:ext uri="{BB962C8B-B14F-4D97-AF65-F5344CB8AC3E}">
        <p14:creationId xmlns:p14="http://schemas.microsoft.com/office/powerpoint/2010/main" val="3167048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Create, publish and ANALYZE surveys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43</a:t>
            </a:fld>
            <a:endParaRPr lang="en-GB" dirty="0"/>
          </a:p>
        </p:txBody>
      </p:sp>
    </p:spTree>
    <p:extLst>
      <p:ext uri="{BB962C8B-B14F-4D97-AF65-F5344CB8AC3E}">
        <p14:creationId xmlns:p14="http://schemas.microsoft.com/office/powerpoint/2010/main" val="1579040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44</a:t>
            </a:fld>
            <a:endParaRPr lang="en-US"/>
          </a:p>
        </p:txBody>
      </p:sp>
    </p:spTree>
    <p:extLst>
      <p:ext uri="{BB962C8B-B14F-4D97-AF65-F5344CB8AC3E}">
        <p14:creationId xmlns:p14="http://schemas.microsoft.com/office/powerpoint/2010/main" val="928164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News can</a:t>
            </a:r>
            <a:r>
              <a:rPr lang="en-US" baseline="0" dirty="0" smtClean="0"/>
              <a:t> </a:t>
            </a:r>
            <a:r>
              <a:rPr lang="en-US" dirty="0" smtClean="0"/>
              <a:t> be public</a:t>
            </a:r>
            <a:r>
              <a:rPr lang="en-US" baseline="0" dirty="0" smtClean="0"/>
              <a:t> or </a:t>
            </a:r>
            <a:r>
              <a:rPr lang="en-US" dirty="0" smtClean="0"/>
              <a:t>“tailored” i.e. directed to specific functional groups</a:t>
            </a:r>
            <a:r>
              <a:rPr lang="en-US" baseline="0" dirty="0" smtClean="0"/>
              <a:t> or locations</a:t>
            </a:r>
          </a:p>
          <a:p>
            <a:endParaRPr lang="en-US" baseline="0" dirty="0" smtClean="0"/>
          </a:p>
          <a:p>
            <a:r>
              <a:rPr lang="en-US" baseline="0" dirty="0" smtClean="0"/>
              <a:t>News has it’s own lifecycle workflow</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45</a:t>
            </a:fld>
            <a:endParaRPr lang="en-US" dirty="0"/>
          </a:p>
        </p:txBody>
      </p:sp>
    </p:spTree>
    <p:extLst>
      <p:ext uri="{BB962C8B-B14F-4D97-AF65-F5344CB8AC3E}">
        <p14:creationId xmlns:p14="http://schemas.microsoft.com/office/powerpoint/2010/main" val="633309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News can</a:t>
            </a:r>
            <a:r>
              <a:rPr lang="en-US" baseline="0" dirty="0" smtClean="0"/>
              <a:t> </a:t>
            </a:r>
            <a:r>
              <a:rPr lang="en-US" dirty="0" smtClean="0"/>
              <a:t> be public</a:t>
            </a:r>
            <a:r>
              <a:rPr lang="en-US" baseline="0" dirty="0" smtClean="0"/>
              <a:t> or </a:t>
            </a:r>
            <a:r>
              <a:rPr lang="en-US" dirty="0" smtClean="0"/>
              <a:t>“tailored” i.e. directed to specific functional groups</a:t>
            </a:r>
            <a:r>
              <a:rPr lang="en-US" baseline="0" dirty="0" smtClean="0"/>
              <a:t> or locations</a:t>
            </a:r>
          </a:p>
          <a:p>
            <a:endParaRPr lang="en-US" baseline="0" dirty="0" smtClean="0"/>
          </a:p>
          <a:p>
            <a:r>
              <a:rPr lang="en-US" baseline="0" dirty="0" smtClean="0"/>
              <a:t>News has it’s own lifecycle workflow</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46</a:t>
            </a:fld>
            <a:endParaRPr lang="en-US" dirty="0"/>
          </a:p>
        </p:txBody>
      </p:sp>
    </p:spTree>
    <p:extLst>
      <p:ext uri="{BB962C8B-B14F-4D97-AF65-F5344CB8AC3E}">
        <p14:creationId xmlns:p14="http://schemas.microsoft.com/office/powerpoint/2010/main" val="3897179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47</a:t>
            </a:fld>
            <a:endParaRPr lang="en-US"/>
          </a:p>
        </p:txBody>
      </p:sp>
    </p:spTree>
    <p:extLst>
      <p:ext uri="{BB962C8B-B14F-4D97-AF65-F5344CB8AC3E}">
        <p14:creationId xmlns:p14="http://schemas.microsoft.com/office/powerpoint/2010/main" val="2147911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a:t>
            </a:fld>
            <a:endParaRPr lang="en-US"/>
          </a:p>
        </p:txBody>
      </p:sp>
    </p:spTree>
    <p:extLst>
      <p:ext uri="{BB962C8B-B14F-4D97-AF65-F5344CB8AC3E}">
        <p14:creationId xmlns:p14="http://schemas.microsoft.com/office/powerpoint/2010/main" val="418205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lvl="0"/>
            <a:r>
              <a:rPr lang="en-US" dirty="0"/>
              <a:t>Customer can define for any offering if it’s can generate public requests. Values are Always (all requests for the offering are public), Never (no request for this offering is public) or user-defined. For Always and user defined, the default public scope is determined by the offering default values. For user-defined, the user can change the values during the request opening procedure.</a:t>
            </a:r>
          </a:p>
          <a:p>
            <a:pPr lvl="0"/>
            <a:r>
              <a:rPr lang="en-US" dirty="0"/>
              <a:t>Agents can set the values on the request manually.</a:t>
            </a:r>
          </a:p>
          <a:p>
            <a:pPr lvl="0"/>
            <a:r>
              <a:rPr lang="en-US" dirty="0"/>
              <a:t>Users can find open or recently closed public requests (up to 3 weeks of opening) when searching ESS.</a:t>
            </a:r>
          </a:p>
          <a:p>
            <a:pPr lvl="0"/>
            <a:r>
              <a:rPr lang="en-US" dirty="0"/>
              <a:t>Users will have a list/tab of public requests in the request list page </a:t>
            </a:r>
          </a:p>
          <a:p>
            <a:pPr lvl="0"/>
            <a:r>
              <a:rPr lang="en-US" dirty="0"/>
              <a:t>Users can register to track a public request – they will have a tab in request list page to show all tracked requests</a:t>
            </a:r>
          </a:p>
          <a:p>
            <a:pPr lvl="0"/>
            <a:r>
              <a:rPr lang="en-US" dirty="0"/>
              <a:t>Support agent can manually add users to the list of </a:t>
            </a:r>
            <a:r>
              <a:rPr lang="en-US" dirty="0" smtClean="0"/>
              <a:t>followers</a:t>
            </a:r>
            <a:r>
              <a:rPr lang="en-US" baseline="0" dirty="0" smtClean="0"/>
              <a:t> </a:t>
            </a:r>
            <a:r>
              <a:rPr lang="en-US" dirty="0" smtClean="0"/>
              <a:t>of </a:t>
            </a:r>
            <a:r>
              <a:rPr lang="en-US" dirty="0"/>
              <a:t>the request </a:t>
            </a:r>
            <a:endParaRPr lang="en-US" dirty="0" smtClean="0"/>
          </a:p>
          <a:p>
            <a:pPr lvl="0"/>
            <a:r>
              <a:rPr lang="en-US" dirty="0" smtClean="0"/>
              <a:t>Users </a:t>
            </a:r>
            <a:r>
              <a:rPr lang="en-US" dirty="0"/>
              <a:t>will receive comment and solution updates on their tracked requests and can add their own comments from ESS or by email integration</a:t>
            </a:r>
          </a:p>
          <a:p>
            <a:pPr lvl="0"/>
            <a:r>
              <a:rPr lang="en-US" dirty="0"/>
              <a:t>The requestor will be notified on new comments from other end users and can mark the comment (from mail and UI) as the comment that was the solution to his issue.</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48</a:t>
            </a:fld>
            <a:endParaRPr lang="en-GB" dirty="0">
              <a:solidFill>
                <a:prstClr val="black"/>
              </a:solidFill>
            </a:endParaRPr>
          </a:p>
        </p:txBody>
      </p:sp>
    </p:spTree>
    <p:extLst>
      <p:ext uri="{BB962C8B-B14F-4D97-AF65-F5344CB8AC3E}">
        <p14:creationId xmlns:p14="http://schemas.microsoft.com/office/powerpoint/2010/main" val="3470743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51</a:t>
            </a:fld>
            <a:endParaRPr lang="en-US"/>
          </a:p>
        </p:txBody>
      </p:sp>
    </p:spTree>
    <p:extLst>
      <p:ext uri="{BB962C8B-B14F-4D97-AF65-F5344CB8AC3E}">
        <p14:creationId xmlns:p14="http://schemas.microsoft.com/office/powerpoint/2010/main" val="1073736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kern="1200" dirty="0" smtClean="0">
                <a:solidFill>
                  <a:schemeClr val="tx1"/>
                </a:solidFill>
                <a:effectLst/>
                <a:cs typeface="HP Simplified"/>
              </a:rPr>
              <a:t>The greatest</a:t>
            </a:r>
            <a:r>
              <a:rPr lang="en-US" sz="1100" b="0" kern="1200" baseline="0" dirty="0" smtClean="0">
                <a:solidFill>
                  <a:schemeClr val="tx1"/>
                </a:solidFill>
                <a:effectLst/>
                <a:cs typeface="HP Simplified"/>
              </a:rPr>
              <a:t> </a:t>
            </a:r>
            <a:r>
              <a:rPr lang="en-US" sz="1100" b="0" kern="1200" dirty="0" smtClean="0">
                <a:solidFill>
                  <a:schemeClr val="tx1"/>
                </a:solidFill>
                <a:effectLst/>
                <a:cs typeface="HP Simplified"/>
              </a:rPr>
              <a:t>concern</a:t>
            </a:r>
            <a:r>
              <a:rPr lang="en-US" sz="1100" b="0" kern="1200" baseline="0" dirty="0" smtClean="0">
                <a:solidFill>
                  <a:schemeClr val="tx1"/>
                </a:solidFill>
                <a:effectLst/>
                <a:cs typeface="HP Simplified"/>
              </a:rPr>
              <a:t> when running reports is performance impact to the production database. Using Service Manager reports, we have r</a:t>
            </a:r>
            <a:r>
              <a:rPr lang="en-US" sz="1100" b="0" kern="1200" dirty="0" smtClean="0">
                <a:solidFill>
                  <a:schemeClr val="tx1"/>
                </a:solidFill>
                <a:effectLst/>
                <a:cs typeface="HP Simplified"/>
              </a:rPr>
              <a:t>esolved the performance concerns with three optimized solutions:</a:t>
            </a:r>
          </a:p>
          <a:p>
            <a:endParaRPr lang="en-US" sz="1100" b="0" kern="1200" dirty="0" smtClean="0">
              <a:solidFill>
                <a:schemeClr val="tx1"/>
              </a:solidFill>
              <a:effectLst/>
              <a:cs typeface="HP Simplified"/>
            </a:endParaRPr>
          </a:p>
          <a:p>
            <a:pPr lvl="0"/>
            <a:r>
              <a:rPr lang="en-US" sz="1100" b="1" kern="1200" dirty="0" smtClean="0">
                <a:solidFill>
                  <a:schemeClr val="tx1"/>
                </a:solidFill>
                <a:effectLst/>
                <a:cs typeface="HP Simplified"/>
              </a:rPr>
              <a:t>Report Monitor</a:t>
            </a:r>
            <a:r>
              <a:rPr lang="en-US" sz="1100" b="0" kern="1200" dirty="0" smtClean="0">
                <a:solidFill>
                  <a:schemeClr val="tx1"/>
                </a:solidFill>
                <a:effectLst/>
                <a:cs typeface="HP Simplified"/>
              </a:rPr>
              <a:t> –</a:t>
            </a:r>
            <a:r>
              <a:rPr lang="en-US" sz="1100" b="0" kern="1200" baseline="0" dirty="0" smtClean="0">
                <a:solidFill>
                  <a:schemeClr val="tx1"/>
                </a:solidFill>
                <a:effectLst/>
                <a:cs typeface="HP Simplified"/>
              </a:rPr>
              <a:t> </a:t>
            </a:r>
            <a:r>
              <a:rPr lang="en-US" sz="1100" b="0" kern="1200" dirty="0" smtClean="0">
                <a:solidFill>
                  <a:schemeClr val="tx1"/>
                </a:solidFill>
                <a:effectLst/>
                <a:cs typeface="HP Simplified"/>
              </a:rPr>
              <a:t>helps administrators to easily catch, analyze the bad performing report and take further action to preserve production database performance.</a:t>
            </a:r>
          </a:p>
          <a:p>
            <a:pPr lvl="0"/>
            <a:r>
              <a:rPr lang="en-US" sz="1100" b="1" kern="1200" dirty="0" smtClean="0">
                <a:solidFill>
                  <a:schemeClr val="tx1"/>
                </a:solidFill>
                <a:effectLst/>
                <a:cs typeface="HP Simplified"/>
              </a:rPr>
              <a:t>Query Result Cache</a:t>
            </a:r>
            <a:r>
              <a:rPr lang="en-US" sz="1100" b="0" kern="1200" dirty="0" smtClean="0">
                <a:solidFill>
                  <a:schemeClr val="tx1"/>
                </a:solidFill>
                <a:effectLst/>
                <a:cs typeface="HP Simplified"/>
              </a:rPr>
              <a:t> – reporting query results are cached, it reduces the database CPU load from 100% to less than 30%</a:t>
            </a:r>
            <a:r>
              <a:rPr lang="en-US" sz="1100" b="0" kern="1200" baseline="0" dirty="0" smtClean="0">
                <a:solidFill>
                  <a:schemeClr val="tx1"/>
                </a:solidFill>
                <a:effectLst/>
                <a:cs typeface="HP Simplified"/>
              </a:rPr>
              <a:t> according to the performance testing result in our testing lab.</a:t>
            </a:r>
            <a:endParaRPr lang="en-US" sz="1100" b="0" kern="1200" dirty="0" smtClean="0">
              <a:solidFill>
                <a:schemeClr val="tx1"/>
              </a:solidFill>
              <a:effectLst/>
              <a:cs typeface="HP Simplified"/>
            </a:endParaRPr>
          </a:p>
          <a:p>
            <a:r>
              <a:rPr lang="en-US" sz="1100" b="1" kern="1200" dirty="0" smtClean="0">
                <a:solidFill>
                  <a:schemeClr val="tx1"/>
                </a:solidFill>
                <a:effectLst/>
                <a:cs typeface="HP Simplified"/>
              </a:rPr>
              <a:t>Database Replication</a:t>
            </a:r>
            <a:r>
              <a:rPr lang="en-US" sz="1100" b="0" kern="1200" dirty="0" smtClean="0">
                <a:solidFill>
                  <a:schemeClr val="tx1"/>
                </a:solidFill>
                <a:effectLst/>
                <a:cs typeface="HP Simplified"/>
              </a:rPr>
              <a:t> – this</a:t>
            </a:r>
            <a:r>
              <a:rPr lang="en-US" sz="1100" b="0" kern="1200" baseline="0" dirty="0" smtClean="0">
                <a:solidFill>
                  <a:schemeClr val="tx1"/>
                </a:solidFill>
                <a:effectLst/>
                <a:cs typeface="HP Simplified"/>
              </a:rPr>
              <a:t> </a:t>
            </a:r>
            <a:r>
              <a:rPr lang="en-US" sz="1100" b="0" kern="1200" dirty="0" smtClean="0">
                <a:solidFill>
                  <a:schemeClr val="tx1"/>
                </a:solidFill>
                <a:effectLst/>
                <a:cs typeface="HP Simplified"/>
              </a:rPr>
              <a:t>significantly saves the production database to ensure a robust reporting feature.</a:t>
            </a:r>
            <a:endParaRPr lang="en-US" b="0" dirty="0" smtClean="0"/>
          </a:p>
          <a:p>
            <a:endParaRPr lang="en-AU" dirty="0" smtClean="0"/>
          </a:p>
          <a:p>
            <a:r>
              <a:rPr lang="en-AU" dirty="0" smtClean="0"/>
              <a:t>Replication </a:t>
            </a:r>
            <a:r>
              <a:rPr lang="en-US" dirty="0" smtClean="0"/>
              <a:t>between the production and the replicated database is handled by RDBMS tools.</a:t>
            </a:r>
            <a:r>
              <a:rPr lang="en-US" baseline="0" dirty="0" smtClean="0"/>
              <a:t> </a:t>
            </a:r>
            <a:r>
              <a:rPr lang="en-US" dirty="0" smtClean="0"/>
              <a:t>Even a manual duplication could work,</a:t>
            </a:r>
            <a:r>
              <a:rPr lang="en-US" baseline="0" dirty="0" smtClean="0"/>
              <a:t> although it needs to be regularly updated.</a:t>
            </a:r>
            <a:endParaRPr lang="en-US" dirty="0" smtClean="0"/>
          </a:p>
          <a:p>
            <a:pPr marL="9144" indent="0">
              <a:buNone/>
            </a:pP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52</a:t>
            </a:fld>
            <a:endParaRPr lang="en-US"/>
          </a:p>
        </p:txBody>
      </p:sp>
    </p:spTree>
    <p:extLst>
      <p:ext uri="{BB962C8B-B14F-4D97-AF65-F5344CB8AC3E}">
        <p14:creationId xmlns:p14="http://schemas.microsoft.com/office/powerpoint/2010/main" val="1057712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Service Manager reporting provides personalized and role based dashboards for all key IT processes.  Users can see what they need to see and what they are supposed to see.</a:t>
            </a:r>
          </a:p>
          <a:p>
            <a:r>
              <a:rPr lang="en-US" sz="11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The flexible distribution of reports allows users to preserve snapshots of reports when needed.</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Support a total of 12 report types and more than 200 out of the box  reports covering all Service Manager modules. </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Users can define their own reports via drag &amp; drop functionality in seconds according to their business needs.</a:t>
            </a:r>
          </a:p>
          <a:p>
            <a:pPr marL="171450" indent="-171450">
              <a:buFont typeface="Arial" panose="020B0604020202020204" pitchFamily="34" charset="0"/>
              <a:buChar char="•"/>
            </a:pPr>
            <a:r>
              <a:rPr lang="en-US" sz="1100" kern="1200" dirty="0" smtClean="0">
                <a:solidFill>
                  <a:schemeClr val="tx1"/>
                </a:solidFill>
                <a:effectLst/>
                <a:latin typeface="+mn-lt"/>
                <a:ea typeface="+mn-ea"/>
                <a:cs typeface="+mn-cs"/>
              </a:rPr>
              <a:t>Duration measurements</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and calculation operators allow for easy to use KPI reporting</a:t>
            </a:r>
          </a:p>
          <a:p>
            <a:pPr marL="0" indent="0">
              <a:buFont typeface="Arial" panose="020B0604020202020204" pitchFamily="34" charset="0"/>
              <a:buNone/>
            </a:pPr>
            <a:endParaRPr lang="en-AU" sz="1100" kern="1200" dirty="0" smtClean="0">
              <a:solidFill>
                <a:schemeClr val="tx1"/>
              </a:solidFill>
              <a:effectLst/>
              <a:latin typeface="+mn-lt"/>
              <a:ea typeface="+mn-ea"/>
              <a:cs typeface="+mn-cs"/>
            </a:endParaRPr>
          </a:p>
          <a:p>
            <a:pPr marL="0" indent="0">
              <a:buFont typeface="Arial" panose="020B0604020202020204" pitchFamily="34" charset="0"/>
              <a:buNone/>
            </a:pPr>
            <a:r>
              <a:rPr lang="en-AU" sz="1100" kern="1200" dirty="0" smtClean="0">
                <a:solidFill>
                  <a:schemeClr val="tx1"/>
                </a:solidFill>
                <a:effectLst/>
                <a:latin typeface="+mn-lt"/>
                <a:ea typeface="+mn-ea"/>
                <a:cs typeface="+mn-cs"/>
              </a:rPr>
              <a:t>Note: Fresh data means real-time data right now.</a:t>
            </a:r>
            <a:endParaRPr lang="en-US" sz="11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53</a:t>
            </a:fld>
            <a:endParaRPr lang="en-US"/>
          </a:p>
        </p:txBody>
      </p:sp>
    </p:spTree>
    <p:extLst>
      <p:ext uri="{BB962C8B-B14F-4D97-AF65-F5344CB8AC3E}">
        <p14:creationId xmlns:p14="http://schemas.microsoft.com/office/powerpoint/2010/main" val="28886961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54</a:t>
            </a:fld>
            <a:endParaRPr lang="en-US"/>
          </a:p>
        </p:txBody>
      </p:sp>
    </p:spTree>
    <p:extLst>
      <p:ext uri="{BB962C8B-B14F-4D97-AF65-F5344CB8AC3E}">
        <p14:creationId xmlns:p14="http://schemas.microsoft.com/office/powerpoint/2010/main" val="20756977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the box – ready to go workflow</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55</a:t>
            </a:fld>
            <a:endParaRPr lang="en-US" dirty="0"/>
          </a:p>
        </p:txBody>
      </p:sp>
    </p:spTree>
    <p:extLst>
      <p:ext uri="{BB962C8B-B14F-4D97-AF65-F5344CB8AC3E}">
        <p14:creationId xmlns:p14="http://schemas.microsoft.com/office/powerpoint/2010/main" val="2333518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To access, navigate</a:t>
            </a:r>
            <a:r>
              <a:rPr lang="en-US" baseline="0" dirty="0" smtClean="0"/>
              <a:t> to Service Request Management, and click on the Live Support subtab.</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56</a:t>
            </a:fld>
            <a:endParaRPr lang="en-GB" dirty="0"/>
          </a:p>
        </p:txBody>
      </p:sp>
    </p:spTree>
    <p:extLst>
      <p:ext uri="{BB962C8B-B14F-4D97-AF65-F5344CB8AC3E}">
        <p14:creationId xmlns:p14="http://schemas.microsoft.com/office/powerpoint/2010/main" val="3277875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58</a:t>
            </a:fld>
            <a:endParaRPr lang="en-US"/>
          </a:p>
        </p:txBody>
      </p:sp>
    </p:spTree>
    <p:extLst>
      <p:ext uri="{BB962C8B-B14F-4D97-AF65-F5344CB8AC3E}">
        <p14:creationId xmlns:p14="http://schemas.microsoft.com/office/powerpoint/2010/main" val="543951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59</a:t>
            </a:fld>
            <a:endParaRPr lang="en-GB" dirty="0"/>
          </a:p>
        </p:txBody>
      </p:sp>
    </p:spTree>
    <p:extLst>
      <p:ext uri="{BB962C8B-B14F-4D97-AF65-F5344CB8AC3E}">
        <p14:creationId xmlns:p14="http://schemas.microsoft.com/office/powerpoint/2010/main" val="322590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Use the reporting capabilities included in Service Anywhere to measure and track how well your organization is meeting its Service Level Targets.  Use one of the 27 reports included with the system or configure your own report.  You can now report on SLT achievement trends and average duration by Service, Group, Priority, and Impact.  You can also report on the aggregated SLT status for Incidents and Support Requests. </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60</a:t>
            </a:fld>
            <a:endParaRPr lang="en-US"/>
          </a:p>
        </p:txBody>
      </p:sp>
    </p:spTree>
    <p:extLst>
      <p:ext uri="{BB962C8B-B14F-4D97-AF65-F5344CB8AC3E}">
        <p14:creationId xmlns:p14="http://schemas.microsoft.com/office/powerpoint/2010/main" val="3473990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a:t>
            </a:fld>
            <a:endParaRPr lang="en-US"/>
          </a:p>
        </p:txBody>
      </p:sp>
    </p:spTree>
    <p:extLst>
      <p:ext uri="{BB962C8B-B14F-4D97-AF65-F5344CB8AC3E}">
        <p14:creationId xmlns:p14="http://schemas.microsoft.com/office/powerpoint/2010/main" val="822467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62</a:t>
            </a:fld>
            <a:endParaRPr lang="en-US"/>
          </a:p>
        </p:txBody>
      </p:sp>
    </p:spTree>
    <p:extLst>
      <p:ext uri="{BB962C8B-B14F-4D97-AF65-F5344CB8AC3E}">
        <p14:creationId xmlns:p14="http://schemas.microsoft.com/office/powerpoint/2010/main" val="39594496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To</a:t>
            </a:r>
            <a:r>
              <a:rPr lang="en-US" baseline="0" dirty="0" smtClean="0"/>
              <a:t> access, navigate to the Change Management, and click on the Change Calendar sub-menu tab.</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63</a:t>
            </a:fld>
            <a:endParaRPr lang="en-GB" dirty="0"/>
          </a:p>
        </p:txBody>
      </p:sp>
    </p:spTree>
    <p:extLst>
      <p:ext uri="{BB962C8B-B14F-4D97-AF65-F5344CB8AC3E}">
        <p14:creationId xmlns:p14="http://schemas.microsoft.com/office/powerpoint/2010/main" val="21642809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64</a:t>
            </a:fld>
            <a:endParaRPr lang="en-US"/>
          </a:p>
        </p:txBody>
      </p:sp>
    </p:spTree>
    <p:extLst>
      <p:ext uri="{BB962C8B-B14F-4D97-AF65-F5344CB8AC3E}">
        <p14:creationId xmlns:p14="http://schemas.microsoft.com/office/powerpoint/2010/main" val="40122082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66</a:t>
            </a:fld>
            <a:endParaRPr lang="en-US"/>
          </a:p>
        </p:txBody>
      </p:sp>
    </p:spTree>
    <p:extLst>
      <p:ext uri="{BB962C8B-B14F-4D97-AF65-F5344CB8AC3E}">
        <p14:creationId xmlns:p14="http://schemas.microsoft.com/office/powerpoint/2010/main" val="450459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67</a:t>
            </a:fld>
            <a:endParaRPr lang="en-GB" dirty="0"/>
          </a:p>
        </p:txBody>
      </p:sp>
    </p:spTree>
    <p:extLst>
      <p:ext uri="{BB962C8B-B14F-4D97-AF65-F5344CB8AC3E}">
        <p14:creationId xmlns:p14="http://schemas.microsoft.com/office/powerpoint/2010/main" val="4111126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68</a:t>
            </a:fld>
            <a:endParaRPr lang="en-GB" dirty="0"/>
          </a:p>
        </p:txBody>
      </p:sp>
    </p:spTree>
    <p:extLst>
      <p:ext uri="{BB962C8B-B14F-4D97-AF65-F5344CB8AC3E}">
        <p14:creationId xmlns:p14="http://schemas.microsoft.com/office/powerpoint/2010/main" val="577879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69</a:t>
            </a:fld>
            <a:endParaRPr lang="en-US"/>
          </a:p>
        </p:txBody>
      </p:sp>
    </p:spTree>
    <p:extLst>
      <p:ext uri="{BB962C8B-B14F-4D97-AF65-F5344CB8AC3E}">
        <p14:creationId xmlns:p14="http://schemas.microsoft.com/office/powerpoint/2010/main" val="2867003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71</a:t>
            </a:fld>
            <a:endParaRPr lang="en-US"/>
          </a:p>
        </p:txBody>
      </p:sp>
    </p:spTree>
    <p:extLst>
      <p:ext uri="{BB962C8B-B14F-4D97-AF65-F5344CB8AC3E}">
        <p14:creationId xmlns:p14="http://schemas.microsoft.com/office/powerpoint/2010/main" val="1035800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74</a:t>
            </a:fld>
            <a:endParaRPr lang="en-US"/>
          </a:p>
        </p:txBody>
      </p:sp>
    </p:spTree>
    <p:extLst>
      <p:ext uri="{BB962C8B-B14F-4D97-AF65-F5344CB8AC3E}">
        <p14:creationId xmlns:p14="http://schemas.microsoft.com/office/powerpoint/2010/main" val="923680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76</a:t>
            </a:fld>
            <a:endParaRPr lang="en-US"/>
          </a:p>
        </p:txBody>
      </p:sp>
    </p:spTree>
    <p:extLst>
      <p:ext uri="{BB962C8B-B14F-4D97-AF65-F5344CB8AC3E}">
        <p14:creationId xmlns:p14="http://schemas.microsoft.com/office/powerpoint/2010/main" val="387451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8</a:t>
            </a:fld>
            <a:endParaRPr lang="en-US"/>
          </a:p>
        </p:txBody>
      </p:sp>
    </p:spTree>
    <p:extLst>
      <p:ext uri="{BB962C8B-B14F-4D97-AF65-F5344CB8AC3E}">
        <p14:creationId xmlns:p14="http://schemas.microsoft.com/office/powerpoint/2010/main" val="23192618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78</a:t>
            </a:fld>
            <a:endParaRPr lang="en-US"/>
          </a:p>
        </p:txBody>
      </p:sp>
    </p:spTree>
    <p:extLst>
      <p:ext uri="{BB962C8B-B14F-4D97-AF65-F5344CB8AC3E}">
        <p14:creationId xmlns:p14="http://schemas.microsoft.com/office/powerpoint/2010/main" val="2948169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a:lnSpc>
                <a:spcPct val="90000"/>
              </a:lnSpc>
            </a:pPr>
            <a:r>
              <a:rPr lang="en-US" dirty="0" smtClean="0"/>
              <a:t> </a:t>
            </a:r>
            <a:r>
              <a:rPr lang="en-US" b="1" dirty="0" smtClean="0">
                <a:solidFill>
                  <a:srgbClr val="00B388"/>
                </a:solidFill>
              </a:rPr>
              <a:t>2 way integration with Change and Release</a:t>
            </a:r>
          </a:p>
          <a:p>
            <a:pPr marL="285750" lvl="0" indent="-285750">
              <a:buFont typeface=".AppleSystemUIFont" charset="-120"/>
              <a:buChar char="-"/>
            </a:pPr>
            <a:r>
              <a:rPr lang="en-US" dirty="0" smtClean="0"/>
              <a:t>create project from change or release record</a:t>
            </a:r>
          </a:p>
          <a:p>
            <a:pPr marL="285750" lvl="0" indent="-285750">
              <a:buFont typeface=".AppleSystemUIFont" charset="-120"/>
              <a:buChar char="-"/>
            </a:pPr>
            <a:r>
              <a:rPr lang="en-US" dirty="0" smtClean="0"/>
              <a:t>create program from change or release record</a:t>
            </a:r>
          </a:p>
          <a:p>
            <a:pPr marL="285750" lvl="0" indent="-285750">
              <a:buFont typeface=".AppleSystemUIFont" charset="-120"/>
              <a:buChar char="-"/>
            </a:pPr>
            <a:r>
              <a:rPr lang="en-US" dirty="0" smtClean="0"/>
              <a:t>Service Anywhere will now present all linked projects in ”Related Records” of changes and release.</a:t>
            </a:r>
          </a:p>
          <a:p>
            <a:pPr marL="285750" lvl="0" indent="-285750">
              <a:buFont typeface=".AppleSystemUIFont" charset="-120"/>
              <a:buChar char="-"/>
            </a:pPr>
            <a:r>
              <a:rPr lang="en-US" dirty="0" smtClean="0"/>
              <a:t>Create service request from project such as when to request assets for a project and pick from offerings. These project assets are tracked under “Subscribed Assets” part of the project details.</a:t>
            </a:r>
          </a:p>
          <a:p>
            <a:pPr>
              <a:lnSpc>
                <a:spcPct val="90000"/>
              </a:lnSpc>
            </a:pPr>
            <a:endParaRPr lang="en-US" b="1" dirty="0">
              <a:solidFill>
                <a:srgbClr val="00B388"/>
              </a:solidFill>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79</a:t>
            </a:fld>
            <a:endParaRPr lang="en-US" dirty="0"/>
          </a:p>
        </p:txBody>
      </p:sp>
    </p:spTree>
    <p:extLst>
      <p:ext uri="{BB962C8B-B14F-4D97-AF65-F5344CB8AC3E}">
        <p14:creationId xmlns:p14="http://schemas.microsoft.com/office/powerpoint/2010/main" val="1745669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80</a:t>
            </a:fld>
            <a:endParaRPr lang="en-US"/>
          </a:p>
        </p:txBody>
      </p:sp>
    </p:spTree>
    <p:extLst>
      <p:ext uri="{BB962C8B-B14F-4D97-AF65-F5344CB8AC3E}">
        <p14:creationId xmlns:p14="http://schemas.microsoft.com/office/powerpoint/2010/main" val="12751309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A new</a:t>
            </a:r>
            <a:r>
              <a:rPr lang="en-US" baseline="0" dirty="0" smtClean="0"/>
              <a:t> “application” – a new “workflow”</a:t>
            </a:r>
          </a:p>
          <a:p>
            <a:endParaRPr lang="en-US" baseline="0" dirty="0" smtClean="0"/>
          </a:p>
          <a:p>
            <a:r>
              <a:rPr lang="en-US" baseline="0" dirty="0" smtClean="0"/>
              <a:t>Existing customers have been supporting HR through the standard request management process. This pre-packaged feature is more tailored out of the box to suit HR processes</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81</a:t>
            </a:fld>
            <a:endParaRPr lang="en-US" dirty="0"/>
          </a:p>
        </p:txBody>
      </p:sp>
    </p:spTree>
    <p:extLst>
      <p:ext uri="{BB962C8B-B14F-4D97-AF65-F5344CB8AC3E}">
        <p14:creationId xmlns:p14="http://schemas.microsoft.com/office/powerpoint/2010/main" val="27512154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82</a:t>
            </a:fld>
            <a:endParaRPr lang="en-US"/>
          </a:p>
        </p:txBody>
      </p:sp>
    </p:spTree>
    <p:extLst>
      <p:ext uri="{BB962C8B-B14F-4D97-AF65-F5344CB8AC3E}">
        <p14:creationId xmlns:p14="http://schemas.microsoft.com/office/powerpoint/2010/main" val="37206576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a:t>
            </a:r>
            <a:endParaRPr lang="en-US" dirty="0"/>
          </a:p>
        </p:txBody>
      </p:sp>
      <p:sp>
        <p:nvSpPr>
          <p:cNvPr id="4" name="Slide Number Placeholder 3"/>
          <p:cNvSpPr>
            <a:spLocks noGrp="1"/>
          </p:cNvSpPr>
          <p:nvPr>
            <p:ph type="sldNum" sz="quarter" idx="10"/>
          </p:nvPr>
        </p:nvSpPr>
        <p:spPr/>
        <p:txBody>
          <a:bodyPr/>
          <a:lstStyle/>
          <a:p>
            <a:fld id="{2AF0B830-2A7E-47AA-A005-0A75AC619FFC}" type="slidenum">
              <a:rPr lang="en-US" smtClean="0"/>
              <a:t>84</a:t>
            </a:fld>
            <a:endParaRPr lang="en-US"/>
          </a:p>
        </p:txBody>
      </p:sp>
    </p:spTree>
    <p:extLst>
      <p:ext uri="{BB962C8B-B14F-4D97-AF65-F5344CB8AC3E}">
        <p14:creationId xmlns:p14="http://schemas.microsoft.com/office/powerpoint/2010/main" val="1494657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89</a:t>
            </a:fld>
            <a:endParaRPr lang="en-US"/>
          </a:p>
        </p:txBody>
      </p:sp>
    </p:spTree>
    <p:extLst>
      <p:ext uri="{BB962C8B-B14F-4D97-AF65-F5344CB8AC3E}">
        <p14:creationId xmlns:p14="http://schemas.microsoft.com/office/powerpoint/2010/main" val="1660872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F0B830-2A7E-47AA-A005-0A75AC619FFC}" type="slidenum">
              <a:rPr lang="en-US" smtClean="0"/>
              <a:t>90</a:t>
            </a:fld>
            <a:endParaRPr lang="en-US"/>
          </a:p>
        </p:txBody>
      </p:sp>
    </p:spTree>
    <p:extLst>
      <p:ext uri="{BB962C8B-B14F-4D97-AF65-F5344CB8AC3E}">
        <p14:creationId xmlns:p14="http://schemas.microsoft.com/office/powerpoint/2010/main" val="2177699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91</a:t>
            </a:fld>
            <a:endParaRPr lang="en-US" dirty="0"/>
          </a:p>
        </p:txBody>
      </p:sp>
    </p:spTree>
    <p:extLst>
      <p:ext uri="{BB962C8B-B14F-4D97-AF65-F5344CB8AC3E}">
        <p14:creationId xmlns:p14="http://schemas.microsoft.com/office/powerpoint/2010/main" val="15268730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94</a:t>
            </a:fld>
            <a:endParaRPr lang="en-US"/>
          </a:p>
        </p:txBody>
      </p:sp>
    </p:spTree>
    <p:extLst>
      <p:ext uri="{BB962C8B-B14F-4D97-AF65-F5344CB8AC3E}">
        <p14:creationId xmlns:p14="http://schemas.microsoft.com/office/powerpoint/2010/main" val="32350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9</a:t>
            </a:fld>
            <a:endParaRPr lang="en-US"/>
          </a:p>
        </p:txBody>
      </p:sp>
    </p:spTree>
    <p:extLst>
      <p:ext uri="{BB962C8B-B14F-4D97-AF65-F5344CB8AC3E}">
        <p14:creationId xmlns:p14="http://schemas.microsoft.com/office/powerpoint/2010/main" val="33393293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99</a:t>
            </a:fld>
            <a:endParaRPr lang="en-US"/>
          </a:p>
        </p:txBody>
      </p:sp>
    </p:spTree>
    <p:extLst>
      <p:ext uri="{BB962C8B-B14F-4D97-AF65-F5344CB8AC3E}">
        <p14:creationId xmlns:p14="http://schemas.microsoft.com/office/powerpoint/2010/main" val="22288609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2000" dirty="0" smtClean="0"/>
              <a:t>Benefits:</a:t>
            </a:r>
          </a:p>
          <a:p>
            <a:pPr lvl="1">
              <a:spcAft>
                <a:spcPts val="600"/>
              </a:spcAft>
              <a:buFont typeface="Calibri" panose="020F0502020204030204" pitchFamily="34" charset="0"/>
              <a:buChar char="‒"/>
            </a:pPr>
            <a:r>
              <a:rPr lang="en-US" sz="1600" dirty="0" smtClean="0"/>
              <a:t>Single click SMA-X deployment on AWS</a:t>
            </a:r>
          </a:p>
          <a:p>
            <a:pPr lvl="1">
              <a:spcAft>
                <a:spcPts val="600"/>
              </a:spcAft>
              <a:buFont typeface="Calibri" panose="020F0502020204030204" pitchFamily="34" charset="0"/>
              <a:buChar char="‒"/>
            </a:pPr>
            <a:r>
              <a:rPr lang="en-US" sz="1600" dirty="0" smtClean="0"/>
              <a:t>Easy deployment and consumption of SMA, while the customer controls the data </a:t>
            </a:r>
          </a:p>
          <a:p>
            <a:pPr lvl="1">
              <a:spcAft>
                <a:spcPts val="600"/>
              </a:spcAft>
              <a:buFont typeface="Calibri" panose="020F0502020204030204" pitchFamily="34" charset="0"/>
              <a:buChar char="‒"/>
            </a:pPr>
            <a:r>
              <a:rPr lang="en-US" sz="1600" dirty="0" smtClean="0"/>
              <a:t>Great demo and POC experience – available in any AWS region</a:t>
            </a:r>
          </a:p>
          <a:p>
            <a:pPr lvl="1">
              <a:spcAft>
                <a:spcPts val="600"/>
              </a:spcAft>
              <a:buFont typeface="Calibri" panose="020F0502020204030204" pitchFamily="34" charset="0"/>
              <a:buChar char="‒"/>
            </a:pPr>
            <a:r>
              <a:rPr lang="en-US" sz="1600" dirty="0" smtClean="0"/>
              <a:t>SM customers and prospects can explore additional use cases (e.g. LOB service desk) quickly and cost effectively</a:t>
            </a:r>
          </a:p>
          <a:p>
            <a:pPr lvl="1">
              <a:spcAft>
                <a:spcPts val="600"/>
              </a:spcAft>
              <a:buFont typeface="Calibri" panose="020F0502020204030204" pitchFamily="34" charset="0"/>
              <a:buChar char="‒"/>
            </a:pPr>
            <a:r>
              <a:rPr lang="en-US" sz="1600" dirty="0" smtClean="0"/>
              <a:t>SMA-X is approved by AWS Professional Services (</a:t>
            </a:r>
            <a:r>
              <a:rPr lang="en-US" sz="1600" dirty="0" err="1" smtClean="0"/>
              <a:t>ProServe</a:t>
            </a:r>
            <a:r>
              <a:rPr lang="en-US" sz="1600" dirty="0" smtClean="0"/>
              <a:t>) consultants that the software is designed reliable, secure, efficient cost-effective for the cloud. </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101</a:t>
            </a:fld>
            <a:endParaRPr lang="en-US"/>
          </a:p>
        </p:txBody>
      </p:sp>
    </p:spTree>
    <p:extLst>
      <p:ext uri="{BB962C8B-B14F-4D97-AF65-F5344CB8AC3E}">
        <p14:creationId xmlns:p14="http://schemas.microsoft.com/office/powerpoint/2010/main" val="40254349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102</a:t>
            </a:fld>
            <a:endParaRPr lang="en-US"/>
          </a:p>
        </p:txBody>
      </p:sp>
    </p:spTree>
    <p:extLst>
      <p:ext uri="{BB962C8B-B14F-4D97-AF65-F5344CB8AC3E}">
        <p14:creationId xmlns:p14="http://schemas.microsoft.com/office/powerpoint/2010/main" val="35295551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104</a:t>
            </a:fld>
            <a:endParaRPr lang="en-US"/>
          </a:p>
        </p:txBody>
      </p:sp>
    </p:spTree>
    <p:extLst>
      <p:ext uri="{BB962C8B-B14F-4D97-AF65-F5344CB8AC3E}">
        <p14:creationId xmlns:p14="http://schemas.microsoft.com/office/powerpoint/2010/main" val="20512149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dirty="0"/>
              <a:t>NOTE: Screenshot</a:t>
            </a:r>
            <a:r>
              <a:rPr lang="de-DE" baseline="0" dirty="0"/>
              <a:t> shows SMA-X</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105</a:t>
            </a:fld>
            <a:endParaRPr lang="en-US"/>
          </a:p>
        </p:txBody>
      </p:sp>
    </p:spTree>
    <p:extLst>
      <p:ext uri="{BB962C8B-B14F-4D97-AF65-F5344CB8AC3E}">
        <p14:creationId xmlns:p14="http://schemas.microsoft.com/office/powerpoint/2010/main" val="3815943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dirty="0"/>
              <a:t>NOTE: Screenshot</a:t>
            </a:r>
            <a:r>
              <a:rPr lang="de-DE" baseline="0" dirty="0"/>
              <a:t> shows SMA-X</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106</a:t>
            </a:fld>
            <a:endParaRPr lang="en-US"/>
          </a:p>
        </p:txBody>
      </p:sp>
    </p:spTree>
    <p:extLst>
      <p:ext uri="{BB962C8B-B14F-4D97-AF65-F5344CB8AC3E}">
        <p14:creationId xmlns:p14="http://schemas.microsoft.com/office/powerpoint/2010/main" val="12639755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r>
              <a:rPr lang="en-US" sz="1200" b="1" kern="1200" dirty="0" smtClean="0">
                <a:solidFill>
                  <a:schemeClr val="tx1"/>
                </a:solidFill>
                <a:latin typeface="+mn-lt"/>
                <a:ea typeface="+mn-ea"/>
                <a:cs typeface="HP Simplified"/>
              </a:rPr>
              <a:t>Smart</a:t>
            </a:r>
            <a:r>
              <a:rPr lang="en-US" sz="1200" b="1" kern="1200" baseline="0" dirty="0" smtClean="0">
                <a:solidFill>
                  <a:schemeClr val="tx1"/>
                </a:solidFill>
                <a:latin typeface="+mn-lt"/>
                <a:ea typeface="+mn-ea"/>
                <a:cs typeface="HP Simplified"/>
              </a:rPr>
              <a:t> Ticket</a:t>
            </a:r>
          </a:p>
          <a:p>
            <a:pPr marL="9144" indent="0">
              <a:buNone/>
            </a:pPr>
            <a:r>
              <a:rPr lang="en-US" sz="1200" b="0" kern="1200" dirty="0" smtClean="0">
                <a:solidFill>
                  <a:schemeClr val="tx1"/>
                </a:solidFill>
                <a:latin typeface="+mn-lt"/>
                <a:ea typeface="+mn-ea"/>
                <a:cs typeface="HP Simplified"/>
              </a:rPr>
              <a:t>The Smart Ticket capability enables users to submit self-service support requests in a very simple 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With HPE Service Manager Smart Analytics in place, there is no need for the user to fill in any fields when submitting a ticket. All the</a:t>
            </a:r>
            <a:r>
              <a:rPr lang="en-US" sz="1200" b="0" kern="1200" baseline="0" dirty="0" smtClean="0">
                <a:solidFill>
                  <a:schemeClr val="tx1"/>
                </a:solidFill>
                <a:latin typeface="+mn-lt"/>
                <a:ea typeface="+mn-ea"/>
                <a:cs typeface="HP Simplified"/>
              </a:rPr>
              <a:t> user</a:t>
            </a:r>
            <a:r>
              <a:rPr lang="en-US" sz="1200" b="0" kern="1200" dirty="0" smtClean="0">
                <a:solidFill>
                  <a:schemeClr val="tx1"/>
                </a:solidFill>
                <a:latin typeface="+mn-lt"/>
                <a:ea typeface="+mn-ea"/>
                <a:cs typeface="HP Simplified"/>
              </a:rPr>
              <a:t> needs to do is to take a screenshot of the error message, attach it to the ticket, and click the “submit” button. The Optical Character Recognition (OCR) feature of Smart Analytics takes the text from the image and adds it into the Description of the interaction. This is</a:t>
            </a:r>
            <a:r>
              <a:rPr lang="en-US" sz="1200" b="0" kern="1200" baseline="0" dirty="0" smtClean="0">
                <a:solidFill>
                  <a:schemeClr val="tx1"/>
                </a:solidFill>
                <a:latin typeface="+mn-lt"/>
                <a:ea typeface="+mn-ea"/>
                <a:cs typeface="HP Simplified"/>
              </a:rPr>
              <a:t> known as the “unstructured data”.</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baseline="0" dirty="0" smtClean="0">
                <a:solidFill>
                  <a:schemeClr val="tx1"/>
                </a:solidFill>
                <a:latin typeface="+mn-lt"/>
                <a:ea typeface="+mn-ea"/>
                <a:cs typeface="HP Simplified"/>
              </a:rPr>
              <a:t>Smart Ticket then takes that unstructured data and proposes the ticket classification based upon its learning of past interactions, setting the Category, Subcategory, Area and Affected Service.</a:t>
            </a: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HP Simplified"/>
              </a:rPr>
              <a:t>Another option for the user is to just type in a couple of text lines to describe the error in natural language. All of the ticket details are completed automatically</a:t>
            </a:r>
            <a:r>
              <a:rPr lang="en-US" sz="1200" b="0" kern="1200" baseline="0" dirty="0" smtClean="0">
                <a:solidFill>
                  <a:schemeClr val="tx1"/>
                </a:solidFill>
                <a:latin typeface="+mn-lt"/>
                <a:ea typeface="+mn-ea"/>
                <a:cs typeface="HP Simplified"/>
              </a:rPr>
              <a:t> </a:t>
            </a:r>
            <a:r>
              <a:rPr lang="en-US" sz="1200" b="0" kern="1200" dirty="0" smtClean="0">
                <a:solidFill>
                  <a:schemeClr val="tx1"/>
                </a:solidFill>
                <a:latin typeface="+mn-lt"/>
                <a:ea typeface="+mn-ea"/>
                <a:cs typeface="HP Simplified"/>
              </a:rPr>
              <a:t>in the backend.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A superior user experience, better call routing, quicker resolution time</a:t>
            </a:r>
            <a:endParaRPr lang="en-US" sz="1200" dirty="0" smtClean="0"/>
          </a:p>
          <a:p>
            <a:pPr marL="0" indent="0">
              <a:buNone/>
            </a:pPr>
            <a:r>
              <a:rPr lang="en-AU" sz="1200" dirty="0" smtClean="0"/>
              <a:t>Automated ticketing for a superior End User experience:</a:t>
            </a:r>
          </a:p>
          <a:p>
            <a:r>
              <a:rPr lang="en-AU" sz="1200" dirty="0" smtClean="0"/>
              <a:t>Image based ticketing – just attach a picture </a:t>
            </a:r>
          </a:p>
          <a:p>
            <a:r>
              <a:rPr lang="en-AU" sz="1200" dirty="0" smtClean="0"/>
              <a:t>Takes self-service </a:t>
            </a:r>
            <a:r>
              <a:rPr lang="en-US" sz="1200" dirty="0" smtClean="0"/>
              <a:t>ticketing to the next level of simplification</a:t>
            </a:r>
          </a:p>
          <a:p>
            <a:r>
              <a:rPr lang="en-US" sz="1200" dirty="0" smtClean="0"/>
              <a:t>Saves the end user time, effort and guess work</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endParaRPr lang="en-AU" sz="1200" dirty="0" smtClean="0"/>
          </a:p>
          <a:p>
            <a:pPr marL="0" marR="0" lvl="0" indent="0" algn="l" defTabSz="914377" rtl="0" eaLnBrk="1" fontAlgn="auto" latinLnBrk="0" hangingPunct="1">
              <a:lnSpc>
                <a:spcPct val="100000"/>
              </a:lnSpc>
              <a:spcBef>
                <a:spcPts val="0"/>
              </a:spcBef>
              <a:spcAft>
                <a:spcPts val="0"/>
              </a:spcAft>
              <a:buClrTx/>
              <a:buSzTx/>
              <a:buFontTx/>
              <a:buNone/>
              <a:tabLst/>
              <a:defRPr/>
            </a:pPr>
            <a:r>
              <a:rPr lang="en-AU" sz="1200" dirty="0" smtClean="0"/>
              <a:t>Faster and more accurate categorization, more accurate ticket routing</a:t>
            </a:r>
            <a:r>
              <a:rPr lang="en-US" sz="1200" dirty="0" smtClean="0"/>
              <a:t>.</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smtClean="0"/>
              <a:t>IT Agent is more efficient as classification of interaction is proposed based off Smart Analytics learning from past tickets and therefore more accurate.</a:t>
            </a:r>
            <a:r>
              <a:rPr lang="en-US" sz="1200" baseline="0" dirty="0" smtClean="0"/>
              <a:t> </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smtClean="0"/>
              <a:t>Via Web Client, an IT Agent can submit a Smart Ticket by just typing a </a:t>
            </a:r>
            <a:r>
              <a:rPr lang="en-US" i="1" dirty="0" smtClean="0"/>
              <a:t>Description</a:t>
            </a:r>
            <a:r>
              <a:rPr lang="en-US" dirty="0" smtClean="0"/>
              <a:t>, clicking </a:t>
            </a:r>
            <a:r>
              <a:rPr lang="en-US" i="1" dirty="0" smtClean="0"/>
              <a:t>Smart Classification</a:t>
            </a:r>
            <a:r>
              <a:rPr lang="en-US" dirty="0" smtClean="0"/>
              <a:t> and then </a:t>
            </a:r>
            <a:r>
              <a:rPr lang="en-US" i="1" dirty="0" smtClean="0"/>
              <a:t>Continue</a:t>
            </a:r>
            <a:r>
              <a:rPr lang="en-US" dirty="0" smtClean="0"/>
              <a:t>.</a:t>
            </a:r>
          </a:p>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107</a:t>
            </a:fld>
            <a:endParaRPr lang="en-US"/>
          </a:p>
        </p:txBody>
      </p:sp>
    </p:spTree>
    <p:extLst>
      <p:ext uri="{BB962C8B-B14F-4D97-AF65-F5344CB8AC3E}">
        <p14:creationId xmlns:p14="http://schemas.microsoft.com/office/powerpoint/2010/main" val="6406632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113</a:t>
            </a:fld>
            <a:endParaRPr lang="en-US" dirty="0"/>
          </a:p>
        </p:txBody>
      </p:sp>
    </p:spTree>
    <p:extLst>
      <p:ext uri="{BB962C8B-B14F-4D97-AF65-F5344CB8AC3E}">
        <p14:creationId xmlns:p14="http://schemas.microsoft.com/office/powerpoint/2010/main" val="1302063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10</a:t>
            </a:fld>
            <a:endParaRPr lang="en-US"/>
          </a:p>
        </p:txBody>
      </p:sp>
    </p:spTree>
    <p:extLst>
      <p:ext uri="{BB962C8B-B14F-4D97-AF65-F5344CB8AC3E}">
        <p14:creationId xmlns:p14="http://schemas.microsoft.com/office/powerpoint/2010/main" val="410331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56D5C-5EF9-4233-82C8-1D8C4F6E2EDC}" type="slidenum">
              <a:rPr lang="en-US" smtClean="0"/>
              <a:t>11</a:t>
            </a:fld>
            <a:endParaRPr lang="en-US"/>
          </a:p>
        </p:txBody>
      </p:sp>
    </p:spTree>
    <p:extLst>
      <p:ext uri="{BB962C8B-B14F-4D97-AF65-F5344CB8AC3E}">
        <p14:creationId xmlns:p14="http://schemas.microsoft.com/office/powerpoint/2010/main" val="414230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smtClean="0"/>
              <a:t>Two Columns—INFORM</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Subtitle—INFORM</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Two Columns with Headings—INFORM</a:t>
            </a:r>
            <a:endParaRPr lang="en-US" dirty="0"/>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Headings—INFORM</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Subtitle—INFORM</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Headings—INFORM</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smtClean="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 with Bullets</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smtClean="0"/>
              <a:t>Image Left with Bullets—INFORM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34415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Bullets—INFORM</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9069176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smtClean="0"/>
              <a:t>Half Screen Image Right 36 </a:t>
            </a:r>
            <a:r>
              <a:rPr lang="en-US" dirty="0" err="1" smtClean="0"/>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smtClean="0"/>
              <a:t>Half Screen Image </a:t>
            </a:r>
            <a:br>
              <a:rPr lang="en-US" dirty="0" smtClean="0"/>
            </a:br>
            <a:r>
              <a:rPr lang="en-US" dirty="0" smtClean="0"/>
              <a:t>Left 36 </a:t>
            </a:r>
            <a:r>
              <a:rPr lang="en-US" dirty="0" err="1" smtClean="0"/>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smtClean="0"/>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785172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33853709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2501349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15588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0999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288839492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563946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8632978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p>
            <a:fld id="{684E3265-88A3-4C30-AE11-BFDF645909E9}" type="datetime4">
              <a:rPr lang="en-US" smtClean="0"/>
              <a:t>May 11, 2018</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3298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AEFA413A-E630-4377-B30C-3545E98CC867}" type="datetime4">
              <a:rPr lang="en-US" smtClean="0"/>
              <a:t>May 11, 2018</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3870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4" name="Content Placeholder 3"/>
          <p:cNvSpPr>
            <a:spLocks noGrp="1"/>
          </p:cNvSpPr>
          <p:nvPr>
            <p:ph sz="half" idx="2"/>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6" name="Content Placeholder 5"/>
          <p:cNvSpPr>
            <a:spLocks noGrp="1"/>
          </p:cNvSpPr>
          <p:nvPr>
            <p:ph sz="quarter" idx="4"/>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5598212" y="6426104"/>
            <a:ext cx="995578" cy="210312"/>
          </a:xfrm>
          <a:prstGeom prst="rect">
            <a:avLst/>
          </a:prstGeom>
        </p:spPr>
        <p:txBody>
          <a:bodyPr/>
          <a:lstStyle/>
          <a:p>
            <a:fld id="{8F030E74-B79E-47A7-AA1C-BA3D00CC0B4A}" type="datetime4">
              <a:rPr lang="en-US" smtClean="0"/>
              <a:t>May 11, 2018</a:t>
            </a:fld>
            <a:endParaRPr/>
          </a:p>
        </p:txBody>
      </p:sp>
      <p:sp>
        <p:nvSpPr>
          <p:cNvPr id="8" name="Footer Placeholder 7"/>
          <p:cNvSpPr>
            <a:spLocks noGrp="1"/>
          </p:cNvSpPr>
          <p:nvPr>
            <p:ph type="ftr" sz="quarter" idx="11"/>
          </p:nvPr>
        </p:nvSpPr>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32398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404472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Subtitle—INFORM</a:t>
            </a:r>
            <a:endParaRPr lang="en-US" dirty="0"/>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0298142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smtClean="0"/>
              <a:t>Title Only</a:t>
            </a:r>
            <a:endParaRPr lang="en-US" dirty="0"/>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4" r:id="rId1"/>
    <p:sldLayoutId id="2147483910" r:id="rId2"/>
    <p:sldLayoutId id="2147483896" r:id="rId3"/>
    <p:sldLayoutId id="2147483895" r:id="rId4"/>
    <p:sldLayoutId id="2147483860" r:id="rId5"/>
    <p:sldLayoutId id="2147483886" r:id="rId6"/>
    <p:sldLayoutId id="2147483861" r:id="rId7"/>
    <p:sldLayoutId id="2147483890" r:id="rId8"/>
    <p:sldLayoutId id="2147483863" r:id="rId9"/>
    <p:sldLayoutId id="2147483885" r:id="rId10"/>
    <p:sldLayoutId id="2147483864" r:id="rId11"/>
    <p:sldLayoutId id="2147483866" r:id="rId12"/>
    <p:sldLayoutId id="2147483884" r:id="rId13"/>
    <p:sldLayoutId id="2147483865" r:id="rId14"/>
    <p:sldLayoutId id="2147483897" r:id="rId15"/>
    <p:sldLayoutId id="2147483867" r:id="rId16"/>
    <p:sldLayoutId id="2147483883" r:id="rId17"/>
    <p:sldLayoutId id="2147483893" r:id="rId18"/>
    <p:sldLayoutId id="2147483898" r:id="rId19"/>
    <p:sldLayoutId id="2147483868" r:id="rId20"/>
    <p:sldLayoutId id="2147483888" r:id="rId21"/>
    <p:sldLayoutId id="2147483891" r:id="rId22"/>
    <p:sldLayoutId id="2147483869" r:id="rId23"/>
    <p:sldLayoutId id="2147483889" r:id="rId24"/>
    <p:sldLayoutId id="2147483892" r:id="rId25"/>
    <p:sldLayoutId id="2147483870" r:id="rId26"/>
    <p:sldLayoutId id="2147483871" r:id="rId27"/>
    <p:sldLayoutId id="2147483872" r:id="rId28"/>
    <p:sldLayoutId id="2147483873" r:id="rId29"/>
    <p:sldLayoutId id="2147483874" r:id="rId30"/>
    <p:sldLayoutId id="2147483908" r:id="rId31"/>
    <p:sldLayoutId id="2147483876" r:id="rId32"/>
    <p:sldLayoutId id="2147483875" r:id="rId33"/>
    <p:sldLayoutId id="2147483899" r:id="rId34"/>
    <p:sldLayoutId id="2147483900" r:id="rId35"/>
    <p:sldLayoutId id="2147483901" r:id="rId36"/>
    <p:sldLayoutId id="2147483902" r:id="rId37"/>
    <p:sldLayoutId id="2147483909" r:id="rId38"/>
    <p:sldLayoutId id="2147483906" r:id="rId39"/>
    <p:sldLayoutId id="2147483904" r:id="rId40"/>
    <p:sldLayoutId id="2147483905" r:id="rId41"/>
    <p:sldLayoutId id="2147483907" r:id="rId42"/>
    <p:sldLayoutId id="2147483916" r:id="rId43"/>
    <p:sldLayoutId id="2147483903" r:id="rId44"/>
    <p:sldLayoutId id="2147483915" r:id="rId45"/>
    <p:sldLayoutId id="2147483914" r:id="rId46"/>
    <p:sldLayoutId id="2147483913" r:id="rId47"/>
    <p:sldLayoutId id="2147483912" r:id="rId48"/>
    <p:sldLayoutId id="2147483911" r:id="rId49"/>
    <p:sldLayoutId id="2147483917" r:id="rId50"/>
    <p:sldLayoutId id="2147483881" r:id="rId51"/>
    <p:sldLayoutId id="2147483918" r:id="rId52"/>
    <p:sldLayoutId id="2147483919" r:id="rId53"/>
    <p:sldLayoutId id="2147483923" r:id="rId54"/>
    <p:sldLayoutId id="2147483924" r:id="rId55"/>
    <p:sldLayoutId id="2147483926" r:id="rId56"/>
    <p:sldLayoutId id="2147483927" r:id="rId57"/>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5.xml"/><Relationship Id="rId7" Type="http://schemas.openxmlformats.org/officeDocument/2006/relationships/slide" Target="slide7.xml"/><Relationship Id="rId12" Type="http://schemas.openxmlformats.org/officeDocument/2006/relationships/hyperlink" Target="Finished%20Videos/Smart%20Ticket%20-%20Submit%20ticket%20via%20an%20image.mp4" TargetMode="External"/><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slide" Target="slide6.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slide" Target="slide10.xml"/></Relationships>
</file>

<file path=ppt/slides/_rels/slide10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99.xml"/><Relationship Id="rId7" Type="http://schemas.openxmlformats.org/officeDocument/2006/relationships/slide" Target="slide100.xml"/><Relationship Id="rId2" Type="http://schemas.openxmlformats.org/officeDocument/2006/relationships/image" Target="../media/image86.png"/><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101.xml"/><Relationship Id="rId10" Type="http://schemas.openxmlformats.org/officeDocument/2006/relationships/image" Target="../media/image87.png"/><Relationship Id="rId4" Type="http://schemas.openxmlformats.org/officeDocument/2006/relationships/image" Target="../media/image6.png"/><Relationship Id="rId9" Type="http://schemas.openxmlformats.org/officeDocument/2006/relationships/slide" Target="slide98.xml"/></Relationships>
</file>

<file path=ppt/slides/_rels/slide10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88.png"/><Relationship Id="rId7" Type="http://schemas.openxmlformats.org/officeDocument/2006/relationships/slide" Target="slide101.xml"/><Relationship Id="rId2" Type="http://schemas.openxmlformats.org/officeDocument/2006/relationships/notesSlide" Target="../notesSlides/notesSlide71.xml"/><Relationship Id="rId1" Type="http://schemas.openxmlformats.org/officeDocument/2006/relationships/slideLayout" Target="../slideLayouts/slideLayout52.xml"/><Relationship Id="rId6" Type="http://schemas.openxmlformats.org/officeDocument/2006/relationships/image" Target="../media/image6.png"/><Relationship Id="rId11" Type="http://schemas.openxmlformats.org/officeDocument/2006/relationships/slide" Target="slide98.xml"/><Relationship Id="rId5" Type="http://schemas.openxmlformats.org/officeDocument/2006/relationships/slide" Target="slide99.xml"/><Relationship Id="rId10" Type="http://schemas.openxmlformats.org/officeDocument/2006/relationships/image" Target="../media/image7.png"/><Relationship Id="rId4" Type="http://schemas.openxmlformats.org/officeDocument/2006/relationships/image" Target="../media/image86.png"/><Relationship Id="rId9" Type="http://schemas.openxmlformats.org/officeDocument/2006/relationships/slide" Target="slide100.xml"/></Relationships>
</file>

<file path=ppt/slides/_rels/slide102.xml.rels><?xml version="1.0" encoding="UTF-8" standalone="yes"?>
<Relationships xmlns="http://schemas.openxmlformats.org/package/2006/relationships"><Relationship Id="rId3" Type="http://schemas.openxmlformats.org/officeDocument/2006/relationships/slide" Target="slide102.xml"/><Relationship Id="rId7" Type="http://schemas.openxmlformats.org/officeDocument/2006/relationships/slide" Target="slide98.xml"/><Relationship Id="rId2" Type="http://schemas.openxmlformats.org/officeDocument/2006/relationships/notesSlide" Target="../notesSlides/notesSlide72.xml"/><Relationship Id="rId1" Type="http://schemas.openxmlformats.org/officeDocument/2006/relationships/slideLayout" Target="../slideLayouts/slideLayout52.xml"/><Relationship Id="rId6" Type="http://schemas.openxmlformats.org/officeDocument/2006/relationships/image" Target="../media/image7.png"/><Relationship Id="rId5" Type="http://schemas.openxmlformats.org/officeDocument/2006/relationships/slide" Target="slide103.xml"/><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9.emf"/><Relationship Id="rId2" Type="http://schemas.openxmlformats.org/officeDocument/2006/relationships/slide" Target="slide102.xml"/><Relationship Id="rId1" Type="http://schemas.openxmlformats.org/officeDocument/2006/relationships/slideLayout" Target="../slideLayouts/slideLayout52.xml"/><Relationship Id="rId6" Type="http://schemas.openxmlformats.org/officeDocument/2006/relationships/slide" Target="slide98.xml"/><Relationship Id="rId5" Type="http://schemas.openxmlformats.org/officeDocument/2006/relationships/image" Target="../media/image7.png"/><Relationship Id="rId4" Type="http://schemas.openxmlformats.org/officeDocument/2006/relationships/slide" Target="slide103.xml"/></Relationships>
</file>

<file path=ppt/slides/_rels/slide10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104.xml"/><Relationship Id="rId7" Type="http://schemas.openxmlformats.org/officeDocument/2006/relationships/slide" Target="slide105.xml"/><Relationship Id="rId2" Type="http://schemas.openxmlformats.org/officeDocument/2006/relationships/notesSlide" Target="../notesSlides/notesSlide73.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106.xml"/><Relationship Id="rId4" Type="http://schemas.openxmlformats.org/officeDocument/2006/relationships/image" Target="../media/image6.png"/><Relationship Id="rId9" Type="http://schemas.openxmlformats.org/officeDocument/2006/relationships/slide" Target="slide98.xml"/></Relationships>
</file>

<file path=ppt/slides/_rels/slide105.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image" Target="../media/image90.png"/><Relationship Id="rId7"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52.xml"/><Relationship Id="rId6" Type="http://schemas.openxmlformats.org/officeDocument/2006/relationships/slide" Target="slide106.xml"/><Relationship Id="rId5" Type="http://schemas.openxmlformats.org/officeDocument/2006/relationships/image" Target="../media/image6.png"/><Relationship Id="rId10" Type="http://schemas.openxmlformats.org/officeDocument/2006/relationships/slide" Target="slide98.xml"/><Relationship Id="rId4" Type="http://schemas.openxmlformats.org/officeDocument/2006/relationships/slide" Target="slide104.xml"/><Relationship Id="rId9" Type="http://schemas.openxmlformats.org/officeDocument/2006/relationships/image" Target="../media/image7.png"/></Relationships>
</file>

<file path=ppt/slides/_rels/slide106.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image" Target="../media/image91.png"/><Relationship Id="rId7"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52.xml"/><Relationship Id="rId6" Type="http://schemas.openxmlformats.org/officeDocument/2006/relationships/slide" Target="slide106.xml"/><Relationship Id="rId5" Type="http://schemas.openxmlformats.org/officeDocument/2006/relationships/image" Target="../media/image6.png"/><Relationship Id="rId10" Type="http://schemas.openxmlformats.org/officeDocument/2006/relationships/slide" Target="slide98.xml"/><Relationship Id="rId4" Type="http://schemas.openxmlformats.org/officeDocument/2006/relationships/slide" Target="slide104.xml"/><Relationship Id="rId9" Type="http://schemas.openxmlformats.org/officeDocument/2006/relationships/image" Target="../media/image7.png"/></Relationships>
</file>

<file path=ppt/slides/_rels/slide10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marketplace.microfocus.com/itom/content/x-chatops" TargetMode="External"/><Relationship Id="rId7" Type="http://schemas.openxmlformats.org/officeDocument/2006/relationships/slide" Target="slide108.xml"/><Relationship Id="rId2" Type="http://schemas.openxmlformats.org/officeDocument/2006/relationships/notesSlide" Target="../notesSlides/notesSlide76.xml"/><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slide" Target="slide107.xml"/><Relationship Id="rId4" Type="http://schemas.openxmlformats.org/officeDocument/2006/relationships/hyperlink" Target="https://www.microfocus.com/media/white-paper/enterprise_chatops_to_the_power_of_collaboration_wp.pdf" TargetMode="External"/><Relationship Id="rId9" Type="http://schemas.openxmlformats.org/officeDocument/2006/relationships/slide" Target="slide98.xml"/></Relationships>
</file>

<file path=ppt/slides/_rels/slide108.xml.rels><?xml version="1.0" encoding="UTF-8" standalone="yes"?>
<Relationships xmlns="http://schemas.openxmlformats.org/package/2006/relationships"><Relationship Id="rId3" Type="http://schemas.openxmlformats.org/officeDocument/2006/relationships/slide" Target="slide107.xml"/><Relationship Id="rId7" Type="http://schemas.openxmlformats.org/officeDocument/2006/relationships/slide" Target="slide98.xml"/><Relationship Id="rId2" Type="http://schemas.openxmlformats.org/officeDocument/2006/relationships/image" Target="../media/image92.png"/><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108.xml"/><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slide" Target="slide107.xml"/><Relationship Id="rId7" Type="http://schemas.openxmlformats.org/officeDocument/2006/relationships/slide" Target="slide98.xml"/><Relationship Id="rId2" Type="http://schemas.openxmlformats.org/officeDocument/2006/relationships/image" Target="../media/image93.png"/><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10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1.xml"/><Relationship Id="rId7" Type="http://schemas.openxmlformats.org/officeDocument/2006/relationships/slide" Target="slide13.xml"/><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7.png"/><Relationship Id="rId5" Type="http://schemas.openxmlformats.org/officeDocument/2006/relationships/slide" Target="slide12.xml"/><Relationship Id="rId4" Type="http://schemas.openxmlformats.org/officeDocument/2006/relationships/image" Target="../media/image6.png"/><Relationship Id="rId9" Type="http://schemas.openxmlformats.org/officeDocument/2006/relationships/slide" Target="slide4.xml"/></Relationships>
</file>

<file path=ppt/slides/_rels/slide110.xml.rels><?xml version="1.0" encoding="UTF-8" standalone="yes"?>
<Relationships xmlns="http://schemas.openxmlformats.org/package/2006/relationships"><Relationship Id="rId3" Type="http://schemas.openxmlformats.org/officeDocument/2006/relationships/slide" Target="slide107.xml"/><Relationship Id="rId7" Type="http://schemas.openxmlformats.org/officeDocument/2006/relationships/slide" Target="slide98.xml"/><Relationship Id="rId2" Type="http://schemas.openxmlformats.org/officeDocument/2006/relationships/image" Target="../media/image94.png"/><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108.xml"/><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slide" Target="slide107.xml"/><Relationship Id="rId7" Type="http://schemas.openxmlformats.org/officeDocument/2006/relationships/slide" Target="slide98.xml"/><Relationship Id="rId2" Type="http://schemas.openxmlformats.org/officeDocument/2006/relationships/image" Target="../media/image95.png"/><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108.xml"/><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png"/><Relationship Id="rId3" Type="http://schemas.openxmlformats.org/officeDocument/2006/relationships/image" Target="../media/image96.jpeg"/><Relationship Id="rId7" Type="http://schemas.openxmlformats.org/officeDocument/2006/relationships/image" Target="../media/image100.jpeg"/><Relationship Id="rId12" Type="http://schemas.openxmlformats.org/officeDocument/2006/relationships/image" Target="../media/image105.jpeg"/><Relationship Id="rId2" Type="http://schemas.openxmlformats.org/officeDocument/2006/relationships/hyperlink" Target="http://www.microfocus.com/itsm" TargetMode="External"/><Relationship Id="rId16" Type="http://schemas.openxmlformats.org/officeDocument/2006/relationships/slide" Target="slide3.xml"/><Relationship Id="rId1" Type="http://schemas.openxmlformats.org/officeDocument/2006/relationships/slideLayout" Target="../slideLayouts/slideLayout52.xml"/><Relationship Id="rId6" Type="http://schemas.openxmlformats.org/officeDocument/2006/relationships/image" Target="../media/image99.jpeg"/><Relationship Id="rId11" Type="http://schemas.openxmlformats.org/officeDocument/2006/relationships/image" Target="../media/image104.jpeg"/><Relationship Id="rId5" Type="http://schemas.openxmlformats.org/officeDocument/2006/relationships/image" Target="../media/image98.jpeg"/><Relationship Id="rId15" Type="http://schemas.openxmlformats.org/officeDocument/2006/relationships/image" Target="../media/image108.pn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 Id="rId1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1.xml"/><Relationship Id="rId7" Type="http://schemas.openxmlformats.org/officeDocument/2006/relationships/slide" Target="slide13.xml"/><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7.png"/><Relationship Id="rId5" Type="http://schemas.openxmlformats.org/officeDocument/2006/relationships/slide" Target="slide12.xml"/><Relationship Id="rId4" Type="http://schemas.openxmlformats.org/officeDocument/2006/relationships/image" Target="../media/image6.png"/><Relationship Id="rId9" Type="http://schemas.openxmlformats.org/officeDocument/2006/relationships/slide" Target="slide4.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17.png"/><Relationship Id="rId7" Type="http://schemas.openxmlformats.org/officeDocument/2006/relationships/image" Target="../media/image6.png"/><Relationship Id="rId12"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slide" Target="slide11.xml"/><Relationship Id="rId11" Type="http://schemas.openxmlformats.org/officeDocument/2006/relationships/image" Target="../media/image8.png"/><Relationship Id="rId5" Type="http://schemas.openxmlformats.org/officeDocument/2006/relationships/image" Target="../media/image19.png"/><Relationship Id="rId10" Type="http://schemas.openxmlformats.org/officeDocument/2006/relationships/slide" Target="slide13.xml"/><Relationship Id="rId4" Type="http://schemas.openxmlformats.org/officeDocument/2006/relationships/image" Target="../media/image18.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4.xml"/><Relationship Id="rId7" Type="http://schemas.openxmlformats.org/officeDocument/2006/relationships/slide" Target="slide16.xml"/><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slide" Target="slide15.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slide" Target="slide18.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4.xml"/><Relationship Id="rId7" Type="http://schemas.openxmlformats.org/officeDocument/2006/relationships/slide" Target="slide16.xml"/><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slide" Target="slide15.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slide" Target="slide18.xml"/></Relationships>
</file>

<file path=ppt/slides/_rels/slide16.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slide" Target="slide4.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slide" Target="slide15.xm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14.xml"/><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22.png"/><Relationship Id="rId7" Type="http://schemas.openxmlformats.org/officeDocument/2006/relationships/image" Target="../media/image7.png"/><Relationship Id="rId12"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slide" Target="slide15.xm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14.xml"/><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4.xml"/><Relationship Id="rId7" Type="http://schemas.openxmlformats.org/officeDocument/2006/relationships/slide" Target="slide16.xml"/><Relationship Id="rId12" Type="http://schemas.openxmlformats.org/officeDocument/2006/relationships/hyperlink" Target="Finished%20Videos/Smart%20Search%20-%20Connect%20to%20a%20Printer.mp4" TargetMode="External"/><Relationship Id="rId2" Type="http://schemas.openxmlformats.org/officeDocument/2006/relationships/notesSlide" Target="../notesSlides/notesSlide15.xml"/><Relationship Id="rId1" Type="http://schemas.openxmlformats.org/officeDocument/2006/relationships/slideLayout" Target="../slideLayouts/slideLayout52.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slide" Target="slide15.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slide" Target="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19.xml"/><Relationship Id="rId7" Type="http://schemas.openxmlformats.org/officeDocument/2006/relationships/slide" Target="slide22.xml"/><Relationship Id="rId2" Type="http://schemas.openxmlformats.org/officeDocument/2006/relationships/notesSlide" Target="../notesSlides/notesSlide16.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20.xml"/><Relationship Id="rId4" Type="http://schemas.openxmlformats.org/officeDocument/2006/relationships/image" Target="../media/image6.png"/><Relationship Id="rId9" Type="http://schemas.openxmlformats.org/officeDocument/2006/relationships/slide" Target="slide4.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 Target="slide5.xml"/><Relationship Id="rId1" Type="http://schemas.openxmlformats.org/officeDocument/2006/relationships/slideLayout" Target="../slideLayouts/slideLayout52.xml"/><Relationship Id="rId6" Type="http://schemas.openxmlformats.org/officeDocument/2006/relationships/slide" Target="slide7.xml"/><Relationship Id="rId11" Type="http://schemas.openxmlformats.org/officeDocument/2006/relationships/slide" Target="slide3.xml"/><Relationship Id="rId5" Type="http://schemas.openxmlformats.org/officeDocument/2006/relationships/image" Target="../media/image7.png"/><Relationship Id="rId10" Type="http://schemas.openxmlformats.org/officeDocument/2006/relationships/slide" Target="slide4.xml"/><Relationship Id="rId4" Type="http://schemas.openxmlformats.org/officeDocument/2006/relationships/slide" Target="slide6.xm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19.xml"/><Relationship Id="rId7" Type="http://schemas.openxmlformats.org/officeDocument/2006/relationships/slide" Target="slide22.xml"/><Relationship Id="rId2" Type="http://schemas.openxmlformats.org/officeDocument/2006/relationships/image" Target="../media/image23.png"/><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20.xml"/><Relationship Id="rId4" Type="http://schemas.openxmlformats.org/officeDocument/2006/relationships/image" Target="../media/image6.png"/><Relationship Id="rId9" Type="http://schemas.openxmlformats.org/officeDocument/2006/relationships/slide" Target="slide4.xml"/></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4.png"/><Relationship Id="rId7" Type="http://schemas.openxmlformats.org/officeDocument/2006/relationships/slide" Target="slide20.xml"/><Relationship Id="rId2" Type="http://schemas.openxmlformats.org/officeDocument/2006/relationships/notesSlide" Target="../notesSlides/notesSlide17.xml"/><Relationship Id="rId1" Type="http://schemas.openxmlformats.org/officeDocument/2006/relationships/slideLayout" Target="../slideLayouts/slideLayout55.xml"/><Relationship Id="rId6" Type="http://schemas.openxmlformats.org/officeDocument/2006/relationships/image" Target="../media/image6.png"/><Relationship Id="rId11" Type="http://schemas.openxmlformats.org/officeDocument/2006/relationships/slide" Target="slide4.xml"/><Relationship Id="rId5" Type="http://schemas.openxmlformats.org/officeDocument/2006/relationships/slide" Target="slide19.xml"/><Relationship Id="rId10" Type="http://schemas.openxmlformats.org/officeDocument/2006/relationships/image" Target="../media/image9.png"/><Relationship Id="rId4" Type="http://schemas.openxmlformats.org/officeDocument/2006/relationships/image" Target="../media/image25.png"/><Relationship Id="rId9" Type="http://schemas.openxmlformats.org/officeDocument/2006/relationships/slide" Target="slide22.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19.xml"/><Relationship Id="rId7" Type="http://schemas.openxmlformats.org/officeDocument/2006/relationships/slide" Target="slide22.xml"/><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20.xml"/><Relationship Id="rId10" Type="http://schemas.openxmlformats.org/officeDocument/2006/relationships/hyperlink" Target="Finished%20Videos/Virtual%20Agent%20-%20Search%20on%20mobile%20email%20issue.mp4" TargetMode="External"/><Relationship Id="rId4" Type="http://schemas.openxmlformats.org/officeDocument/2006/relationships/image" Target="../media/image6.png"/><Relationship Id="rId9" Type="http://schemas.openxmlformats.org/officeDocument/2006/relationships/slide" Target="slide4.xml"/></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23.xml"/><Relationship Id="rId7" Type="http://schemas.openxmlformats.org/officeDocument/2006/relationships/slide" Target="slide25.xml"/><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slide" Target="slide24.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slide" Target="slide26.xml"/></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23.xml"/><Relationship Id="rId7" Type="http://schemas.openxmlformats.org/officeDocument/2006/relationships/slide" Target="slide25.xml"/><Relationship Id="rId12" Type="http://schemas.openxmlformats.org/officeDocument/2006/relationships/hyperlink" Target="https://whatis.techtarget.com/definition/Bayesian-logic" TargetMode="External"/><Relationship Id="rId2" Type="http://schemas.openxmlformats.org/officeDocument/2006/relationships/image" Target="../media/image26.png"/><Relationship Id="rId1" Type="http://schemas.openxmlformats.org/officeDocument/2006/relationships/slideLayout" Target="../slideLayouts/slideLayout56.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slide" Target="slide24.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slide" Target="slide26.xml"/></Relationships>
</file>

<file path=ppt/slides/_rels/slide25.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slide" Target="slide4.xml"/><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slide" Target="slide24.xm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slide" Target="slide26.xml"/><Relationship Id="rId4" Type="http://schemas.openxmlformats.org/officeDocument/2006/relationships/slide" Target="slide23.xml"/><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Finished%20Videos/Hot%20Topic%20Analytics%20-%20Create%20Support%20Request.mp4" TargetMode="External"/><Relationship Id="rId3" Type="http://schemas.openxmlformats.org/officeDocument/2006/relationships/slide" Target="slide23.xml"/><Relationship Id="rId7" Type="http://schemas.openxmlformats.org/officeDocument/2006/relationships/slide" Target="slide25.xml"/><Relationship Id="rId12" Type="http://schemas.openxmlformats.org/officeDocument/2006/relationships/hyperlink" Target="Finished%20Videos/Hot%20Topic%20Analytics%20-%20Create%20Problem%20from%20Incidents.mp4" TargetMode="External"/><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slide" Target="slide24.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slide" Target="slide26.xml"/><Relationship Id="rId14" Type="http://schemas.openxmlformats.org/officeDocument/2006/relationships/hyperlink" Target="Finished%20Videos/Hot%20Topic%20Analytics%20-%20Create%20Article%20from%20User%20Searches.mp4" TargetMode="External"/></Relationships>
</file>

<file path=ppt/slides/_rels/slide27.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4.xml"/><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28.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4.xml"/><Relationship Id="rId2" Type="http://schemas.openxmlformats.org/officeDocument/2006/relationships/image" Target="../media/image28.png"/><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28.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slide" Target="slide4.xml"/><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30.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2.xml"/><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slide" Target="slide98.xml"/><Relationship Id="rId5" Type="http://schemas.openxmlformats.org/officeDocument/2006/relationships/slide" Target="slide88.xml"/><Relationship Id="rId4" Type="http://schemas.openxmlformats.org/officeDocument/2006/relationships/slide" Target="slide50.xml"/></Relationships>
</file>

<file path=ppt/slides/_rels/slide30.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9.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slide" Target="slide30.xml"/><Relationship Id="rId5" Type="http://schemas.openxmlformats.org/officeDocument/2006/relationships/image" Target="../media/image6.png"/><Relationship Id="rId4" Type="http://schemas.openxmlformats.org/officeDocument/2006/relationships/slide" Target="slide29.xml"/></Relationships>
</file>

<file path=ppt/slides/_rels/slide31.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4.xml"/><Relationship Id="rId2" Type="http://schemas.openxmlformats.org/officeDocument/2006/relationships/notesSlide" Target="../notesSlides/notesSlide25.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3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0.emf"/><Relationship Id="rId7"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52.xml"/><Relationship Id="rId6" Type="http://schemas.openxmlformats.org/officeDocument/2006/relationships/slide" Target="slide32.xml"/><Relationship Id="rId5" Type="http://schemas.openxmlformats.org/officeDocument/2006/relationships/image" Target="../media/image6.png"/><Relationship Id="rId4"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2.png"/><Relationship Id="rId7"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52.xml"/><Relationship Id="rId6" Type="http://schemas.openxmlformats.org/officeDocument/2006/relationships/slide" Target="slide32.xml"/><Relationship Id="rId5" Type="http://schemas.openxmlformats.org/officeDocument/2006/relationships/image" Target="../media/image6.png"/><Relationship Id="rId4" Type="http://schemas.openxmlformats.org/officeDocument/2006/relationships/slide" Target="slide31.xml"/></Relationships>
</file>

<file path=ppt/slides/_rels/slide3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3.png"/><Relationship Id="rId7" Type="http://schemas.openxmlformats.org/officeDocument/2006/relationships/slide" Target="slide32.xml"/><Relationship Id="rId2" Type="http://schemas.openxmlformats.org/officeDocument/2006/relationships/notesSlide" Target="../notesSlides/notesSlide27.xml"/><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slide" Target="slide31.xml"/><Relationship Id="rId4" Type="http://schemas.openxmlformats.org/officeDocument/2006/relationships/image" Target="../media/image34.png"/><Relationship Id="rId9" Type="http://schemas.openxmlformats.org/officeDocument/2006/relationships/slide" Target="slide4.xml"/></Relationships>
</file>

<file path=ppt/slides/_rels/slide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5.png"/><Relationship Id="rId7" Type="http://schemas.openxmlformats.org/officeDocument/2006/relationships/slide" Target="slide32.xml"/><Relationship Id="rId2" Type="http://schemas.openxmlformats.org/officeDocument/2006/relationships/notesSlide" Target="../notesSlides/notesSlide28.xml"/><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slide" Target="slide31.xml"/><Relationship Id="rId4" Type="http://schemas.openxmlformats.org/officeDocument/2006/relationships/image" Target="../media/image36.png"/><Relationship Id="rId9" Type="http://schemas.openxmlformats.org/officeDocument/2006/relationships/slide" Target="slide4.xml"/></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36.xml"/><Relationship Id="rId7" Type="http://schemas.openxmlformats.org/officeDocument/2006/relationships/slide" Target="slide4.xml"/><Relationship Id="rId2" Type="http://schemas.openxmlformats.org/officeDocument/2006/relationships/notesSlide" Target="../notesSlides/notesSlide29.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37.xml"/><Relationship Id="rId4" Type="http://schemas.openxmlformats.org/officeDocument/2006/relationships/image" Target="../media/image6.png"/><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0.png"/><Relationship Id="rId7" Type="http://schemas.openxmlformats.org/officeDocument/2006/relationships/slide" Target="slide36.xml"/><Relationship Id="rId12"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52.xml"/><Relationship Id="rId6" Type="http://schemas.openxmlformats.org/officeDocument/2006/relationships/image" Target="../media/image19.png"/><Relationship Id="rId11" Type="http://schemas.openxmlformats.org/officeDocument/2006/relationships/slide" Target="slide4.xml"/><Relationship Id="rId5" Type="http://schemas.openxmlformats.org/officeDocument/2006/relationships/image" Target="../media/image42.png"/><Relationship Id="rId10" Type="http://schemas.openxmlformats.org/officeDocument/2006/relationships/image" Target="../media/image8.png"/><Relationship Id="rId4" Type="http://schemas.openxmlformats.org/officeDocument/2006/relationships/image" Target="../media/image41.png"/><Relationship Id="rId9" Type="http://schemas.openxmlformats.org/officeDocument/2006/relationships/slide" Target="slide37.xml"/></Relationships>
</file>

<file path=ppt/slides/_rels/slide38.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slide" Target="slide4.xml"/><Relationship Id="rId2" Type="http://schemas.openxmlformats.org/officeDocument/2006/relationships/notesSlide" Target="../notesSlides/notesSlide30.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39.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44.jpg"/><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52.xml"/><Relationship Id="rId6" Type="http://schemas.openxmlformats.org/officeDocument/2006/relationships/slide" Target="slide39.xml"/><Relationship Id="rId5" Type="http://schemas.openxmlformats.org/officeDocument/2006/relationships/image" Target="../media/image6.png"/><Relationship Id="rId4" Type="http://schemas.openxmlformats.org/officeDocument/2006/relationships/slide" Target="slide38.xml"/></Relationships>
</file>

<file path=ppt/slides/_rels/slide4.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24.xml"/><Relationship Id="rId18" Type="http://schemas.openxmlformats.org/officeDocument/2006/relationships/slide" Target="slide25.xml"/><Relationship Id="rId26" Type="http://schemas.openxmlformats.org/officeDocument/2006/relationships/slide" Target="slide31.xml"/><Relationship Id="rId3" Type="http://schemas.openxmlformats.org/officeDocument/2006/relationships/slide" Target="slide27.xml"/><Relationship Id="rId21" Type="http://schemas.openxmlformats.org/officeDocument/2006/relationships/slide" Target="slide10.xml"/><Relationship Id="rId34" Type="http://schemas.openxmlformats.org/officeDocument/2006/relationships/slide" Target="slide44.xml"/><Relationship Id="rId7" Type="http://schemas.openxmlformats.org/officeDocument/2006/relationships/slide" Target="slide14.xml"/><Relationship Id="rId12" Type="http://schemas.openxmlformats.org/officeDocument/2006/relationships/slide" Target="slide15.xml"/><Relationship Id="rId17" Type="http://schemas.openxmlformats.org/officeDocument/2006/relationships/slide" Target="slide21.xml"/><Relationship Id="rId25" Type="http://schemas.openxmlformats.org/officeDocument/2006/relationships/slide" Target="slide26.xml"/><Relationship Id="rId33" Type="http://schemas.openxmlformats.org/officeDocument/2006/relationships/slide" Target="slide41.xml"/><Relationship Id="rId38" Type="http://schemas.openxmlformats.org/officeDocument/2006/relationships/slide" Target="slide49.xml"/><Relationship Id="rId2" Type="http://schemas.openxmlformats.org/officeDocument/2006/relationships/image" Target="../media/image6.png"/><Relationship Id="rId16" Type="http://schemas.openxmlformats.org/officeDocument/2006/relationships/slide" Target="slide16.xml"/><Relationship Id="rId20" Type="http://schemas.openxmlformats.org/officeDocument/2006/relationships/slide" Target="slide30.xml"/><Relationship Id="rId29" Type="http://schemas.openxmlformats.org/officeDocument/2006/relationships/slide" Target="slide37.xml"/><Relationship Id="rId1" Type="http://schemas.openxmlformats.org/officeDocument/2006/relationships/slideLayout" Target="../slideLayouts/slideLayout9.xml"/><Relationship Id="rId6" Type="http://schemas.openxmlformats.org/officeDocument/2006/relationships/slide" Target="slide19.xml"/><Relationship Id="rId11" Type="http://schemas.openxmlformats.org/officeDocument/2006/relationships/image" Target="../media/image7.png"/><Relationship Id="rId24" Type="http://schemas.openxmlformats.org/officeDocument/2006/relationships/slide" Target="slide22.xml"/><Relationship Id="rId32" Type="http://schemas.openxmlformats.org/officeDocument/2006/relationships/slide" Target="slide40.xml"/><Relationship Id="rId37" Type="http://schemas.openxmlformats.org/officeDocument/2006/relationships/slide" Target="slide48.xml"/><Relationship Id="rId5" Type="http://schemas.openxmlformats.org/officeDocument/2006/relationships/slide" Target="slide5.xml"/><Relationship Id="rId15" Type="http://schemas.openxmlformats.org/officeDocument/2006/relationships/image" Target="../media/image8.png"/><Relationship Id="rId23" Type="http://schemas.openxmlformats.org/officeDocument/2006/relationships/slide" Target="slide18.xml"/><Relationship Id="rId28" Type="http://schemas.openxmlformats.org/officeDocument/2006/relationships/slide" Target="slide36.xml"/><Relationship Id="rId36" Type="http://schemas.openxmlformats.org/officeDocument/2006/relationships/slide" Target="slide47.xml"/><Relationship Id="rId10" Type="http://schemas.openxmlformats.org/officeDocument/2006/relationships/slide" Target="slide6.xml"/><Relationship Id="rId19" Type="http://schemas.openxmlformats.org/officeDocument/2006/relationships/slide" Target="slide28.xml"/><Relationship Id="rId31" Type="http://schemas.openxmlformats.org/officeDocument/2006/relationships/slide" Target="slide39.xml"/><Relationship Id="rId4" Type="http://schemas.openxmlformats.org/officeDocument/2006/relationships/slide" Target="slide23.xml"/><Relationship Id="rId9" Type="http://schemas.openxmlformats.org/officeDocument/2006/relationships/slide" Target="slide3.xml"/><Relationship Id="rId14" Type="http://schemas.openxmlformats.org/officeDocument/2006/relationships/slide" Target="slide7.xml"/><Relationship Id="rId22" Type="http://schemas.openxmlformats.org/officeDocument/2006/relationships/image" Target="../media/image9.png"/><Relationship Id="rId27" Type="http://schemas.openxmlformats.org/officeDocument/2006/relationships/slide" Target="slide32.xml"/><Relationship Id="rId30" Type="http://schemas.openxmlformats.org/officeDocument/2006/relationships/slide" Target="slide38.xml"/><Relationship Id="rId35" Type="http://schemas.openxmlformats.org/officeDocument/2006/relationships/slide" Target="slide45.xml"/></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7" Type="http://schemas.openxmlformats.org/officeDocument/2006/relationships/slide" Target="slide4.xml"/><Relationship Id="rId2" Type="http://schemas.openxmlformats.org/officeDocument/2006/relationships/notesSlide" Target="../notesSlides/notesSlide32.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41.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45.pn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55.xml"/><Relationship Id="rId6" Type="http://schemas.openxmlformats.org/officeDocument/2006/relationships/slide" Target="slide41.xml"/><Relationship Id="rId5" Type="http://schemas.openxmlformats.org/officeDocument/2006/relationships/image" Target="../media/image6.png"/><Relationship Id="rId4" Type="http://schemas.openxmlformats.org/officeDocument/2006/relationships/slide" Target="slide40.xml"/></Relationships>
</file>

<file path=ppt/slides/_rels/slide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6.png"/><Relationship Id="rId7" Type="http://schemas.openxmlformats.org/officeDocument/2006/relationships/slide" Target="slide41.xml"/><Relationship Id="rId2" Type="http://schemas.openxmlformats.org/officeDocument/2006/relationships/notesSlide" Target="../notesSlides/notesSlide34.xml"/><Relationship Id="rId1" Type="http://schemas.openxmlformats.org/officeDocument/2006/relationships/slideLayout" Target="../slideLayouts/slideLayout55.xml"/><Relationship Id="rId6" Type="http://schemas.openxmlformats.org/officeDocument/2006/relationships/image" Target="../media/image6.png"/><Relationship Id="rId5" Type="http://schemas.openxmlformats.org/officeDocument/2006/relationships/slide" Target="slide40.xml"/><Relationship Id="rId4" Type="http://schemas.openxmlformats.org/officeDocument/2006/relationships/image" Target="../media/image47.png"/><Relationship Id="rId9" Type="http://schemas.openxmlformats.org/officeDocument/2006/relationships/slide" Target="slide4.xml"/></Relationships>
</file>

<file path=ppt/slides/_rels/slide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8.png"/><Relationship Id="rId7" Type="http://schemas.openxmlformats.org/officeDocument/2006/relationships/slide" Target="slide41.xml"/><Relationship Id="rId2" Type="http://schemas.openxmlformats.org/officeDocument/2006/relationships/notesSlide" Target="../notesSlides/notesSlide35.xml"/><Relationship Id="rId1" Type="http://schemas.openxmlformats.org/officeDocument/2006/relationships/slideLayout" Target="../slideLayouts/slideLayout55.xml"/><Relationship Id="rId6" Type="http://schemas.openxmlformats.org/officeDocument/2006/relationships/image" Target="../media/image6.png"/><Relationship Id="rId5" Type="http://schemas.openxmlformats.org/officeDocument/2006/relationships/slide" Target="slide40.xml"/><Relationship Id="rId4" Type="http://schemas.openxmlformats.org/officeDocument/2006/relationships/image" Target="../media/image49.png"/><Relationship Id="rId9" Type="http://schemas.openxmlformats.org/officeDocument/2006/relationships/slide" Target="slide4.xml"/></Relationships>
</file>

<file path=ppt/slides/_rels/slide44.xml.rels><?xml version="1.0" encoding="UTF-8" standalone="yes"?>
<Relationships xmlns="http://schemas.openxmlformats.org/package/2006/relationships"><Relationship Id="rId3" Type="http://schemas.openxmlformats.org/officeDocument/2006/relationships/slide" Target="slide44.xml"/><Relationship Id="rId7" Type="http://schemas.openxmlformats.org/officeDocument/2006/relationships/slide" Target="slide4.xml"/><Relationship Id="rId2" Type="http://schemas.openxmlformats.org/officeDocument/2006/relationships/notesSlide" Target="../notesSlides/notesSlide36.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45.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50.png"/><Relationship Id="rId7"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55.xml"/><Relationship Id="rId6" Type="http://schemas.openxmlformats.org/officeDocument/2006/relationships/slide" Target="slide45.xml"/><Relationship Id="rId5" Type="http://schemas.openxmlformats.org/officeDocument/2006/relationships/image" Target="../media/image6.png"/><Relationship Id="rId4" Type="http://schemas.openxmlformats.org/officeDocument/2006/relationships/slide" Target="slide44.xml"/></Relationships>
</file>

<file path=ppt/slides/_rels/slide4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1.png"/><Relationship Id="rId7" Type="http://schemas.openxmlformats.org/officeDocument/2006/relationships/slide" Target="slide45.xml"/><Relationship Id="rId2" Type="http://schemas.openxmlformats.org/officeDocument/2006/relationships/notesSlide" Target="../notesSlides/notesSlide38.xml"/><Relationship Id="rId1" Type="http://schemas.openxmlformats.org/officeDocument/2006/relationships/slideLayout" Target="../slideLayouts/slideLayout55.xml"/><Relationship Id="rId6" Type="http://schemas.openxmlformats.org/officeDocument/2006/relationships/image" Target="../media/image6.png"/><Relationship Id="rId5" Type="http://schemas.openxmlformats.org/officeDocument/2006/relationships/slide" Target="slide44.xml"/><Relationship Id="rId4" Type="http://schemas.openxmlformats.org/officeDocument/2006/relationships/image" Target="../media/image52.png"/><Relationship Id="rId9" Type="http://schemas.openxmlformats.org/officeDocument/2006/relationships/slide" Target="slide4.xml"/></Relationships>
</file>

<file path=ppt/slides/_rels/slide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47.xml"/><Relationship Id="rId7" Type="http://schemas.openxmlformats.org/officeDocument/2006/relationships/slide" Target="slide49.xml"/><Relationship Id="rId2" Type="http://schemas.openxmlformats.org/officeDocument/2006/relationships/notesSlide" Target="../notesSlides/notesSlide39.xml"/><Relationship Id="rId1" Type="http://schemas.openxmlformats.org/officeDocument/2006/relationships/slideLayout" Target="../slideLayouts/slideLayout52.xml"/><Relationship Id="rId6" Type="http://schemas.openxmlformats.org/officeDocument/2006/relationships/image" Target="../media/image7.png"/><Relationship Id="rId5" Type="http://schemas.openxmlformats.org/officeDocument/2006/relationships/slide" Target="slide48.xml"/><Relationship Id="rId4" Type="http://schemas.openxmlformats.org/officeDocument/2006/relationships/image" Target="../media/image6.png"/><Relationship Id="rId9" Type="http://schemas.openxmlformats.org/officeDocument/2006/relationships/slide" Target="slide4.xml"/></Relationships>
</file>

<file path=ppt/slides/_rels/slide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47.xml"/><Relationship Id="rId7" Type="http://schemas.openxmlformats.org/officeDocument/2006/relationships/slide" Target="slide49.xm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slide" Target="slide48.xml"/><Relationship Id="rId4" Type="http://schemas.openxmlformats.org/officeDocument/2006/relationships/image" Target="../media/image6.png"/><Relationship Id="rId9" Type="http://schemas.openxmlformats.org/officeDocument/2006/relationships/slide" Target="slide4.xml"/></Relationships>
</file>

<file path=ppt/slides/_rels/slide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47.xml"/><Relationship Id="rId7" Type="http://schemas.openxmlformats.org/officeDocument/2006/relationships/slide" Target="slide49.xml"/><Relationship Id="rId2" Type="http://schemas.openxmlformats.org/officeDocument/2006/relationships/image" Target="../media/image53.png"/><Relationship Id="rId1" Type="http://schemas.openxmlformats.org/officeDocument/2006/relationships/slideLayout" Target="../slideLayouts/slideLayout55.xml"/><Relationship Id="rId6" Type="http://schemas.openxmlformats.org/officeDocument/2006/relationships/image" Target="../media/image7.png"/><Relationship Id="rId5" Type="http://schemas.openxmlformats.org/officeDocument/2006/relationships/slide" Target="slide48.xml"/><Relationship Id="rId4" Type="http://schemas.openxmlformats.org/officeDocument/2006/relationships/image" Target="../media/image6.png"/><Relationship Id="rId9" Type="http://schemas.openxmlformats.org/officeDocument/2006/relationships/slide" Target="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5.xml"/><Relationship Id="rId7"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slide" Target="slide6.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slide" Target="slide10.xml"/></Relationships>
</file>

<file path=ppt/slides/_rels/slide50.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1.xml"/><Relationship Id="rId18" Type="http://schemas.openxmlformats.org/officeDocument/2006/relationships/slide" Target="slide66.xml"/><Relationship Id="rId26" Type="http://schemas.openxmlformats.org/officeDocument/2006/relationships/slide" Target="slide76.xml"/><Relationship Id="rId3" Type="http://schemas.openxmlformats.org/officeDocument/2006/relationships/image" Target="../media/image6.png"/><Relationship Id="rId21" Type="http://schemas.openxmlformats.org/officeDocument/2006/relationships/slide" Target="slide70.xml"/><Relationship Id="rId34" Type="http://schemas.openxmlformats.org/officeDocument/2006/relationships/slide" Target="slide83.xml"/><Relationship Id="rId7" Type="http://schemas.openxmlformats.org/officeDocument/2006/relationships/image" Target="../media/image8.png"/><Relationship Id="rId12" Type="http://schemas.openxmlformats.org/officeDocument/2006/relationships/slide" Target="slide60.xml"/><Relationship Id="rId17" Type="http://schemas.openxmlformats.org/officeDocument/2006/relationships/slide" Target="slide65.xml"/><Relationship Id="rId25" Type="http://schemas.openxmlformats.org/officeDocument/2006/relationships/slide" Target="slide75.xml"/><Relationship Id="rId33" Type="http://schemas.openxmlformats.org/officeDocument/2006/relationships/image" Target="../media/image9.png"/><Relationship Id="rId2" Type="http://schemas.openxmlformats.org/officeDocument/2006/relationships/slide" Target="slide51.xml"/><Relationship Id="rId16" Type="http://schemas.openxmlformats.org/officeDocument/2006/relationships/slide" Target="slide64.xml"/><Relationship Id="rId20" Type="http://schemas.openxmlformats.org/officeDocument/2006/relationships/slide" Target="slide69.xml"/><Relationship Id="rId29" Type="http://schemas.openxmlformats.org/officeDocument/2006/relationships/slide" Target="slide79.xml"/><Relationship Id="rId1" Type="http://schemas.openxmlformats.org/officeDocument/2006/relationships/slideLayout" Target="../slideLayouts/slideLayout9.xml"/><Relationship Id="rId6" Type="http://schemas.openxmlformats.org/officeDocument/2006/relationships/slide" Target="slide53.xml"/><Relationship Id="rId11" Type="http://schemas.openxmlformats.org/officeDocument/2006/relationships/slide" Target="slide59.xml"/><Relationship Id="rId24" Type="http://schemas.openxmlformats.org/officeDocument/2006/relationships/slide" Target="slide74.xml"/><Relationship Id="rId32" Type="http://schemas.openxmlformats.org/officeDocument/2006/relationships/slide" Target="slide82.xml"/><Relationship Id="rId5" Type="http://schemas.openxmlformats.org/officeDocument/2006/relationships/image" Target="../media/image7.png"/><Relationship Id="rId15" Type="http://schemas.openxmlformats.org/officeDocument/2006/relationships/slide" Target="slide63.xml"/><Relationship Id="rId23" Type="http://schemas.openxmlformats.org/officeDocument/2006/relationships/slide" Target="slide72.xml"/><Relationship Id="rId28" Type="http://schemas.openxmlformats.org/officeDocument/2006/relationships/slide" Target="slide78.xml"/><Relationship Id="rId36" Type="http://schemas.openxmlformats.org/officeDocument/2006/relationships/slide" Target="slide3.xml"/><Relationship Id="rId10" Type="http://schemas.openxmlformats.org/officeDocument/2006/relationships/slide" Target="slide58.xml"/><Relationship Id="rId19" Type="http://schemas.openxmlformats.org/officeDocument/2006/relationships/slide" Target="slide67.xml"/><Relationship Id="rId31" Type="http://schemas.openxmlformats.org/officeDocument/2006/relationships/slide" Target="slide81.xml"/><Relationship Id="rId4" Type="http://schemas.openxmlformats.org/officeDocument/2006/relationships/slide" Target="slide52.xml"/><Relationship Id="rId9" Type="http://schemas.openxmlformats.org/officeDocument/2006/relationships/slide" Target="slide55.xml"/><Relationship Id="rId14" Type="http://schemas.openxmlformats.org/officeDocument/2006/relationships/slide" Target="slide62.xml"/><Relationship Id="rId22" Type="http://schemas.openxmlformats.org/officeDocument/2006/relationships/slide" Target="slide71.xml"/><Relationship Id="rId27" Type="http://schemas.openxmlformats.org/officeDocument/2006/relationships/slide" Target="slide77.xml"/><Relationship Id="rId30" Type="http://schemas.openxmlformats.org/officeDocument/2006/relationships/slide" Target="slide80.xml"/><Relationship Id="rId35" Type="http://schemas.openxmlformats.org/officeDocument/2006/relationships/slide" Target="slide84.xml"/></Relationships>
</file>

<file path=ppt/slides/_rels/slide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51.xml"/><Relationship Id="rId7" Type="http://schemas.openxmlformats.org/officeDocument/2006/relationships/slide" Target="slide53.xml"/><Relationship Id="rId2" Type="http://schemas.openxmlformats.org/officeDocument/2006/relationships/notesSlide" Target="../notesSlides/notesSlide41.xml"/><Relationship Id="rId1" Type="http://schemas.openxmlformats.org/officeDocument/2006/relationships/slideLayout" Target="../slideLayouts/slideLayout52.xml"/><Relationship Id="rId6" Type="http://schemas.openxmlformats.org/officeDocument/2006/relationships/image" Target="../media/image7.png"/><Relationship Id="rId5" Type="http://schemas.openxmlformats.org/officeDocument/2006/relationships/slide" Target="slide52.xml"/><Relationship Id="rId4" Type="http://schemas.openxmlformats.org/officeDocument/2006/relationships/image" Target="../media/image6.png"/><Relationship Id="rId9" Type="http://schemas.openxmlformats.org/officeDocument/2006/relationships/slide" Target="slide50.xml"/></Relationships>
</file>

<file path=ppt/slides/_rels/slide52.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54.emf"/><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56.xml"/><Relationship Id="rId6" Type="http://schemas.openxmlformats.org/officeDocument/2006/relationships/slide" Target="slide52.xml"/><Relationship Id="rId5" Type="http://schemas.openxmlformats.org/officeDocument/2006/relationships/image" Target="../media/image6.png"/><Relationship Id="rId10" Type="http://schemas.openxmlformats.org/officeDocument/2006/relationships/slide" Target="slide50.xml"/><Relationship Id="rId4" Type="http://schemas.openxmlformats.org/officeDocument/2006/relationships/slide" Target="slide51.xml"/><Relationship Id="rId9" Type="http://schemas.openxmlformats.org/officeDocument/2006/relationships/image" Target="../media/image8.png"/></Relationships>
</file>

<file path=ppt/slides/_rels/slide53.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55.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57.xml"/><Relationship Id="rId6" Type="http://schemas.openxmlformats.org/officeDocument/2006/relationships/slide" Target="slide52.xml"/><Relationship Id="rId5" Type="http://schemas.openxmlformats.org/officeDocument/2006/relationships/image" Target="../media/image6.png"/><Relationship Id="rId10" Type="http://schemas.openxmlformats.org/officeDocument/2006/relationships/slide" Target="slide50.xml"/><Relationship Id="rId4" Type="http://schemas.openxmlformats.org/officeDocument/2006/relationships/slide" Target="slide51.xml"/><Relationship Id="rId9"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slide" Target="slide54.xml"/><Relationship Id="rId7" Type="http://schemas.openxmlformats.org/officeDocument/2006/relationships/slide" Target="slide50.xml"/><Relationship Id="rId2" Type="http://schemas.openxmlformats.org/officeDocument/2006/relationships/notesSlide" Target="../notesSlides/notesSlide44.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55.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56.png"/><Relationship Id="rId7"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slide" Target="slide55.xml"/><Relationship Id="rId5" Type="http://schemas.openxmlformats.org/officeDocument/2006/relationships/image" Target="../media/image6.png"/><Relationship Id="rId4" Type="http://schemas.openxmlformats.org/officeDocument/2006/relationships/slide" Target="slide54.xml"/></Relationships>
</file>

<file path=ppt/slides/_rels/slide56.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57.png"/><Relationship Id="rId7"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slide" Target="slide55.xml"/><Relationship Id="rId5" Type="http://schemas.openxmlformats.org/officeDocument/2006/relationships/image" Target="../media/image6.png"/><Relationship Id="rId4" Type="http://schemas.openxmlformats.org/officeDocument/2006/relationships/slide" Target="slide54.xml"/></Relationships>
</file>

<file path=ppt/slides/_rels/slide57.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59.png"/><Relationship Id="rId7" Type="http://schemas.openxmlformats.org/officeDocument/2006/relationships/image" Target="../media/image8.pn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slide" Target="slide55.xml"/><Relationship Id="rId5" Type="http://schemas.openxmlformats.org/officeDocument/2006/relationships/image" Target="../media/image6.png"/><Relationship Id="rId4" Type="http://schemas.openxmlformats.org/officeDocument/2006/relationships/slide" Target="slide54.xml"/></Relationships>
</file>

<file path=ppt/slides/_rels/slide58.xml.rels><?xml version="1.0" encoding="UTF-8" standalone="yes"?>
<Relationships xmlns="http://schemas.openxmlformats.org/package/2006/relationships"><Relationship Id="rId3" Type="http://schemas.openxmlformats.org/officeDocument/2006/relationships/slide" Target="slide58.xml"/><Relationship Id="rId7" Type="http://schemas.openxmlformats.org/officeDocument/2006/relationships/slide" Target="slide50.xml"/><Relationship Id="rId2" Type="http://schemas.openxmlformats.org/officeDocument/2006/relationships/notesSlide" Target="../notesSlides/notesSlide47.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59.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60.png"/><Relationship Id="rId7"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slide" Target="slide59.xml"/><Relationship Id="rId5" Type="http://schemas.openxmlformats.org/officeDocument/2006/relationships/image" Target="../media/image6.png"/><Relationship Id="rId4" Type="http://schemas.openxmlformats.org/officeDocument/2006/relationships/slide" Target="slide58.xml"/></Relationships>
</file>

<file path=ppt/slides/_rels/slide6.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slide" Target="slide10.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slide" Target="slide5.xml"/><Relationship Id="rId11" Type="http://schemas.openxmlformats.org/officeDocument/2006/relationships/image" Target="../media/image8.png"/><Relationship Id="rId5" Type="http://schemas.openxmlformats.org/officeDocument/2006/relationships/image" Target="../media/image12.png"/><Relationship Id="rId10" Type="http://schemas.openxmlformats.org/officeDocument/2006/relationships/slide" Target="slide7.xml"/><Relationship Id="rId4" Type="http://schemas.openxmlformats.org/officeDocument/2006/relationships/image" Target="../media/image11.png"/><Relationship Id="rId9" Type="http://schemas.openxmlformats.org/officeDocument/2006/relationships/image" Target="../media/image7.png"/><Relationship Id="rId14" Type="http://schemas.openxmlformats.org/officeDocument/2006/relationships/slide" Target="slide4.xml"/></Relationships>
</file>

<file path=ppt/slides/_rels/slide60.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50.xml"/><Relationship Id="rId2" Type="http://schemas.openxmlformats.org/officeDocument/2006/relationships/notesSlide" Target="../notesSlides/notesSlide49.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61.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50.xml"/><Relationship Id="rId2" Type="http://schemas.openxmlformats.org/officeDocument/2006/relationships/image" Target="../media/image61.png"/><Relationship Id="rId1" Type="http://schemas.openxmlformats.org/officeDocument/2006/relationships/slideLayout" Target="../slideLayouts/slideLayout55.xml"/><Relationship Id="rId6" Type="http://schemas.openxmlformats.org/officeDocument/2006/relationships/image" Target="../media/image8.png"/><Relationship Id="rId5" Type="http://schemas.openxmlformats.org/officeDocument/2006/relationships/slide" Target="slide61.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slide" Target="slide62.xml"/><Relationship Id="rId7" Type="http://schemas.openxmlformats.org/officeDocument/2006/relationships/slide" Target="slide50.xml"/><Relationship Id="rId2" Type="http://schemas.openxmlformats.org/officeDocument/2006/relationships/notesSlide" Target="../notesSlides/notesSlide50.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63.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62.png"/><Relationship Id="rId7"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slide" Target="slide63.xml"/><Relationship Id="rId5" Type="http://schemas.openxmlformats.org/officeDocument/2006/relationships/image" Target="../media/image6.png"/><Relationship Id="rId4" Type="http://schemas.openxmlformats.org/officeDocument/2006/relationships/slide" Target="slide62.xml"/></Relationships>
</file>

<file path=ppt/slides/_rels/slide64.xml.rels><?xml version="1.0" encoding="UTF-8" standalone="yes"?>
<Relationships xmlns="http://schemas.openxmlformats.org/package/2006/relationships"><Relationship Id="rId3" Type="http://schemas.openxmlformats.org/officeDocument/2006/relationships/slide" Target="slide64.xml"/><Relationship Id="rId7" Type="http://schemas.openxmlformats.org/officeDocument/2006/relationships/slide" Target="slide50.xml"/><Relationship Id="rId2" Type="http://schemas.openxmlformats.org/officeDocument/2006/relationships/notesSlide" Target="../notesSlides/notesSlide52.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65.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slide" Target="slide64.xml"/><Relationship Id="rId7" Type="http://schemas.openxmlformats.org/officeDocument/2006/relationships/slide" Target="slide50.xml"/><Relationship Id="rId2" Type="http://schemas.openxmlformats.org/officeDocument/2006/relationships/image" Target="../media/image63.png"/><Relationship Id="rId1" Type="http://schemas.openxmlformats.org/officeDocument/2006/relationships/slideLayout" Target="../slideLayouts/slideLayout55.xml"/><Relationship Id="rId6" Type="http://schemas.openxmlformats.org/officeDocument/2006/relationships/image" Target="../media/image8.png"/><Relationship Id="rId5" Type="http://schemas.openxmlformats.org/officeDocument/2006/relationships/slide" Target="slide65.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slide" Target="slide66.xml"/><Relationship Id="rId7" Type="http://schemas.openxmlformats.org/officeDocument/2006/relationships/slide" Target="slide50.xml"/><Relationship Id="rId2" Type="http://schemas.openxmlformats.org/officeDocument/2006/relationships/notesSlide" Target="../notesSlides/notesSlide53.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67.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64.png"/><Relationship Id="rId7"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55.xml"/><Relationship Id="rId6" Type="http://schemas.openxmlformats.org/officeDocument/2006/relationships/slide" Target="slide67.xml"/><Relationship Id="rId5" Type="http://schemas.openxmlformats.org/officeDocument/2006/relationships/image" Target="../media/image6.png"/><Relationship Id="rId4" Type="http://schemas.openxmlformats.org/officeDocument/2006/relationships/slide" Target="slide66.xml"/></Relationships>
</file>

<file path=ppt/slides/_rels/slide68.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65.png"/><Relationship Id="rId7"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55.xml"/><Relationship Id="rId6" Type="http://schemas.openxmlformats.org/officeDocument/2006/relationships/slide" Target="slide67.xml"/><Relationship Id="rId5" Type="http://schemas.openxmlformats.org/officeDocument/2006/relationships/image" Target="../media/image6.png"/><Relationship Id="rId4" Type="http://schemas.openxmlformats.org/officeDocument/2006/relationships/slide" Target="slide66.xml"/></Relationships>
</file>

<file path=ppt/slides/_rels/slide69.xml.rels><?xml version="1.0" encoding="UTF-8" standalone="yes"?>
<Relationships xmlns="http://schemas.openxmlformats.org/package/2006/relationships"><Relationship Id="rId3" Type="http://schemas.openxmlformats.org/officeDocument/2006/relationships/slide" Target="slide69.xml"/><Relationship Id="rId7" Type="http://schemas.openxmlformats.org/officeDocument/2006/relationships/slide" Target="slide50.xml"/><Relationship Id="rId2" Type="http://schemas.openxmlformats.org/officeDocument/2006/relationships/notesSlide" Target="../notesSlides/notesSlide56.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70.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4.xml"/><Relationship Id="rId3" Type="http://schemas.openxmlformats.org/officeDocument/2006/relationships/image" Target="../media/image13.png"/><Relationship Id="rId7" Type="http://schemas.openxmlformats.org/officeDocument/2006/relationships/slide" Target="slide6.xml"/><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6.png"/><Relationship Id="rId11" Type="http://schemas.openxmlformats.org/officeDocument/2006/relationships/slide" Target="slide10.xml"/><Relationship Id="rId5" Type="http://schemas.openxmlformats.org/officeDocument/2006/relationships/slide" Target="slide5.xml"/><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slide" Target="slide7.xml"/></Relationships>
</file>

<file path=ppt/slides/_rels/slide70.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67.png"/><Relationship Id="rId7" Type="http://schemas.openxmlformats.org/officeDocument/2006/relationships/image" Target="../media/image8.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slide" Target="slide70.xml"/><Relationship Id="rId5" Type="http://schemas.openxmlformats.org/officeDocument/2006/relationships/image" Target="../media/image6.png"/><Relationship Id="rId4" Type="http://schemas.openxmlformats.org/officeDocument/2006/relationships/slide" Target="slide69.xml"/></Relationships>
</file>

<file path=ppt/slides/_rels/slide71.xml.rels><?xml version="1.0" encoding="UTF-8" standalone="yes"?>
<Relationships xmlns="http://schemas.openxmlformats.org/package/2006/relationships"><Relationship Id="rId3" Type="http://schemas.openxmlformats.org/officeDocument/2006/relationships/slide" Target="slide71.xml"/><Relationship Id="rId7" Type="http://schemas.openxmlformats.org/officeDocument/2006/relationships/slide" Target="slide50.xml"/><Relationship Id="rId2" Type="http://schemas.openxmlformats.org/officeDocument/2006/relationships/notesSlide" Target="../notesSlides/notesSlide57.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7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slide" Target="slide71.xml"/><Relationship Id="rId7" Type="http://schemas.openxmlformats.org/officeDocument/2006/relationships/slide" Target="slide50.xml"/><Relationship Id="rId2" Type="http://schemas.openxmlformats.org/officeDocument/2006/relationships/image" Target="../media/image68.png"/><Relationship Id="rId1" Type="http://schemas.openxmlformats.org/officeDocument/2006/relationships/slideLayout" Target="../slideLayouts/slideLayout55.xml"/><Relationship Id="rId6" Type="http://schemas.openxmlformats.org/officeDocument/2006/relationships/image" Target="../media/image8.png"/><Relationship Id="rId5" Type="http://schemas.openxmlformats.org/officeDocument/2006/relationships/slide" Target="slide7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slide" Target="slide71.xml"/><Relationship Id="rId7" Type="http://schemas.openxmlformats.org/officeDocument/2006/relationships/slide" Target="slide50.xml"/><Relationship Id="rId2" Type="http://schemas.openxmlformats.org/officeDocument/2006/relationships/image" Target="../media/image69.png"/><Relationship Id="rId1" Type="http://schemas.openxmlformats.org/officeDocument/2006/relationships/slideLayout" Target="../slideLayouts/slideLayout55.xml"/><Relationship Id="rId6" Type="http://schemas.openxmlformats.org/officeDocument/2006/relationships/image" Target="../media/image8.png"/><Relationship Id="rId5" Type="http://schemas.openxmlformats.org/officeDocument/2006/relationships/slide" Target="slide7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slide" Target="slide74.xml"/><Relationship Id="rId7" Type="http://schemas.openxmlformats.org/officeDocument/2006/relationships/slide" Target="slide50.xml"/><Relationship Id="rId2" Type="http://schemas.openxmlformats.org/officeDocument/2006/relationships/notesSlide" Target="../notesSlides/notesSlide58.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75.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slide" Target="slide74.xml"/><Relationship Id="rId7" Type="http://schemas.openxmlformats.org/officeDocument/2006/relationships/slide" Target="slide50.xml"/><Relationship Id="rId2" Type="http://schemas.openxmlformats.org/officeDocument/2006/relationships/image" Target="../media/image70.png"/><Relationship Id="rId1" Type="http://schemas.openxmlformats.org/officeDocument/2006/relationships/slideLayout" Target="../slideLayouts/slideLayout55.xml"/><Relationship Id="rId6" Type="http://schemas.openxmlformats.org/officeDocument/2006/relationships/image" Target="../media/image8.png"/><Relationship Id="rId5" Type="http://schemas.openxmlformats.org/officeDocument/2006/relationships/slide" Target="slide75.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slide" Target="slide76.xml"/><Relationship Id="rId7" Type="http://schemas.openxmlformats.org/officeDocument/2006/relationships/slide" Target="slide50.xml"/><Relationship Id="rId2" Type="http://schemas.openxmlformats.org/officeDocument/2006/relationships/notesSlide" Target="../notesSlides/notesSlide59.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77.xml"/><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slide" Target="slide76.xml"/><Relationship Id="rId7" Type="http://schemas.openxmlformats.org/officeDocument/2006/relationships/slide" Target="slide50.xml"/><Relationship Id="rId2" Type="http://schemas.openxmlformats.org/officeDocument/2006/relationships/image" Target="../media/image71.png"/><Relationship Id="rId1" Type="http://schemas.openxmlformats.org/officeDocument/2006/relationships/slideLayout" Target="../slideLayouts/slideLayout55.xml"/><Relationship Id="rId6" Type="http://schemas.openxmlformats.org/officeDocument/2006/relationships/image" Target="../media/image8.png"/><Relationship Id="rId5" Type="http://schemas.openxmlformats.org/officeDocument/2006/relationships/slide" Target="slide77.xml"/><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50.xml"/><Relationship Id="rId2" Type="http://schemas.openxmlformats.org/officeDocument/2006/relationships/notesSlide" Target="../notesSlides/notesSlide60.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79.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72.png"/><Relationship Id="rId7"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56.xml"/><Relationship Id="rId6" Type="http://schemas.openxmlformats.org/officeDocument/2006/relationships/slide" Target="slide79.xml"/><Relationship Id="rId5" Type="http://schemas.openxmlformats.org/officeDocument/2006/relationships/image" Target="../media/image6.png"/><Relationship Id="rId4" Type="http://schemas.openxmlformats.org/officeDocument/2006/relationships/slide" Target="slide78.xml"/></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slide" Target="slide6.xm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80.xml"/><Relationship Id="rId7" Type="http://schemas.openxmlformats.org/officeDocument/2006/relationships/slide" Target="slide82.xml"/><Relationship Id="rId2" Type="http://schemas.openxmlformats.org/officeDocument/2006/relationships/notesSlide" Target="../notesSlides/notesSlide62.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81.xml"/><Relationship Id="rId4" Type="http://schemas.openxmlformats.org/officeDocument/2006/relationships/image" Target="../media/image6.png"/><Relationship Id="rId9" Type="http://schemas.openxmlformats.org/officeDocument/2006/relationships/slide" Target="slide4.xml"/></Relationships>
</file>

<file path=ppt/slides/_rels/slide81.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image" Target="../media/image73.png"/><Relationship Id="rId7"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slide" Target="slide81.xml"/><Relationship Id="rId5" Type="http://schemas.openxmlformats.org/officeDocument/2006/relationships/image" Target="../media/image6.png"/><Relationship Id="rId10" Type="http://schemas.openxmlformats.org/officeDocument/2006/relationships/slide" Target="slide4.xml"/><Relationship Id="rId4" Type="http://schemas.openxmlformats.org/officeDocument/2006/relationships/slide" Target="slide80.xml"/><Relationship Id="rId9" Type="http://schemas.openxmlformats.org/officeDocument/2006/relationships/image" Target="../media/image9.png"/></Relationships>
</file>

<file path=ppt/slides/_rels/slide82.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hyperlink" Target="Finished%20Videos/Human%20Resources%20Application%20-%20Overview.mp4" TargetMode="External"/><Relationship Id="rId7"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52.xml"/><Relationship Id="rId6" Type="http://schemas.openxmlformats.org/officeDocument/2006/relationships/slide" Target="slide81.xml"/><Relationship Id="rId5" Type="http://schemas.openxmlformats.org/officeDocument/2006/relationships/image" Target="../media/image6.png"/><Relationship Id="rId10" Type="http://schemas.openxmlformats.org/officeDocument/2006/relationships/slide" Target="slide4.xml"/><Relationship Id="rId4" Type="http://schemas.openxmlformats.org/officeDocument/2006/relationships/slide" Target="slide80.xml"/><Relationship Id="rId9"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83.xml"/><Relationship Id="rId1" Type="http://schemas.openxmlformats.org/officeDocument/2006/relationships/slideLayout" Target="../slideLayouts/slideLayout52.xml"/><Relationship Id="rId6" Type="http://schemas.openxmlformats.org/officeDocument/2006/relationships/slide" Target="slide4.xml"/><Relationship Id="rId5" Type="http://schemas.openxmlformats.org/officeDocument/2006/relationships/image" Target="../media/image8.png"/><Relationship Id="rId4" Type="http://schemas.openxmlformats.org/officeDocument/2006/relationships/slide" Target="slide84.xml"/></Relationships>
</file>

<file path=ppt/slides/_rels/slide84.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74.png"/><Relationship Id="rId7"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54.xml"/><Relationship Id="rId6" Type="http://schemas.openxmlformats.org/officeDocument/2006/relationships/slide" Target="slide84.xml"/><Relationship Id="rId5" Type="http://schemas.openxmlformats.org/officeDocument/2006/relationships/image" Target="../media/image6.png"/><Relationship Id="rId4" Type="http://schemas.openxmlformats.org/officeDocument/2006/relationships/slide" Target="slide83.xml"/></Relationships>
</file>

<file path=ppt/slides/_rels/slide85.xml.rels><?xml version="1.0" encoding="UTF-8" standalone="yes"?>
<Relationships xmlns="http://schemas.openxmlformats.org/package/2006/relationships"><Relationship Id="rId3" Type="http://schemas.openxmlformats.org/officeDocument/2006/relationships/slide" Target="slide83.xml"/><Relationship Id="rId7" Type="http://schemas.openxmlformats.org/officeDocument/2006/relationships/slide" Target="slide4.xml"/><Relationship Id="rId2" Type="http://schemas.openxmlformats.org/officeDocument/2006/relationships/image" Target="../media/image75.png"/><Relationship Id="rId1" Type="http://schemas.openxmlformats.org/officeDocument/2006/relationships/slideLayout" Target="../slideLayouts/slideLayout54.xml"/><Relationship Id="rId6" Type="http://schemas.openxmlformats.org/officeDocument/2006/relationships/image" Target="../media/image8.png"/><Relationship Id="rId5" Type="http://schemas.openxmlformats.org/officeDocument/2006/relationships/slide" Target="slide84.xm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slide" Target="slide83.xml"/><Relationship Id="rId7" Type="http://schemas.openxmlformats.org/officeDocument/2006/relationships/slide" Target="slide4.xml"/><Relationship Id="rId2" Type="http://schemas.openxmlformats.org/officeDocument/2006/relationships/image" Target="../media/image76.png"/><Relationship Id="rId1" Type="http://schemas.openxmlformats.org/officeDocument/2006/relationships/slideLayout" Target="../slideLayouts/slideLayout54.xml"/><Relationship Id="rId6" Type="http://schemas.openxmlformats.org/officeDocument/2006/relationships/image" Target="../media/image8.png"/><Relationship Id="rId5" Type="http://schemas.openxmlformats.org/officeDocument/2006/relationships/slide" Target="slide84.xml"/><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slide" Target="slide83.xml"/><Relationship Id="rId7" Type="http://schemas.openxmlformats.org/officeDocument/2006/relationships/slide" Target="slide4.xml"/><Relationship Id="rId2" Type="http://schemas.openxmlformats.org/officeDocument/2006/relationships/image" Target="../media/image77.png"/><Relationship Id="rId1" Type="http://schemas.openxmlformats.org/officeDocument/2006/relationships/slideLayout" Target="../slideLayouts/slideLayout54.xml"/><Relationship Id="rId6" Type="http://schemas.openxmlformats.org/officeDocument/2006/relationships/image" Target="../media/image8.png"/><Relationship Id="rId5" Type="http://schemas.openxmlformats.org/officeDocument/2006/relationships/slide" Target="slide84.xml"/><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89.xml"/><Relationship Id="rId7" Type="http://schemas.openxmlformats.org/officeDocument/2006/relationships/slide" Target="slide94.xml"/><Relationship Id="rId2" Type="http://schemas.openxmlformats.org/officeDocument/2006/relationships/slide" Target="slide3.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slide" Target="slide90.xml"/><Relationship Id="rId4" Type="http://schemas.openxmlformats.org/officeDocument/2006/relationships/image" Target="../media/image6.png"/><Relationship Id="rId9"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slide" Target="slide89.xml"/><Relationship Id="rId7" Type="http://schemas.openxmlformats.org/officeDocument/2006/relationships/slide" Target="slide88.xml"/><Relationship Id="rId2" Type="http://schemas.openxmlformats.org/officeDocument/2006/relationships/notesSlide" Target="../notesSlides/notesSlide66.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9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6.png"/><Relationship Id="rId7" Type="http://schemas.openxmlformats.org/officeDocument/2006/relationships/image" Target="../media/image7.png"/><Relationship Id="rId12"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slide" Target="slide6.xm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image" Target="../media/image8.png"/></Relationships>
</file>

<file path=ppt/slides/_rels/slide9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8.png"/><Relationship Id="rId7" Type="http://schemas.openxmlformats.org/officeDocument/2006/relationships/slide" Target="slide90.xml"/><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slide" Target="slide89.xml"/><Relationship Id="rId4" Type="http://schemas.openxmlformats.org/officeDocument/2006/relationships/image" Target="../media/image79.png"/><Relationship Id="rId9" Type="http://schemas.openxmlformats.org/officeDocument/2006/relationships/slide" Target="slide88.xml"/></Relationships>
</file>

<file path=ppt/slides/_rels/slide91.xml.rels><?xml version="1.0" encoding="UTF-8" standalone="yes"?>
<Relationships xmlns="http://schemas.openxmlformats.org/package/2006/relationships"><Relationship Id="rId8" Type="http://schemas.openxmlformats.org/officeDocument/2006/relationships/slide" Target="slide88.xml"/><Relationship Id="rId3" Type="http://schemas.openxmlformats.org/officeDocument/2006/relationships/image" Target="../media/image80.png"/><Relationship Id="rId7"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slide" Target="slide85.xml"/><Relationship Id="rId5" Type="http://schemas.openxmlformats.org/officeDocument/2006/relationships/image" Target="../media/image6.png"/><Relationship Id="rId4" Type="http://schemas.openxmlformats.org/officeDocument/2006/relationships/slide" Target="slide89.xml"/></Relationships>
</file>

<file path=ppt/slides/_rels/slide92.xml.rels><?xml version="1.0" encoding="UTF-8" standalone="yes"?>
<Relationships xmlns="http://schemas.openxmlformats.org/package/2006/relationships"><Relationship Id="rId3" Type="http://schemas.openxmlformats.org/officeDocument/2006/relationships/slide" Target="slide89.xml"/><Relationship Id="rId7" Type="http://schemas.openxmlformats.org/officeDocument/2006/relationships/slide" Target="slide88.xml"/><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slide" Target="slide85.xml"/><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slide" Target="slide89.xml"/><Relationship Id="rId7" Type="http://schemas.openxmlformats.org/officeDocument/2006/relationships/slide" Target="slide88.xml"/><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slide" Target="slide85.xml"/><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slide" Target="slide94.xml"/><Relationship Id="rId7"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52.xml"/><Relationship Id="rId6" Type="http://schemas.openxmlformats.org/officeDocument/2006/relationships/slide" Target="slide97.xml"/><Relationship Id="rId5" Type="http://schemas.openxmlformats.org/officeDocument/2006/relationships/slide" Target="slide88.xml"/><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8" Type="http://schemas.openxmlformats.org/officeDocument/2006/relationships/slide" Target="slide94.xml"/><Relationship Id="rId3" Type="http://schemas.openxmlformats.org/officeDocument/2006/relationships/diagramLayout" Target="../diagrams/layout1.xml"/><Relationship Id="rId7" Type="http://schemas.openxmlformats.org/officeDocument/2006/relationships/image" Target="../media/image83.png"/><Relationship Id="rId12"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11" Type="http://schemas.openxmlformats.org/officeDocument/2006/relationships/slide" Target="slide97.xml"/><Relationship Id="rId5" Type="http://schemas.openxmlformats.org/officeDocument/2006/relationships/diagramColors" Target="../diagrams/colors1.xml"/><Relationship Id="rId10" Type="http://schemas.openxmlformats.org/officeDocument/2006/relationships/slide" Target="slide88.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slide" Target="slide94.xml"/><Relationship Id="rId7" Type="http://schemas.openxmlformats.org/officeDocument/2006/relationships/image" Target="../media/image7.png"/><Relationship Id="rId2" Type="http://schemas.openxmlformats.org/officeDocument/2006/relationships/image" Target="../media/image84.png"/><Relationship Id="rId1" Type="http://schemas.openxmlformats.org/officeDocument/2006/relationships/slideLayout" Target="../slideLayouts/slideLayout52.xml"/><Relationship Id="rId6" Type="http://schemas.openxmlformats.org/officeDocument/2006/relationships/slide" Target="slide97.xml"/><Relationship Id="rId5" Type="http://schemas.openxmlformats.org/officeDocument/2006/relationships/slide" Target="slide88.xml"/><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94.xml"/><Relationship Id="rId1" Type="http://schemas.openxmlformats.org/officeDocument/2006/relationships/slideLayout" Target="../slideLayouts/slideLayout52.xml"/><Relationship Id="rId6" Type="http://schemas.openxmlformats.org/officeDocument/2006/relationships/image" Target="../media/image7.png"/><Relationship Id="rId5" Type="http://schemas.openxmlformats.org/officeDocument/2006/relationships/slide" Target="slide97.xml"/><Relationship Id="rId4" Type="http://schemas.openxmlformats.org/officeDocument/2006/relationships/slide" Target="slide88.xml"/></Relationships>
</file>

<file path=ppt/slides/_rels/slide9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03.xml"/><Relationship Id="rId3" Type="http://schemas.openxmlformats.org/officeDocument/2006/relationships/slide" Target="slide99.xml"/><Relationship Id="rId7" Type="http://schemas.openxmlformats.org/officeDocument/2006/relationships/slide" Target="slide100.xml"/><Relationship Id="rId12" Type="http://schemas.openxmlformats.org/officeDocument/2006/relationships/slide" Target="slide102.xml"/><Relationship Id="rId2" Type="http://schemas.openxmlformats.org/officeDocument/2006/relationships/slide" Target="slide3.xml"/><Relationship Id="rId1" Type="http://schemas.openxmlformats.org/officeDocument/2006/relationships/slideLayout" Target="../slideLayouts/slideLayout9.xml"/><Relationship Id="rId6" Type="http://schemas.openxmlformats.org/officeDocument/2006/relationships/image" Target="../media/image8.png"/><Relationship Id="rId11" Type="http://schemas.openxmlformats.org/officeDocument/2006/relationships/slide" Target="slide105.xml"/><Relationship Id="rId5" Type="http://schemas.openxmlformats.org/officeDocument/2006/relationships/slide" Target="slide101.xml"/><Relationship Id="rId15" Type="http://schemas.openxmlformats.org/officeDocument/2006/relationships/slide" Target="slide108.xml"/><Relationship Id="rId10" Type="http://schemas.openxmlformats.org/officeDocument/2006/relationships/slide" Target="slide106.xml"/><Relationship Id="rId4" Type="http://schemas.openxmlformats.org/officeDocument/2006/relationships/image" Target="../media/image6.png"/><Relationship Id="rId9" Type="http://schemas.openxmlformats.org/officeDocument/2006/relationships/slide" Target="slide104.xml"/><Relationship Id="rId14" Type="http://schemas.openxmlformats.org/officeDocument/2006/relationships/slide" Target="slide107.xml"/></Relationships>
</file>

<file path=ppt/slides/_rels/slide9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99.xml"/><Relationship Id="rId7" Type="http://schemas.openxmlformats.org/officeDocument/2006/relationships/slide" Target="slide100.xml"/><Relationship Id="rId2" Type="http://schemas.openxmlformats.org/officeDocument/2006/relationships/notesSlide" Target="../notesSlides/notesSlide70.xml"/><Relationship Id="rId1" Type="http://schemas.openxmlformats.org/officeDocument/2006/relationships/slideLayout" Target="../slideLayouts/slideLayout52.xml"/><Relationship Id="rId6" Type="http://schemas.openxmlformats.org/officeDocument/2006/relationships/image" Target="../media/image8.png"/><Relationship Id="rId5" Type="http://schemas.openxmlformats.org/officeDocument/2006/relationships/slide" Target="slide101.xml"/><Relationship Id="rId10" Type="http://schemas.openxmlformats.org/officeDocument/2006/relationships/image" Target="../media/image85.png"/><Relationship Id="rId4" Type="http://schemas.openxmlformats.org/officeDocument/2006/relationships/image" Target="../media/image6.png"/><Relationship Id="rId9" Type="http://schemas.openxmlformats.org/officeDocument/2006/relationships/slide" Target="slide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r>
              <a:rPr lang="en-US" dirty="0" smtClean="0"/>
              <a:t>Service Management Automation X</a:t>
            </a:r>
            <a:br>
              <a:rPr lang="en-US" dirty="0" smtClean="0"/>
            </a:br>
            <a:r>
              <a:rPr lang="en-US" sz="2400" b="0" dirty="0">
                <a:latin typeface="+mn-lt"/>
              </a:rPr>
              <a:t>The machine learning based Service Desk delivered </a:t>
            </a:r>
            <a:r>
              <a:rPr lang="en-US" sz="2400" b="0" dirty="0" err="1">
                <a:latin typeface="+mn-lt"/>
              </a:rPr>
              <a:t>on-premise</a:t>
            </a:r>
            <a:r>
              <a:rPr lang="en-US" sz="2400" b="0" dirty="0">
                <a:latin typeface="+mn-lt"/>
              </a:rPr>
              <a:t> or cloud</a:t>
            </a:r>
            <a:endParaRPr lang="en-GB" sz="2400" b="0" dirty="0">
              <a:latin typeface="+mn-lt"/>
            </a:endParaRPr>
          </a:p>
        </p:txBody>
      </p:sp>
      <p:sp>
        <p:nvSpPr>
          <p:cNvPr id="6" name="Subtitle 5"/>
          <p:cNvSpPr>
            <a:spLocks noGrp="1"/>
          </p:cNvSpPr>
          <p:nvPr>
            <p:ph type="subTitle" idx="1"/>
          </p:nvPr>
        </p:nvSpPr>
        <p:spPr/>
        <p:txBody>
          <a:bodyPr/>
          <a:lstStyle/>
          <a:p>
            <a:r>
              <a:rPr lang="en-US" dirty="0" smtClean="0"/>
              <a:t>April 2018</a:t>
            </a:r>
            <a:endParaRPr lang="en-GB" dirty="0"/>
          </a:p>
        </p:txBody>
      </p:sp>
    </p:spTree>
    <p:extLst>
      <p:ext uri="{BB962C8B-B14F-4D97-AF65-F5344CB8AC3E}">
        <p14:creationId xmlns:p14="http://schemas.microsoft.com/office/powerpoint/2010/main" val="274470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Smart Ticket</a:t>
            </a:r>
            <a:endParaRPr lang="en-US" dirty="0"/>
          </a:p>
        </p:txBody>
      </p:sp>
      <p:pic>
        <p:nvPicPr>
          <p:cNvPr id="5" name="Picture 4">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6" name="Picture 5">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7" name="Picture 6">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pic>
        <p:nvPicPr>
          <p:cNvPr id="8" name="Picture 7">
            <a:hlinkClick r:id="rId9" action="ppaction://hlinksldjump"/>
          </p:cNvPr>
          <p:cNvPicPr>
            <a:picLocks noChangeAspect="1"/>
          </p:cNvPicPr>
          <p:nvPr/>
        </p:nvPicPr>
        <p:blipFill>
          <a:blip r:embed="rId10"/>
          <a:stretch>
            <a:fillRect/>
          </a:stretch>
        </p:blipFill>
        <p:spPr>
          <a:xfrm>
            <a:off x="10191119" y="6395084"/>
            <a:ext cx="231668" cy="274344"/>
          </a:xfrm>
          <a:prstGeom prst="rect">
            <a:avLst/>
          </a:prstGeom>
        </p:spPr>
      </p:pic>
      <p:sp>
        <p:nvSpPr>
          <p:cNvPr id="9" name="Action Button: Return 8">
            <a:hlinkClick r:id="rId11"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Rectangle 9"/>
          <p:cNvSpPr/>
          <p:nvPr/>
        </p:nvSpPr>
        <p:spPr>
          <a:xfrm>
            <a:off x="946785" y="1754307"/>
            <a:ext cx="5599672" cy="461665"/>
          </a:xfrm>
          <a:prstGeom prst="rect">
            <a:avLst/>
          </a:prstGeom>
        </p:spPr>
        <p:txBody>
          <a:bodyPr wrap="square">
            <a:spAutoFit/>
          </a:bodyPr>
          <a:lstStyle/>
          <a:p>
            <a:pPr marL="457200" indent="-457200">
              <a:spcAft>
                <a:spcPts val="1800"/>
              </a:spcAft>
              <a:buAutoNum type="arabicPeriod"/>
            </a:pPr>
            <a:r>
              <a:rPr lang="en-US" sz="2400" dirty="0" smtClean="0">
                <a:hlinkClick r:id="rId12" action="ppaction://hlinkfile"/>
              </a:rPr>
              <a:t>Submit ticket via an image</a:t>
            </a:r>
            <a:endParaRPr lang="en-US" sz="2400" dirty="0" smtClean="0"/>
          </a:p>
        </p:txBody>
      </p:sp>
    </p:spTree>
    <p:extLst>
      <p:ext uri="{BB962C8B-B14F-4D97-AF65-F5344CB8AC3E}">
        <p14:creationId xmlns:p14="http://schemas.microsoft.com/office/powerpoint/2010/main" val="13756005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AWS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33" t="1353" r="19892" b="-1353"/>
          <a:stretch/>
        </p:blipFill>
        <p:spPr bwMode="auto">
          <a:xfrm>
            <a:off x="1956620" y="917697"/>
            <a:ext cx="825911" cy="7266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Technology: SMAX on AWS</a:t>
            </a:r>
            <a:endParaRPr lang="en-US" dirty="0"/>
          </a:p>
        </p:txBody>
      </p:sp>
      <p:sp>
        <p:nvSpPr>
          <p:cNvPr id="4" name="Text Placeholder 3"/>
          <p:cNvSpPr>
            <a:spLocks noGrp="1"/>
          </p:cNvSpPr>
          <p:nvPr>
            <p:ph type="body" sz="quarter" idx="13"/>
          </p:nvPr>
        </p:nvSpPr>
        <p:spPr>
          <a:xfrm>
            <a:off x="946786" y="969273"/>
            <a:ext cx="10314432" cy="381000"/>
          </a:xfrm>
        </p:spPr>
        <p:txBody>
          <a:bodyPr/>
          <a:lstStyle/>
          <a:p>
            <a:r>
              <a:rPr lang="en-US" dirty="0"/>
              <a:t>Built for </a:t>
            </a:r>
          </a:p>
        </p:txBody>
      </p:sp>
      <p:pic>
        <p:nvPicPr>
          <p:cNvPr id="11" name="Picture 10">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2" name="Picture 11">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3" name="Picture 12">
            <a:hlinkClick r:id="rId7" action="ppaction://hlinksldjump"/>
          </p:cNvPr>
          <p:cNvPicPr>
            <a:picLocks noChangeAspect="1"/>
          </p:cNvPicPr>
          <p:nvPr/>
        </p:nvPicPr>
        <p:blipFill>
          <a:blip r:embed="rId8"/>
          <a:stretch>
            <a:fillRect/>
          </a:stretch>
        </p:blipFill>
        <p:spPr>
          <a:xfrm>
            <a:off x="9228508" y="6368561"/>
            <a:ext cx="329213" cy="274344"/>
          </a:xfrm>
          <a:prstGeom prst="rect">
            <a:avLst/>
          </a:prstGeom>
        </p:spPr>
      </p:pic>
      <p:sp>
        <p:nvSpPr>
          <p:cNvPr id="14" name="Action Button: Return 13">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5" name="Picture 14"/>
          <p:cNvPicPr>
            <a:picLocks noChangeAspect="1"/>
          </p:cNvPicPr>
          <p:nvPr/>
        </p:nvPicPr>
        <p:blipFill>
          <a:blip r:embed="rId10"/>
          <a:stretch>
            <a:fillRect/>
          </a:stretch>
        </p:blipFill>
        <p:spPr>
          <a:xfrm>
            <a:off x="2996963" y="1644304"/>
            <a:ext cx="5759084" cy="4497878"/>
          </a:xfrm>
          <a:prstGeom prst="rect">
            <a:avLst/>
          </a:prstGeom>
          <a:ln>
            <a:solidFill>
              <a:schemeClr val="tx1"/>
            </a:solidFill>
          </a:ln>
        </p:spPr>
      </p:pic>
      <p:sp>
        <p:nvSpPr>
          <p:cNvPr id="16" name="Rectangle 15"/>
          <p:cNvSpPr/>
          <p:nvPr/>
        </p:nvSpPr>
        <p:spPr>
          <a:xfrm>
            <a:off x="8858863" y="2348400"/>
            <a:ext cx="2908264" cy="1200329"/>
          </a:xfrm>
          <a:prstGeom prst="rect">
            <a:avLst/>
          </a:prstGeom>
        </p:spPr>
        <p:txBody>
          <a:bodyPr wrap="square">
            <a:spAutoFit/>
          </a:bodyPr>
          <a:lstStyle/>
          <a:p>
            <a:r>
              <a:rPr lang="en-US" b="1" dirty="0" smtClean="0"/>
              <a:t>Support </a:t>
            </a:r>
            <a:r>
              <a:rPr lang="en-US" b="1" dirty="0"/>
              <a:t>for Application load balancer (ALB) and network load balancer (NLB)</a:t>
            </a:r>
            <a:r>
              <a:rPr lang="en-US" dirty="0"/>
              <a:t> to ensure HA and performance</a:t>
            </a:r>
          </a:p>
        </p:txBody>
      </p:sp>
      <p:sp>
        <p:nvSpPr>
          <p:cNvPr id="17" name="Rectangle 16"/>
          <p:cNvSpPr/>
          <p:nvPr/>
        </p:nvSpPr>
        <p:spPr>
          <a:xfrm>
            <a:off x="434738" y="4941853"/>
            <a:ext cx="2455009" cy="1200329"/>
          </a:xfrm>
          <a:prstGeom prst="rect">
            <a:avLst/>
          </a:prstGeom>
        </p:spPr>
        <p:txBody>
          <a:bodyPr wrap="square">
            <a:spAutoFit/>
          </a:bodyPr>
          <a:lstStyle/>
          <a:p>
            <a:r>
              <a:rPr lang="en-US" b="1" dirty="0" smtClean="0"/>
              <a:t>Ability </a:t>
            </a:r>
            <a:r>
              <a:rPr lang="en-US" b="1" dirty="0"/>
              <a:t>to deploy </a:t>
            </a:r>
            <a:r>
              <a:rPr lang="en-US" dirty="0"/>
              <a:t>master nodes across multi-availability zones (AZs) on AWS</a:t>
            </a:r>
          </a:p>
        </p:txBody>
      </p:sp>
    </p:spTree>
    <p:extLst>
      <p:ext uri="{BB962C8B-B14F-4D97-AF65-F5344CB8AC3E}">
        <p14:creationId xmlns:p14="http://schemas.microsoft.com/office/powerpoint/2010/main" val="5835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Availability </a:t>
            </a:r>
            <a:r>
              <a:rPr lang="en-US" dirty="0"/>
              <a:t>on the AWS </a:t>
            </a:r>
            <a:r>
              <a:rPr lang="en-US" dirty="0" err="1"/>
              <a:t>Markeplace</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101</a:t>
            </a:fld>
            <a:endParaRPr lang="en-US" dirty="0"/>
          </a:p>
        </p:txBody>
      </p:sp>
      <p:sp>
        <p:nvSpPr>
          <p:cNvPr id="4" name="Text Placeholder 3"/>
          <p:cNvSpPr>
            <a:spLocks noGrp="1"/>
          </p:cNvSpPr>
          <p:nvPr>
            <p:ph type="body" sz="quarter" idx="13"/>
          </p:nvPr>
        </p:nvSpPr>
        <p:spPr/>
        <p:txBody>
          <a:bodyPr/>
          <a:lstStyle/>
          <a:p>
            <a:r>
              <a:rPr lang="en-US" dirty="0"/>
              <a:t>Built for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2350" t="7485" r="23350"/>
          <a:stretch/>
        </p:blipFill>
        <p:spPr>
          <a:xfrm>
            <a:off x="2822588" y="1814040"/>
            <a:ext cx="5624246" cy="4720762"/>
          </a:xfrm>
          <a:prstGeom prst="rect">
            <a:avLst/>
          </a:prstGeom>
        </p:spPr>
      </p:pic>
      <p:pic>
        <p:nvPicPr>
          <p:cNvPr id="7" name="Picture 2" descr="Image result for AWS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433" t="1353" r="19892" b="-1353"/>
          <a:stretch/>
        </p:blipFill>
        <p:spPr bwMode="auto">
          <a:xfrm>
            <a:off x="1956619" y="877275"/>
            <a:ext cx="825911" cy="7266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07972" y="1889068"/>
            <a:ext cx="1940730" cy="523220"/>
          </a:xfrm>
          <a:prstGeom prst="rect">
            <a:avLst/>
          </a:prstGeom>
        </p:spPr>
        <p:txBody>
          <a:bodyPr wrap="square">
            <a:spAutoFit/>
          </a:bodyPr>
          <a:lstStyle/>
          <a:p>
            <a:r>
              <a:rPr lang="en-US" sz="1400" dirty="0"/>
              <a:t>SMA-X on CDF delivered in the AWS marketplace</a:t>
            </a:r>
          </a:p>
        </p:txBody>
      </p:sp>
      <p:sp>
        <p:nvSpPr>
          <p:cNvPr id="12" name="Rectangle 11"/>
          <p:cNvSpPr/>
          <p:nvPr/>
        </p:nvSpPr>
        <p:spPr>
          <a:xfrm>
            <a:off x="8719265" y="2448776"/>
            <a:ext cx="1926576" cy="523220"/>
          </a:xfrm>
          <a:prstGeom prst="rect">
            <a:avLst/>
          </a:prstGeom>
        </p:spPr>
        <p:txBody>
          <a:bodyPr wrap="square">
            <a:spAutoFit/>
          </a:bodyPr>
          <a:lstStyle/>
          <a:p>
            <a:r>
              <a:rPr lang="en-US" sz="1400" dirty="0" smtClean="0"/>
              <a:t>Pricing model is BYOL (bring your own license)</a:t>
            </a:r>
            <a:endParaRPr lang="en-US" sz="1400" dirty="0"/>
          </a:p>
        </p:txBody>
      </p:sp>
      <p:cxnSp>
        <p:nvCxnSpPr>
          <p:cNvPr id="13" name="Straight Arrow Connector 12"/>
          <p:cNvCxnSpPr/>
          <p:nvPr/>
        </p:nvCxnSpPr>
        <p:spPr>
          <a:xfrm>
            <a:off x="1003456" y="1889068"/>
            <a:ext cx="27432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147470" y="2448776"/>
            <a:ext cx="24688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664329" y="5971633"/>
            <a:ext cx="5486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474562" y="5448413"/>
            <a:ext cx="2773441" cy="523220"/>
          </a:xfrm>
          <a:prstGeom prst="rect">
            <a:avLst/>
          </a:prstGeom>
        </p:spPr>
        <p:txBody>
          <a:bodyPr wrap="square">
            <a:spAutoFit/>
          </a:bodyPr>
          <a:lstStyle/>
          <a:p>
            <a:r>
              <a:rPr lang="en-US" sz="1400" dirty="0" smtClean="0"/>
              <a:t>Deploy and run software under an AWS account on AWS infrastructure</a:t>
            </a:r>
            <a:endParaRPr lang="en-US" sz="1400" dirty="0"/>
          </a:p>
        </p:txBody>
      </p:sp>
      <p:sp>
        <p:nvSpPr>
          <p:cNvPr id="17" name="Rectangle 16"/>
          <p:cNvSpPr/>
          <p:nvPr/>
        </p:nvSpPr>
        <p:spPr>
          <a:xfrm>
            <a:off x="907972" y="2971996"/>
            <a:ext cx="1940730" cy="738664"/>
          </a:xfrm>
          <a:prstGeom prst="rect">
            <a:avLst/>
          </a:prstGeom>
        </p:spPr>
        <p:txBody>
          <a:bodyPr wrap="square">
            <a:spAutoFit/>
          </a:bodyPr>
          <a:lstStyle/>
          <a:p>
            <a:r>
              <a:rPr lang="en-US" sz="1400" dirty="0" smtClean="0"/>
              <a:t>Elastic IP and FQDN needed for provisioning on marketplace</a:t>
            </a:r>
            <a:endParaRPr lang="en-US" sz="1400" dirty="0"/>
          </a:p>
        </p:txBody>
      </p:sp>
      <p:cxnSp>
        <p:nvCxnSpPr>
          <p:cNvPr id="18" name="Straight Arrow Connector 17"/>
          <p:cNvCxnSpPr/>
          <p:nvPr/>
        </p:nvCxnSpPr>
        <p:spPr>
          <a:xfrm>
            <a:off x="997974" y="2971996"/>
            <a:ext cx="47548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9" name="Picture 18">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20" name="Picture 1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21" name="Picture 20">
            <a:hlinkClick r:id="rId9" action="ppaction://hlinksldjump"/>
          </p:cNvPr>
          <p:cNvPicPr>
            <a:picLocks noChangeAspect="1"/>
          </p:cNvPicPr>
          <p:nvPr/>
        </p:nvPicPr>
        <p:blipFill>
          <a:blip r:embed="rId10"/>
          <a:stretch>
            <a:fillRect/>
          </a:stretch>
        </p:blipFill>
        <p:spPr>
          <a:xfrm>
            <a:off x="9228508" y="6368561"/>
            <a:ext cx="329213" cy="274344"/>
          </a:xfrm>
          <a:prstGeom prst="rect">
            <a:avLst/>
          </a:prstGeom>
        </p:spPr>
      </p:pic>
      <p:sp>
        <p:nvSpPr>
          <p:cNvPr id="22" name="Action Button: Return 21">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2496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Azure Deployment</a:t>
            </a:r>
            <a:endParaRPr lang="en-US" dirty="0"/>
          </a:p>
        </p:txBody>
      </p:sp>
      <p:sp>
        <p:nvSpPr>
          <p:cNvPr id="5" name="Rectangle 4"/>
          <p:cNvSpPr/>
          <p:nvPr/>
        </p:nvSpPr>
        <p:spPr>
          <a:xfrm>
            <a:off x="6861836" y="1784933"/>
            <a:ext cx="4404771" cy="1308050"/>
          </a:xfrm>
          <a:prstGeom prst="rect">
            <a:avLst/>
          </a:prstGeom>
        </p:spPr>
        <p:txBody>
          <a:bodyPr wrap="square">
            <a:spAutoFit/>
          </a:bodyPr>
          <a:lstStyle/>
          <a:p>
            <a:pPr>
              <a:spcAft>
                <a:spcPts val="1800"/>
              </a:spcAft>
            </a:pPr>
            <a:r>
              <a:rPr lang="en-US" sz="2400" b="1" dirty="0" smtClean="0"/>
              <a:t>Use Cases</a:t>
            </a:r>
            <a:endParaRPr lang="en-US" sz="2000" dirty="0"/>
          </a:p>
          <a:p>
            <a:pPr marL="342900" indent="-342900">
              <a:spcAft>
                <a:spcPts val="1800"/>
              </a:spcAft>
              <a:buFont typeface="Arial" panose="020B0604020202020204" pitchFamily="34" charset="0"/>
              <a:buChar char="•"/>
            </a:pPr>
            <a:r>
              <a:rPr lang="en-US" sz="2000" dirty="0"/>
              <a:t>Deploy </a:t>
            </a:r>
            <a:r>
              <a:rPr lang="en-US" sz="2000" dirty="0" smtClean="0"/>
              <a:t>SMAX with Medium profile (up to 500 concurrent agents)</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Content Placeholder 20"/>
          <p:cNvSpPr txBox="1">
            <a:spLocks/>
          </p:cNvSpPr>
          <p:nvPr/>
        </p:nvSpPr>
        <p:spPr>
          <a:xfrm>
            <a:off x="946786" y="1784933"/>
            <a:ext cx="4705870"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NetApp ONTAP Cloud for Azure needed for storage solution to meet perf requirements (production deployments)</a:t>
            </a:r>
          </a:p>
          <a:p>
            <a:r>
              <a:rPr lang="en-US" sz="2000" dirty="0" smtClean="0"/>
              <a:t>Self-managed PostgreSQL must be used (no Azure-managed)</a:t>
            </a:r>
          </a:p>
          <a:p>
            <a:r>
              <a:rPr lang="en-US" sz="2000" dirty="0" smtClean="0"/>
              <a:t>Support for Azure Multiple Availability Zones</a:t>
            </a:r>
          </a:p>
          <a:p>
            <a:r>
              <a:rPr lang="en-US" sz="2000" dirty="0" smtClean="0"/>
              <a:t>Support for Azure Auto scaling K8s Nodes (VMs)</a:t>
            </a:r>
          </a:p>
          <a:p>
            <a:r>
              <a:rPr lang="en-US" sz="2000" dirty="0"/>
              <a:t>Azure file NOT </a:t>
            </a:r>
            <a:r>
              <a:rPr lang="en-US" sz="2000" dirty="0" smtClean="0"/>
              <a:t>supported</a:t>
            </a:r>
          </a:p>
          <a:p>
            <a:r>
              <a:rPr lang="en-US" sz="2000" dirty="0" smtClean="0"/>
              <a:t>Azure Internal Load Balancer NOT supported</a:t>
            </a:r>
          </a:p>
        </p:txBody>
      </p:sp>
    </p:spTree>
    <p:extLst>
      <p:ext uri="{BB962C8B-B14F-4D97-AF65-F5344CB8AC3E}">
        <p14:creationId xmlns:p14="http://schemas.microsoft.com/office/powerpoint/2010/main" val="650073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SMAX on Azure</a:t>
            </a:r>
            <a:endParaRPr lang="en-US" dirty="0"/>
          </a:p>
        </p:txBody>
      </p:sp>
      <p:pic>
        <p:nvPicPr>
          <p:cNvPr id="18" name="Picture 17">
            <a:hlinkClick r:id="rId2" action="ppaction://hlinksldjump"/>
          </p:cNvPr>
          <p:cNvPicPr>
            <a:picLocks noChangeAspect="1"/>
          </p:cNvPicPr>
          <p:nvPr/>
        </p:nvPicPr>
        <p:blipFill>
          <a:blip r:embed="rId3"/>
          <a:stretch>
            <a:fillRect/>
          </a:stretch>
        </p:blipFill>
        <p:spPr>
          <a:xfrm>
            <a:off x="8869133" y="6371055"/>
            <a:ext cx="195089" cy="274344"/>
          </a:xfrm>
          <a:prstGeom prst="rect">
            <a:avLst/>
          </a:prstGeom>
        </p:spPr>
      </p:pic>
      <p:pic>
        <p:nvPicPr>
          <p:cNvPr id="19" name="Picture 18">
            <a:hlinkClick r:id="rId4" action="ppaction://hlinksldjump"/>
          </p:cNvPr>
          <p:cNvPicPr>
            <a:picLocks noChangeAspect="1"/>
          </p:cNvPicPr>
          <p:nvPr/>
        </p:nvPicPr>
        <p:blipFill>
          <a:blip r:embed="rId5"/>
          <a:stretch>
            <a:fillRect/>
          </a:stretch>
        </p:blipFill>
        <p:spPr>
          <a:xfrm>
            <a:off x="9228508" y="6368561"/>
            <a:ext cx="329213" cy="274344"/>
          </a:xfrm>
          <a:prstGeom prst="rect">
            <a:avLst/>
          </a:prstGeom>
        </p:spPr>
      </p:pic>
      <p:sp>
        <p:nvSpPr>
          <p:cNvPr id="20" name="Action Button: Return 19">
            <a:hlinkClick r:id="rId6"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Content Placeholder 2"/>
          <p:cNvSpPr txBox="1">
            <a:spLocks/>
          </p:cNvSpPr>
          <p:nvPr/>
        </p:nvSpPr>
        <p:spPr>
          <a:xfrm>
            <a:off x="618013" y="1542602"/>
            <a:ext cx="3676586" cy="4351338"/>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t>Azure public cloud is supported</a:t>
            </a:r>
            <a:r>
              <a:rPr lang="en-US" sz="2000" dirty="0" smtClean="0"/>
              <a:t> for deployment of SMAX</a:t>
            </a:r>
          </a:p>
          <a:p>
            <a:endParaRPr lang="en-US" sz="2000" dirty="0" smtClean="0"/>
          </a:p>
          <a:p>
            <a:r>
              <a:rPr lang="en-US" sz="2000" b="1" dirty="0" smtClean="0"/>
              <a:t>Uses Azure native services</a:t>
            </a:r>
            <a:r>
              <a:rPr lang="en-US" sz="2000" dirty="0" smtClean="0"/>
              <a:t> like: Azure VM, Azure </a:t>
            </a:r>
            <a:r>
              <a:rPr lang="en-US" sz="2000" dirty="0" err="1" smtClean="0"/>
              <a:t>Vnet</a:t>
            </a:r>
            <a:r>
              <a:rPr lang="en-US" sz="2000" dirty="0" smtClean="0"/>
              <a:t>, Azure load balancer, Azure NSG. </a:t>
            </a:r>
          </a:p>
          <a:p>
            <a:endParaRPr lang="en-US" sz="2000" dirty="0" smtClean="0"/>
          </a:p>
          <a:p>
            <a:r>
              <a:rPr lang="en-US" sz="2000" b="1" dirty="0" smtClean="0"/>
              <a:t>Supports Enterprise readiness for the suite</a:t>
            </a:r>
            <a:r>
              <a:rPr lang="en-US" sz="2000" dirty="0" smtClean="0"/>
              <a:t> including HA (multiple masters), and deployment automation</a:t>
            </a:r>
          </a:p>
          <a:p>
            <a:endParaRPr lang="en-US" sz="2000" dirty="0" smtClean="0"/>
          </a:p>
          <a:p>
            <a:endParaRPr lang="en-US" sz="2000" dirty="0"/>
          </a:p>
        </p:txBody>
      </p:sp>
      <p:pic>
        <p:nvPicPr>
          <p:cNvPr id="22" name="Picture 21"/>
          <p:cNvPicPr>
            <a:picLocks noChangeAspect="1"/>
          </p:cNvPicPr>
          <p:nvPr/>
        </p:nvPicPr>
        <p:blipFill>
          <a:blip r:embed="rId7"/>
          <a:stretch>
            <a:fillRect/>
          </a:stretch>
        </p:blipFill>
        <p:spPr>
          <a:xfrm>
            <a:off x="4752261" y="916603"/>
            <a:ext cx="7258229" cy="5116005"/>
          </a:xfrm>
          <a:prstGeom prst="rect">
            <a:avLst/>
          </a:prstGeom>
        </p:spPr>
      </p:pic>
    </p:spTree>
    <p:extLst>
      <p:ext uri="{BB962C8B-B14F-4D97-AF65-F5344CB8AC3E}">
        <p14:creationId xmlns:p14="http://schemas.microsoft.com/office/powerpoint/2010/main" val="25728543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Multi-tenant Console</a:t>
            </a:r>
            <a:endParaRPr lang="en-US" dirty="0"/>
          </a:p>
        </p:txBody>
      </p:sp>
      <p:sp>
        <p:nvSpPr>
          <p:cNvPr id="4" name="Text Placeholder 3"/>
          <p:cNvSpPr>
            <a:spLocks noGrp="1"/>
          </p:cNvSpPr>
          <p:nvPr>
            <p:ph type="body" sz="quarter" idx="13"/>
          </p:nvPr>
        </p:nvSpPr>
        <p:spPr/>
        <p:txBody>
          <a:bodyPr/>
          <a:lstStyle/>
          <a:p>
            <a:r>
              <a:rPr lang="en-US" dirty="0"/>
              <a:t>Administrate across multiple tenants in a single console view</a:t>
            </a:r>
          </a:p>
        </p:txBody>
      </p:sp>
      <p:sp>
        <p:nvSpPr>
          <p:cNvPr id="5" name="Rectangle 4"/>
          <p:cNvSpPr/>
          <p:nvPr/>
        </p:nvSpPr>
        <p:spPr>
          <a:xfrm>
            <a:off x="4638962" y="1784933"/>
            <a:ext cx="6326153" cy="1538883"/>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smtClean="0"/>
              <a:t>Multiple </a:t>
            </a:r>
            <a:r>
              <a:rPr lang="en-US" sz="2000" dirty="0"/>
              <a:t>tenants in a single UI</a:t>
            </a:r>
          </a:p>
          <a:p>
            <a:pPr marL="342900" indent="-342900">
              <a:spcAft>
                <a:spcPts val="1800"/>
              </a:spcAft>
              <a:buFont typeface="Arial" panose="020B0604020202020204" pitchFamily="34" charset="0"/>
              <a:buChar char="•"/>
            </a:pPr>
            <a:r>
              <a:rPr lang="en-US" sz="2000" dirty="0"/>
              <a:t>Add, edit, delete and license new or existing tenants</a:t>
            </a:r>
          </a:p>
        </p:txBody>
      </p:sp>
      <p:sp>
        <p:nvSpPr>
          <p:cNvPr id="7" name="Content Placeholder 20"/>
          <p:cNvSpPr txBox="1">
            <a:spLocks/>
          </p:cNvSpPr>
          <p:nvPr/>
        </p:nvSpPr>
        <p:spPr>
          <a:xfrm>
            <a:off x="946785" y="1784933"/>
            <a:ext cx="322180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Edit records across multiple tenants in a single view</a:t>
            </a:r>
          </a:p>
          <a:p>
            <a:r>
              <a:rPr lang="en-US" sz="2000" dirty="0" smtClean="0"/>
              <a:t>Restrict access for agents to specific tenants</a:t>
            </a:r>
          </a:p>
          <a:p>
            <a:r>
              <a:rPr lang="en-US" sz="2000" dirty="0" smtClean="0"/>
              <a:t>View incidents and records in a multiple or single tenant view</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228508" y="6368561"/>
            <a:ext cx="329213" cy="274344"/>
          </a:xfrm>
          <a:prstGeom prst="rect">
            <a:avLst/>
          </a:prstGeom>
        </p:spPr>
      </p:pic>
      <p:sp>
        <p:nvSpPr>
          <p:cNvPr id="11" name="Action Button: Return 10">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5244488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404527" y="1147523"/>
            <a:ext cx="9544443" cy="4980561"/>
          </a:xfrm>
          <a:prstGeom prst="rect">
            <a:avLst/>
          </a:prstGeom>
          <a:blipFill>
            <a:blip r:embed="rId3"/>
            <a:stretch>
              <a:fillRect/>
            </a:stretch>
          </a:bli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949452" y="254098"/>
            <a:ext cx="10311765" cy="1080000"/>
          </a:xfrm>
        </p:spPr>
        <p:txBody>
          <a:bodyPr/>
          <a:lstStyle/>
          <a:p>
            <a:r>
              <a:rPr lang="en-US" dirty="0" smtClean="0"/>
              <a:t>Overview: Multi-tenant Console</a:t>
            </a:r>
            <a:endParaRPr lang="en-GB" dirty="0"/>
          </a:p>
        </p:txBody>
      </p:sp>
      <p:sp>
        <p:nvSpPr>
          <p:cNvPr id="6" name="Text Placeholder 5"/>
          <p:cNvSpPr>
            <a:spLocks noGrp="1"/>
          </p:cNvSpPr>
          <p:nvPr>
            <p:ph type="body" sz="quarter" idx="13"/>
          </p:nvPr>
        </p:nvSpPr>
        <p:spPr>
          <a:xfrm>
            <a:off x="949452" y="721907"/>
            <a:ext cx="10314432" cy="381000"/>
          </a:xfrm>
        </p:spPr>
        <p:txBody>
          <a:bodyPr/>
          <a:lstStyle/>
          <a:p>
            <a:r>
              <a:rPr lang="de-DE" sz="2400" dirty="0" smtClean="0"/>
              <a:t>Work with multiple tenants in a single user interface</a:t>
            </a:r>
            <a:endParaRPr lang="en-GB" sz="2400" dirty="0"/>
          </a:p>
        </p:txBody>
      </p:sp>
      <p:sp>
        <p:nvSpPr>
          <p:cNvPr id="5" name="Rectangle 4"/>
          <p:cNvSpPr/>
          <p:nvPr/>
        </p:nvSpPr>
        <p:spPr>
          <a:xfrm>
            <a:off x="213637" y="1809609"/>
            <a:ext cx="1107439" cy="921003"/>
          </a:xfrm>
          <a:prstGeom prst="rect">
            <a:avLst/>
          </a:prstGeom>
          <a:noFill/>
        </p:spPr>
        <p:txBody>
          <a:bodyPr wrap="square" lIns="72000" tIns="72000" rIns="72000" bIns="72000" rtlCol="0">
            <a:spAutoFit/>
          </a:bodyPr>
          <a:lstStyle/>
          <a:p>
            <a:pPr>
              <a:lnSpc>
                <a:spcPct val="90000"/>
              </a:lnSpc>
            </a:pPr>
            <a:r>
              <a:rPr lang="en-US" sz="1400" dirty="0"/>
              <a:t>Multiple customers in a single console</a:t>
            </a:r>
          </a:p>
        </p:txBody>
      </p:sp>
      <p:sp>
        <p:nvSpPr>
          <p:cNvPr id="14" name="Rectangle 13"/>
          <p:cNvSpPr/>
          <p:nvPr/>
        </p:nvSpPr>
        <p:spPr>
          <a:xfrm>
            <a:off x="10947078" y="2685798"/>
            <a:ext cx="1200342" cy="921003"/>
          </a:xfrm>
          <a:prstGeom prst="rect">
            <a:avLst/>
          </a:prstGeom>
          <a:noFill/>
        </p:spPr>
        <p:txBody>
          <a:bodyPr wrap="square" lIns="72000" tIns="72000" rIns="72000" bIns="72000" rtlCol="0">
            <a:spAutoFit/>
          </a:bodyPr>
          <a:lstStyle/>
          <a:p>
            <a:pPr>
              <a:lnSpc>
                <a:spcPct val="90000"/>
              </a:lnSpc>
            </a:pPr>
            <a:r>
              <a:rPr lang="en-US" sz="1400" dirty="0"/>
              <a:t>Request details with impact, urgency etc.</a:t>
            </a:r>
          </a:p>
        </p:txBody>
      </p:sp>
      <p:sp>
        <p:nvSpPr>
          <p:cNvPr id="17" name="Rectangle 16"/>
          <p:cNvSpPr/>
          <p:nvPr/>
        </p:nvSpPr>
        <p:spPr>
          <a:xfrm>
            <a:off x="10947078" y="4249684"/>
            <a:ext cx="1200342" cy="1308802"/>
          </a:xfrm>
          <a:prstGeom prst="rect">
            <a:avLst/>
          </a:prstGeom>
          <a:noFill/>
        </p:spPr>
        <p:txBody>
          <a:bodyPr wrap="square" lIns="72000" tIns="72000" rIns="72000" bIns="72000" rtlCol="0">
            <a:spAutoFit/>
          </a:bodyPr>
          <a:lstStyle/>
          <a:p>
            <a:pPr>
              <a:lnSpc>
                <a:spcPct val="90000"/>
              </a:lnSpc>
            </a:pPr>
            <a:r>
              <a:rPr lang="en-US" sz="1400" dirty="0"/>
              <a:t>Service level targets and priority indicate importance and urgency</a:t>
            </a:r>
          </a:p>
        </p:txBody>
      </p:sp>
      <p:sp>
        <p:nvSpPr>
          <p:cNvPr id="32" name="Rectangle 31"/>
          <p:cNvSpPr/>
          <p:nvPr/>
        </p:nvSpPr>
        <p:spPr>
          <a:xfrm>
            <a:off x="213637" y="3379438"/>
            <a:ext cx="1107439" cy="339305"/>
          </a:xfrm>
          <a:prstGeom prst="rect">
            <a:avLst/>
          </a:prstGeom>
          <a:noFill/>
        </p:spPr>
        <p:txBody>
          <a:bodyPr wrap="square" lIns="72000" tIns="72000" rIns="72000" bIns="72000" rtlCol="0">
            <a:spAutoFit/>
          </a:bodyPr>
          <a:lstStyle/>
          <a:p>
            <a:pPr>
              <a:lnSpc>
                <a:spcPct val="90000"/>
              </a:lnSpc>
            </a:pPr>
            <a:r>
              <a:rPr lang="en-US" sz="1400" dirty="0"/>
              <a:t>Customer A</a:t>
            </a:r>
          </a:p>
        </p:txBody>
      </p:sp>
      <p:sp>
        <p:nvSpPr>
          <p:cNvPr id="35" name="Rectangle 34"/>
          <p:cNvSpPr/>
          <p:nvPr/>
        </p:nvSpPr>
        <p:spPr>
          <a:xfrm>
            <a:off x="213637" y="4593724"/>
            <a:ext cx="1107439" cy="339305"/>
          </a:xfrm>
          <a:prstGeom prst="rect">
            <a:avLst/>
          </a:prstGeom>
          <a:noFill/>
        </p:spPr>
        <p:txBody>
          <a:bodyPr wrap="square" lIns="72000" tIns="72000" rIns="72000" bIns="72000" rtlCol="0">
            <a:spAutoFit/>
          </a:bodyPr>
          <a:lstStyle/>
          <a:p>
            <a:pPr>
              <a:lnSpc>
                <a:spcPct val="90000"/>
              </a:lnSpc>
            </a:pPr>
            <a:r>
              <a:rPr lang="en-US" sz="1400" dirty="0"/>
              <a:t>Customer B</a:t>
            </a:r>
          </a:p>
        </p:txBody>
      </p:sp>
      <p:cxnSp>
        <p:nvCxnSpPr>
          <p:cNvPr id="18" name="Straight Arrow Connector 17"/>
          <p:cNvCxnSpPr/>
          <p:nvPr/>
        </p:nvCxnSpPr>
        <p:spPr>
          <a:xfrm>
            <a:off x="287226" y="1803156"/>
            <a:ext cx="1146797"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543582" y="2730612"/>
            <a:ext cx="1348149"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7226" y="3379439"/>
            <a:ext cx="1445558"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87226" y="4593724"/>
            <a:ext cx="144555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668808" y="4249684"/>
            <a:ext cx="7299141"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6" name="Picture 15">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9" name="Picture 18">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pic>
        <p:nvPicPr>
          <p:cNvPr id="24" name="Picture 23">
            <a:hlinkClick r:id="rId8" action="ppaction://hlinksldjump"/>
          </p:cNvPr>
          <p:cNvPicPr>
            <a:picLocks noChangeAspect="1"/>
          </p:cNvPicPr>
          <p:nvPr/>
        </p:nvPicPr>
        <p:blipFill>
          <a:blip r:embed="rId9"/>
          <a:stretch>
            <a:fillRect/>
          </a:stretch>
        </p:blipFill>
        <p:spPr>
          <a:xfrm>
            <a:off x="9228508" y="6368561"/>
            <a:ext cx="329213" cy="274344"/>
          </a:xfrm>
          <a:prstGeom prst="rect">
            <a:avLst/>
          </a:prstGeom>
        </p:spPr>
      </p:pic>
      <p:sp>
        <p:nvSpPr>
          <p:cNvPr id="25" name="Action Button: Return 24">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709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30339" y="2015633"/>
            <a:ext cx="6381750" cy="4162425"/>
          </a:xfrm>
          <a:prstGeom prst="rect">
            <a:avLst/>
          </a:prstGeom>
        </p:spPr>
      </p:pic>
      <p:sp>
        <p:nvSpPr>
          <p:cNvPr id="3" name="Title 2"/>
          <p:cNvSpPr>
            <a:spLocks noGrp="1"/>
          </p:cNvSpPr>
          <p:nvPr>
            <p:ph type="title"/>
          </p:nvPr>
        </p:nvSpPr>
        <p:spPr/>
        <p:txBody>
          <a:bodyPr/>
          <a:lstStyle/>
          <a:p>
            <a:r>
              <a:rPr lang="en-US" dirty="0" smtClean="0"/>
              <a:t>Screenshot: Suite Administration</a:t>
            </a:r>
            <a:endParaRPr lang="en-GB" dirty="0"/>
          </a:p>
        </p:txBody>
      </p:sp>
      <p:sp>
        <p:nvSpPr>
          <p:cNvPr id="6" name="Text Placeholder 5"/>
          <p:cNvSpPr>
            <a:spLocks noGrp="1"/>
          </p:cNvSpPr>
          <p:nvPr>
            <p:ph type="body" sz="quarter" idx="13"/>
          </p:nvPr>
        </p:nvSpPr>
        <p:spPr/>
        <p:txBody>
          <a:bodyPr/>
          <a:lstStyle/>
          <a:p>
            <a:r>
              <a:rPr lang="de-DE" sz="2400" dirty="0" smtClean="0"/>
              <a:t>Simplified tenant and license management</a:t>
            </a:r>
            <a:endParaRPr lang="en-GB" sz="2400" dirty="0"/>
          </a:p>
        </p:txBody>
      </p:sp>
      <p:sp>
        <p:nvSpPr>
          <p:cNvPr id="24" name="Rectangle 23"/>
          <p:cNvSpPr/>
          <p:nvPr/>
        </p:nvSpPr>
        <p:spPr>
          <a:xfrm>
            <a:off x="831290" y="4240341"/>
            <a:ext cx="1970232" cy="339305"/>
          </a:xfrm>
          <a:prstGeom prst="rect">
            <a:avLst/>
          </a:prstGeom>
          <a:noFill/>
        </p:spPr>
        <p:txBody>
          <a:bodyPr wrap="square" lIns="72000" tIns="72000" rIns="72000" bIns="72000" rtlCol="0">
            <a:spAutoFit/>
          </a:bodyPr>
          <a:lstStyle/>
          <a:p>
            <a:pPr>
              <a:lnSpc>
                <a:spcPct val="90000"/>
              </a:lnSpc>
            </a:pPr>
            <a:r>
              <a:rPr lang="en-US" sz="1400" dirty="0" smtClean="0"/>
              <a:t>Delete obsolete tenants</a:t>
            </a:r>
            <a:endParaRPr lang="en-US" sz="1400" dirty="0"/>
          </a:p>
        </p:txBody>
      </p:sp>
      <p:cxnSp>
        <p:nvCxnSpPr>
          <p:cNvPr id="25" name="Straight Arrow Connector 24"/>
          <p:cNvCxnSpPr/>
          <p:nvPr/>
        </p:nvCxnSpPr>
        <p:spPr>
          <a:xfrm>
            <a:off x="831290" y="4240341"/>
            <a:ext cx="47548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548556" y="2199423"/>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921744" y="2629928"/>
            <a:ext cx="1970232" cy="339305"/>
          </a:xfrm>
          <a:prstGeom prst="rect">
            <a:avLst/>
          </a:prstGeom>
          <a:noFill/>
        </p:spPr>
        <p:txBody>
          <a:bodyPr wrap="square" lIns="72000" tIns="72000" rIns="72000" bIns="72000" rtlCol="0">
            <a:spAutoFit/>
          </a:bodyPr>
          <a:lstStyle/>
          <a:p>
            <a:pPr>
              <a:lnSpc>
                <a:spcPct val="90000"/>
              </a:lnSpc>
            </a:pPr>
            <a:r>
              <a:rPr lang="en-US" sz="1400" dirty="0" smtClean="0"/>
              <a:t>Event/job history</a:t>
            </a:r>
            <a:endParaRPr lang="en-US" sz="1400" dirty="0"/>
          </a:p>
        </p:txBody>
      </p:sp>
      <p:sp>
        <p:nvSpPr>
          <p:cNvPr id="28" name="Rectangle 27"/>
          <p:cNvSpPr/>
          <p:nvPr/>
        </p:nvSpPr>
        <p:spPr>
          <a:xfrm>
            <a:off x="9595844" y="1509273"/>
            <a:ext cx="1970232" cy="727104"/>
          </a:xfrm>
          <a:prstGeom prst="rect">
            <a:avLst/>
          </a:prstGeom>
          <a:noFill/>
        </p:spPr>
        <p:txBody>
          <a:bodyPr wrap="square" lIns="72000" tIns="72000" rIns="72000" bIns="72000" rtlCol="0">
            <a:spAutoFit/>
          </a:bodyPr>
          <a:lstStyle/>
          <a:p>
            <a:pPr>
              <a:lnSpc>
                <a:spcPct val="90000"/>
              </a:lnSpc>
            </a:pPr>
            <a:r>
              <a:rPr lang="en-US" sz="1400" dirty="0" smtClean="0"/>
              <a:t>Allow partners and customers to localize into additional languages</a:t>
            </a:r>
            <a:endParaRPr lang="en-US" sz="1400" dirty="0"/>
          </a:p>
        </p:txBody>
      </p:sp>
      <p:sp>
        <p:nvSpPr>
          <p:cNvPr id="29" name="Rectangle 28"/>
          <p:cNvSpPr/>
          <p:nvPr/>
        </p:nvSpPr>
        <p:spPr>
          <a:xfrm>
            <a:off x="9550452" y="5091466"/>
            <a:ext cx="2091807" cy="339305"/>
          </a:xfrm>
          <a:prstGeom prst="rect">
            <a:avLst/>
          </a:prstGeom>
          <a:noFill/>
        </p:spPr>
        <p:txBody>
          <a:bodyPr wrap="square" lIns="72000" tIns="72000" rIns="72000" bIns="72000" rtlCol="0">
            <a:spAutoFit/>
          </a:bodyPr>
          <a:lstStyle/>
          <a:p>
            <a:pPr>
              <a:lnSpc>
                <a:spcPct val="90000"/>
              </a:lnSpc>
            </a:pPr>
            <a:r>
              <a:rPr lang="en-US" sz="1400" dirty="0" smtClean="0"/>
              <a:t>Revoke and reuse licenses</a:t>
            </a:r>
            <a:endParaRPr lang="en-US" sz="1400" dirty="0"/>
          </a:p>
        </p:txBody>
      </p:sp>
      <p:cxnSp>
        <p:nvCxnSpPr>
          <p:cNvPr id="30" name="Straight Arrow Connector 29"/>
          <p:cNvCxnSpPr/>
          <p:nvPr/>
        </p:nvCxnSpPr>
        <p:spPr>
          <a:xfrm>
            <a:off x="6936632" y="5091466"/>
            <a:ext cx="4572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21744" y="2629929"/>
            <a:ext cx="28346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3" name="Picture 12">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4" name="Picture 13">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pic>
        <p:nvPicPr>
          <p:cNvPr id="15" name="Picture 14">
            <a:hlinkClick r:id="rId8" action="ppaction://hlinksldjump"/>
          </p:cNvPr>
          <p:cNvPicPr>
            <a:picLocks noChangeAspect="1"/>
          </p:cNvPicPr>
          <p:nvPr/>
        </p:nvPicPr>
        <p:blipFill>
          <a:blip r:embed="rId9"/>
          <a:stretch>
            <a:fillRect/>
          </a:stretch>
        </p:blipFill>
        <p:spPr>
          <a:xfrm>
            <a:off x="9228508" y="6368561"/>
            <a:ext cx="329213" cy="274344"/>
          </a:xfrm>
          <a:prstGeom prst="rect">
            <a:avLst/>
          </a:prstGeom>
        </p:spPr>
      </p:pic>
      <p:sp>
        <p:nvSpPr>
          <p:cNvPr id="17" name="Action Button: Return 16">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4362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ChatOps for SMAX</a:t>
            </a:r>
            <a:endParaRPr lang="en-US" dirty="0"/>
          </a:p>
        </p:txBody>
      </p:sp>
      <p:sp>
        <p:nvSpPr>
          <p:cNvPr id="4" name="Text Placeholder 3"/>
          <p:cNvSpPr>
            <a:spLocks noGrp="1"/>
          </p:cNvSpPr>
          <p:nvPr>
            <p:ph type="body" sz="quarter" idx="13"/>
          </p:nvPr>
        </p:nvSpPr>
        <p:spPr/>
        <p:txBody>
          <a:bodyPr/>
          <a:lstStyle/>
          <a:p>
            <a:r>
              <a:rPr lang="en-US" dirty="0" smtClean="0"/>
              <a:t>ITOM Platform Service</a:t>
            </a:r>
            <a:endParaRPr lang="en-US" dirty="0"/>
          </a:p>
        </p:txBody>
      </p:sp>
      <p:sp>
        <p:nvSpPr>
          <p:cNvPr id="5" name="Rectangle 4"/>
          <p:cNvSpPr/>
          <p:nvPr/>
        </p:nvSpPr>
        <p:spPr>
          <a:xfrm>
            <a:off x="5680150" y="1811827"/>
            <a:ext cx="6157104" cy="2077492"/>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Exchange information</a:t>
            </a:r>
          </a:p>
          <a:p>
            <a:pPr marL="285750" indent="-285750">
              <a:spcAft>
                <a:spcPts val="1800"/>
              </a:spcAft>
              <a:buFont typeface="Arial" panose="020B0604020202020204" pitchFamily="34" charset="0"/>
              <a:buChar char="•"/>
            </a:pPr>
            <a:r>
              <a:rPr lang="en-US" sz="2000" dirty="0" smtClean="0"/>
              <a:t>Trigger activities</a:t>
            </a:r>
          </a:p>
          <a:p>
            <a:pPr marL="285750" indent="-285750">
              <a:spcAft>
                <a:spcPts val="1800"/>
              </a:spcAft>
              <a:buFont typeface="Arial" panose="020B0604020202020204" pitchFamily="34" charset="0"/>
              <a:buChar char="•"/>
            </a:pPr>
            <a:r>
              <a:rPr lang="en-US" sz="2000" dirty="0" smtClean="0"/>
              <a:t>Automate manual tasks</a:t>
            </a:r>
            <a:endParaRPr lang="en-US" sz="2000" dirty="0"/>
          </a:p>
        </p:txBody>
      </p:sp>
      <p:sp>
        <p:nvSpPr>
          <p:cNvPr id="7" name="Content Placeholder 20"/>
          <p:cNvSpPr txBox="1">
            <a:spLocks/>
          </p:cNvSpPr>
          <p:nvPr/>
        </p:nvSpPr>
        <p:spPr>
          <a:xfrm>
            <a:off x="946785" y="1811827"/>
            <a:ext cx="3974526"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Provide visibility &amp; collaboration to support technical excellence &amp; comradery across distributed work forces</a:t>
            </a:r>
          </a:p>
          <a:p>
            <a:r>
              <a:rPr lang="en-GB" altLang="zh-CN" sz="2000" dirty="0"/>
              <a:t>Download </a:t>
            </a:r>
            <a:r>
              <a:rPr lang="en-US" altLang="zh-CN" sz="2000" dirty="0"/>
              <a:t>from </a:t>
            </a:r>
            <a:r>
              <a:rPr lang="en-GB" sz="2000" dirty="0">
                <a:hlinkClick r:id="rId3"/>
              </a:rPr>
              <a:t>Marketplace</a:t>
            </a:r>
            <a:r>
              <a:rPr lang="en-GB" sz="2000" dirty="0"/>
              <a:t> </a:t>
            </a:r>
            <a:endParaRPr lang="en-US" sz="2000" dirty="0"/>
          </a:p>
          <a:p>
            <a:r>
              <a:rPr lang="en-US" sz="2000" dirty="0"/>
              <a:t>ChatOps white paper </a:t>
            </a:r>
            <a:r>
              <a:rPr lang="en-US" sz="2000" dirty="0" smtClean="0">
                <a:hlinkClick r:id="rId4"/>
              </a:rPr>
              <a:t>here</a:t>
            </a:r>
            <a:endParaRPr lang="en-US" sz="2000" dirty="0"/>
          </a:p>
        </p:txBody>
      </p:sp>
      <p:pic>
        <p:nvPicPr>
          <p:cNvPr id="8" name="Picture 7">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2" name="Action Button: Return 11">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250097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571050" cy="1080000"/>
          </a:xfrm>
        </p:spPr>
        <p:txBody>
          <a:bodyPr/>
          <a:lstStyle/>
          <a:p>
            <a:r>
              <a:rPr lang="en-US" dirty="0" smtClean="0"/>
              <a:t>Screenshot: Hyperlink to </a:t>
            </a:r>
            <a:r>
              <a:rPr lang="en-US" dirty="0"/>
              <a:t>S</a:t>
            </a:r>
            <a:r>
              <a:rPr lang="en-US" dirty="0" smtClean="0"/>
              <a:t>uggested Knowledge Articles</a:t>
            </a:r>
            <a:endParaRPr lang="en-US" dirty="0"/>
          </a:p>
        </p:txBody>
      </p:sp>
      <p:pic>
        <p:nvPicPr>
          <p:cNvPr id="5" name="Picture 4"/>
          <p:cNvPicPr>
            <a:picLocks noChangeAspect="1"/>
          </p:cNvPicPr>
          <p:nvPr/>
        </p:nvPicPr>
        <p:blipFill>
          <a:blip r:embed="rId2"/>
          <a:stretch>
            <a:fillRect/>
          </a:stretch>
        </p:blipFill>
        <p:spPr>
          <a:xfrm>
            <a:off x="2095495" y="1509273"/>
            <a:ext cx="8273631" cy="3931920"/>
          </a:xfrm>
          <a:prstGeom prst="rect">
            <a:avLst/>
          </a:prstGeom>
          <a:ln>
            <a:solidFill>
              <a:schemeClr val="tx2"/>
            </a:solidFill>
          </a:ln>
        </p:spPr>
      </p:pic>
      <p:sp>
        <p:nvSpPr>
          <p:cNvPr id="7" name="Rectangle 6"/>
          <p:cNvSpPr/>
          <p:nvPr/>
        </p:nvSpPr>
        <p:spPr>
          <a:xfrm>
            <a:off x="597392" y="2143450"/>
            <a:ext cx="1498103" cy="533205"/>
          </a:xfrm>
          <a:prstGeom prst="rect">
            <a:avLst/>
          </a:prstGeom>
          <a:noFill/>
        </p:spPr>
        <p:txBody>
          <a:bodyPr wrap="square" lIns="72000" tIns="72000" rIns="72000" bIns="72000" rtlCol="0">
            <a:spAutoFit/>
          </a:bodyPr>
          <a:lstStyle/>
          <a:p>
            <a:pPr>
              <a:lnSpc>
                <a:spcPct val="90000"/>
              </a:lnSpc>
            </a:pPr>
            <a:r>
              <a:rPr lang="en-US" sz="1400" dirty="0" smtClean="0"/>
              <a:t>Suggest-solution incident command</a:t>
            </a:r>
            <a:endParaRPr lang="en-US" sz="1400" dirty="0"/>
          </a:p>
        </p:txBody>
      </p:sp>
      <p:cxnSp>
        <p:nvCxnSpPr>
          <p:cNvPr id="8" name="Straight Arrow Connector 7"/>
          <p:cNvCxnSpPr/>
          <p:nvPr/>
        </p:nvCxnSpPr>
        <p:spPr>
          <a:xfrm>
            <a:off x="678175" y="2182666"/>
            <a:ext cx="39319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3671" y="3474687"/>
            <a:ext cx="31089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97391" y="3435470"/>
            <a:ext cx="1498103" cy="727104"/>
          </a:xfrm>
          <a:prstGeom prst="rect">
            <a:avLst/>
          </a:prstGeom>
          <a:noFill/>
        </p:spPr>
        <p:txBody>
          <a:bodyPr wrap="square" lIns="72000" tIns="72000" rIns="72000" bIns="72000" rtlCol="0">
            <a:spAutoFit/>
          </a:bodyPr>
          <a:lstStyle/>
          <a:p>
            <a:pPr>
              <a:lnSpc>
                <a:spcPct val="90000"/>
              </a:lnSpc>
            </a:pPr>
            <a:r>
              <a:rPr lang="en-US" sz="1400" dirty="0" smtClean="0"/>
              <a:t>Hyperlink to the suggested knowledge article</a:t>
            </a:r>
            <a:endParaRPr lang="en-US" sz="1400" dirty="0"/>
          </a:p>
        </p:txBody>
      </p:sp>
      <p:pic>
        <p:nvPicPr>
          <p:cNvPr id="11" name="Picture 10">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2" name="Picture 11">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3" name="Action Button: Return 12">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4" name="Action Button: Forward or Next 13">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6404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Search Incident &amp; Knowledge Articles</a:t>
            </a:r>
            <a:endParaRPr lang="en-US" dirty="0"/>
          </a:p>
        </p:txBody>
      </p:sp>
      <p:pic>
        <p:nvPicPr>
          <p:cNvPr id="5" name="Picture 4"/>
          <p:cNvPicPr>
            <a:picLocks noChangeAspect="1"/>
          </p:cNvPicPr>
          <p:nvPr/>
        </p:nvPicPr>
        <p:blipFill>
          <a:blip r:embed="rId2"/>
          <a:stretch>
            <a:fillRect/>
          </a:stretch>
        </p:blipFill>
        <p:spPr>
          <a:xfrm>
            <a:off x="1955194" y="1509273"/>
            <a:ext cx="8294948" cy="3931920"/>
          </a:xfrm>
          <a:prstGeom prst="rect">
            <a:avLst/>
          </a:prstGeom>
          <a:ln>
            <a:solidFill>
              <a:schemeClr val="tx2"/>
            </a:solidFill>
          </a:ln>
        </p:spPr>
      </p:pic>
      <p:sp>
        <p:nvSpPr>
          <p:cNvPr id="6" name="Rectangle 5"/>
          <p:cNvSpPr/>
          <p:nvPr/>
        </p:nvSpPr>
        <p:spPr>
          <a:xfrm>
            <a:off x="457091" y="2224529"/>
            <a:ext cx="1498103" cy="533205"/>
          </a:xfrm>
          <a:prstGeom prst="rect">
            <a:avLst/>
          </a:prstGeom>
          <a:noFill/>
        </p:spPr>
        <p:txBody>
          <a:bodyPr wrap="square" lIns="72000" tIns="72000" rIns="72000" bIns="72000" rtlCol="0">
            <a:spAutoFit/>
          </a:bodyPr>
          <a:lstStyle/>
          <a:p>
            <a:pPr>
              <a:lnSpc>
                <a:spcPct val="90000"/>
              </a:lnSpc>
            </a:pPr>
            <a:r>
              <a:rPr lang="en-US" sz="1400" dirty="0" smtClean="0"/>
              <a:t>Search incident command</a:t>
            </a:r>
            <a:endParaRPr lang="en-US" sz="1400" dirty="0"/>
          </a:p>
        </p:txBody>
      </p:sp>
      <p:cxnSp>
        <p:nvCxnSpPr>
          <p:cNvPr id="7" name="Straight Arrow Connector 6"/>
          <p:cNvCxnSpPr/>
          <p:nvPr/>
        </p:nvCxnSpPr>
        <p:spPr>
          <a:xfrm>
            <a:off x="511521" y="2268249"/>
            <a:ext cx="39319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15323" y="3109828"/>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7091" y="3081647"/>
            <a:ext cx="1498103" cy="533205"/>
          </a:xfrm>
          <a:prstGeom prst="rect">
            <a:avLst/>
          </a:prstGeom>
          <a:noFill/>
        </p:spPr>
        <p:txBody>
          <a:bodyPr wrap="square" lIns="72000" tIns="72000" rIns="72000" bIns="72000" rtlCol="0">
            <a:spAutoFit/>
          </a:bodyPr>
          <a:lstStyle/>
          <a:p>
            <a:pPr>
              <a:lnSpc>
                <a:spcPct val="90000"/>
              </a:lnSpc>
            </a:pPr>
            <a:r>
              <a:rPr lang="en-US" sz="1400" dirty="0" smtClean="0"/>
              <a:t>Returned incidents</a:t>
            </a:r>
            <a:endParaRPr lang="en-US" sz="1400" dirty="0"/>
          </a:p>
        </p:txBody>
      </p:sp>
      <p:cxnSp>
        <p:nvCxnSpPr>
          <p:cNvPr id="10" name="Straight Arrow Connector 9"/>
          <p:cNvCxnSpPr/>
          <p:nvPr/>
        </p:nvCxnSpPr>
        <p:spPr>
          <a:xfrm>
            <a:off x="515323" y="4105784"/>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57091" y="4077603"/>
            <a:ext cx="1498103" cy="727104"/>
          </a:xfrm>
          <a:prstGeom prst="rect">
            <a:avLst/>
          </a:prstGeom>
          <a:noFill/>
        </p:spPr>
        <p:txBody>
          <a:bodyPr wrap="square" lIns="72000" tIns="72000" rIns="72000" bIns="72000" rtlCol="0">
            <a:spAutoFit/>
          </a:bodyPr>
          <a:lstStyle/>
          <a:p>
            <a:pPr>
              <a:lnSpc>
                <a:spcPct val="90000"/>
              </a:lnSpc>
            </a:pPr>
            <a:r>
              <a:rPr lang="en-US" sz="1400" dirty="0" smtClean="0"/>
              <a:t>Returned knowledge articles</a:t>
            </a:r>
            <a:endParaRPr lang="en-US" sz="1400" dirty="0"/>
          </a:p>
        </p:txBody>
      </p:sp>
      <p:pic>
        <p:nvPicPr>
          <p:cNvPr id="12" name="Picture 11">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3" name="Picture 12">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4" name="Action Button: Return 13">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5" name="Action Button: Forward or Next 14">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16" name="Action Button: Back or Previous 15">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72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Smart Email</a:t>
            </a:r>
            <a:endParaRPr lang="en-US" dirty="0"/>
          </a:p>
        </p:txBody>
      </p:sp>
      <p:sp>
        <p:nvSpPr>
          <p:cNvPr id="4" name="Text Placeholder 3"/>
          <p:cNvSpPr>
            <a:spLocks noGrp="1"/>
          </p:cNvSpPr>
          <p:nvPr>
            <p:ph type="body" sz="quarter" idx="13"/>
          </p:nvPr>
        </p:nvSpPr>
        <p:spPr/>
        <p:txBody>
          <a:bodyPr/>
          <a:lstStyle/>
          <a:p>
            <a:r>
              <a:rPr lang="en-US" dirty="0" smtClean="0"/>
              <a:t>Ticket creation via email</a:t>
            </a:r>
            <a:endParaRPr lang="en-US" dirty="0"/>
          </a:p>
        </p:txBody>
      </p:sp>
      <p:sp>
        <p:nvSpPr>
          <p:cNvPr id="5" name="Rectangle 4"/>
          <p:cNvSpPr/>
          <p:nvPr/>
        </p:nvSpPr>
        <p:spPr>
          <a:xfrm>
            <a:off x="5837671" y="1866849"/>
            <a:ext cx="5795955" cy="1000274"/>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a:t>End user logs </a:t>
            </a:r>
            <a:r>
              <a:rPr lang="en-US" sz="2000" dirty="0" smtClean="0"/>
              <a:t>smart ticket via email</a:t>
            </a:r>
            <a:endParaRPr lang="en-US" sz="2000" dirty="0"/>
          </a:p>
        </p:txBody>
      </p:sp>
      <p:sp>
        <p:nvSpPr>
          <p:cNvPr id="7" name="Content Placeholder 20"/>
          <p:cNvSpPr txBox="1">
            <a:spLocks/>
          </p:cNvSpPr>
          <p:nvPr/>
        </p:nvSpPr>
        <p:spPr>
          <a:xfrm>
            <a:off x="946785" y="1866849"/>
            <a:ext cx="4533899" cy="3779833"/>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smtClean="0"/>
              <a:t>Create requests from inbound email</a:t>
            </a:r>
          </a:p>
          <a:p>
            <a:pPr lvl="1"/>
            <a:r>
              <a:rPr lang="en-US" sz="1600" dirty="0" smtClean="0"/>
              <a:t>Smart email processing can auto-reply with links to suggested solutions</a:t>
            </a:r>
          </a:p>
          <a:p>
            <a:pPr lvl="1"/>
            <a:r>
              <a:rPr lang="en-US" sz="1600" dirty="0" smtClean="0"/>
              <a:t>Based on an offering with user options</a:t>
            </a:r>
          </a:p>
          <a:p>
            <a:pPr marL="0" indent="0">
              <a:buNone/>
            </a:pPr>
            <a:r>
              <a:rPr lang="en-US" sz="2000" dirty="0" smtClean="0"/>
              <a:t>Email-based </a:t>
            </a:r>
          </a:p>
          <a:p>
            <a:pPr lvl="1"/>
            <a:r>
              <a:rPr lang="en-US" sz="1600" dirty="0" smtClean="0"/>
              <a:t>Approvals</a:t>
            </a:r>
          </a:p>
          <a:p>
            <a:pPr lvl="1"/>
            <a:r>
              <a:rPr lang="en-US" sz="1600" dirty="0" smtClean="0"/>
              <a:t>ESS request acceptance</a:t>
            </a:r>
          </a:p>
          <a:p>
            <a:pPr lvl="1"/>
            <a:r>
              <a:rPr lang="en-US" sz="1600" dirty="0" smtClean="0"/>
              <a:t>Task update and closure</a:t>
            </a:r>
            <a:endParaRPr lang="en-US" sz="1600" dirty="0"/>
          </a:p>
        </p:txBody>
      </p:sp>
      <p:pic>
        <p:nvPicPr>
          <p:cNvPr id="8" name="Picture 7">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sp>
        <p:nvSpPr>
          <p:cNvPr id="12" name="Action Button: Return 11">
            <a:hlinkClick r:id="rId9"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650600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Help Command by ChatOps Platform</a:t>
            </a:r>
            <a:endParaRPr lang="en-US" dirty="0"/>
          </a:p>
        </p:txBody>
      </p:sp>
      <p:pic>
        <p:nvPicPr>
          <p:cNvPr id="5" name="Picture 4"/>
          <p:cNvPicPr>
            <a:picLocks noChangeAspect="1"/>
          </p:cNvPicPr>
          <p:nvPr/>
        </p:nvPicPr>
        <p:blipFill>
          <a:blip r:embed="rId2"/>
          <a:stretch>
            <a:fillRect/>
          </a:stretch>
        </p:blipFill>
        <p:spPr>
          <a:xfrm>
            <a:off x="1924675" y="1509273"/>
            <a:ext cx="8355985" cy="3931920"/>
          </a:xfrm>
          <a:prstGeom prst="rect">
            <a:avLst/>
          </a:prstGeom>
          <a:ln>
            <a:solidFill>
              <a:schemeClr val="tx2"/>
            </a:solidFill>
          </a:ln>
        </p:spPr>
      </p:pic>
      <p:sp>
        <p:nvSpPr>
          <p:cNvPr id="6" name="Rectangle 5"/>
          <p:cNvSpPr/>
          <p:nvPr/>
        </p:nvSpPr>
        <p:spPr>
          <a:xfrm>
            <a:off x="461595" y="2801097"/>
            <a:ext cx="1498103" cy="533205"/>
          </a:xfrm>
          <a:prstGeom prst="rect">
            <a:avLst/>
          </a:prstGeom>
          <a:noFill/>
        </p:spPr>
        <p:txBody>
          <a:bodyPr wrap="square" lIns="72000" tIns="72000" rIns="72000" bIns="72000" rtlCol="0">
            <a:spAutoFit/>
          </a:bodyPr>
          <a:lstStyle/>
          <a:p>
            <a:pPr>
              <a:lnSpc>
                <a:spcPct val="90000"/>
              </a:lnSpc>
            </a:pPr>
            <a:r>
              <a:rPr lang="en-US" sz="1400" dirty="0" smtClean="0"/>
              <a:t>Help incident command</a:t>
            </a:r>
            <a:endParaRPr lang="en-US" sz="1400" dirty="0"/>
          </a:p>
        </p:txBody>
      </p:sp>
      <p:cxnSp>
        <p:nvCxnSpPr>
          <p:cNvPr id="7" name="Straight Arrow Connector 6"/>
          <p:cNvCxnSpPr/>
          <p:nvPr/>
        </p:nvCxnSpPr>
        <p:spPr>
          <a:xfrm>
            <a:off x="516025" y="2844817"/>
            <a:ext cx="36576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16025" y="3881097"/>
            <a:ext cx="1498103" cy="727104"/>
          </a:xfrm>
          <a:prstGeom prst="rect">
            <a:avLst/>
          </a:prstGeom>
          <a:noFill/>
        </p:spPr>
        <p:txBody>
          <a:bodyPr wrap="square" lIns="72000" tIns="72000" rIns="72000" bIns="72000" rtlCol="0">
            <a:spAutoFit/>
          </a:bodyPr>
          <a:lstStyle/>
          <a:p>
            <a:pPr>
              <a:lnSpc>
                <a:spcPct val="90000"/>
              </a:lnSpc>
            </a:pPr>
            <a:r>
              <a:rPr lang="en-US" sz="1400" dirty="0" smtClean="0"/>
              <a:t>Help info with comprehensive guidance</a:t>
            </a:r>
            <a:endParaRPr lang="en-US" sz="1400" dirty="0"/>
          </a:p>
        </p:txBody>
      </p:sp>
      <p:cxnSp>
        <p:nvCxnSpPr>
          <p:cNvPr id="9" name="Straight Arrow Connector 8"/>
          <p:cNvCxnSpPr/>
          <p:nvPr/>
        </p:nvCxnSpPr>
        <p:spPr>
          <a:xfrm>
            <a:off x="570455" y="3924817"/>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0" name="Picture 9">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1" name="Picture 10">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Action Button: Forward or Next 12">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14" name="Action Button: Back or Previous 13">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1515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Misspelling Correction</a:t>
            </a:r>
            <a:endParaRPr lang="en-US" dirty="0"/>
          </a:p>
        </p:txBody>
      </p:sp>
      <p:pic>
        <p:nvPicPr>
          <p:cNvPr id="5" name="Picture 4"/>
          <p:cNvPicPr>
            <a:picLocks noChangeAspect="1"/>
          </p:cNvPicPr>
          <p:nvPr/>
        </p:nvPicPr>
        <p:blipFill>
          <a:blip r:embed="rId2"/>
          <a:stretch>
            <a:fillRect/>
          </a:stretch>
        </p:blipFill>
        <p:spPr>
          <a:xfrm>
            <a:off x="1951413" y="1509273"/>
            <a:ext cx="8302510" cy="3927566"/>
          </a:xfrm>
          <a:prstGeom prst="rect">
            <a:avLst/>
          </a:prstGeom>
          <a:ln>
            <a:solidFill>
              <a:schemeClr val="tx2"/>
            </a:solidFill>
          </a:ln>
        </p:spPr>
      </p:pic>
      <p:cxnSp>
        <p:nvCxnSpPr>
          <p:cNvPr id="6" name="Straight Arrow Connector 5"/>
          <p:cNvCxnSpPr/>
          <p:nvPr/>
        </p:nvCxnSpPr>
        <p:spPr>
          <a:xfrm>
            <a:off x="9269265" y="3541744"/>
            <a:ext cx="19202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84830" y="3292080"/>
            <a:ext cx="1498103" cy="727104"/>
          </a:xfrm>
          <a:prstGeom prst="rect">
            <a:avLst/>
          </a:prstGeom>
          <a:noFill/>
        </p:spPr>
        <p:txBody>
          <a:bodyPr wrap="square" lIns="72000" tIns="72000" rIns="72000" bIns="72000" rtlCol="0">
            <a:spAutoFit/>
          </a:bodyPr>
          <a:lstStyle/>
          <a:p>
            <a:pPr>
              <a:lnSpc>
                <a:spcPct val="90000"/>
              </a:lnSpc>
            </a:pPr>
            <a:r>
              <a:rPr lang="en-US" sz="1400" dirty="0" smtClean="0"/>
              <a:t>Get incident command with a typo of ‘</a:t>
            </a:r>
            <a:r>
              <a:rPr lang="en-US" sz="1400" dirty="0" err="1" smtClean="0"/>
              <a:t>icnident</a:t>
            </a:r>
            <a:r>
              <a:rPr lang="en-US" sz="1400" dirty="0" smtClean="0"/>
              <a:t>’</a:t>
            </a:r>
            <a:endParaRPr lang="en-US" sz="1400" dirty="0"/>
          </a:p>
        </p:txBody>
      </p:sp>
      <p:cxnSp>
        <p:nvCxnSpPr>
          <p:cNvPr id="8" name="Straight Arrow Connector 7"/>
          <p:cNvCxnSpPr/>
          <p:nvPr/>
        </p:nvCxnSpPr>
        <p:spPr>
          <a:xfrm>
            <a:off x="639260" y="3335800"/>
            <a:ext cx="36576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253924" y="3473056"/>
            <a:ext cx="1083736" cy="727104"/>
          </a:xfrm>
          <a:prstGeom prst="rect">
            <a:avLst/>
          </a:prstGeom>
          <a:noFill/>
        </p:spPr>
        <p:txBody>
          <a:bodyPr wrap="square" lIns="72000" tIns="72000" rIns="72000" bIns="72000" rtlCol="0">
            <a:spAutoFit/>
          </a:bodyPr>
          <a:lstStyle/>
          <a:p>
            <a:pPr>
              <a:lnSpc>
                <a:spcPct val="90000"/>
              </a:lnSpc>
            </a:pPr>
            <a:r>
              <a:rPr lang="en-US" sz="1400" dirty="0" smtClean="0"/>
              <a:t>Misspelling correction response</a:t>
            </a:r>
            <a:endParaRPr lang="en-US" sz="1400" dirty="0"/>
          </a:p>
        </p:txBody>
      </p:sp>
      <p:pic>
        <p:nvPicPr>
          <p:cNvPr id="10" name="Picture 9">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1" name="Picture 10">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4" name="Action Button: Back or Previous 13">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943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Information</a:t>
            </a:r>
            <a:endParaRPr lang="en-US" dirty="0"/>
          </a:p>
        </p:txBody>
      </p:sp>
      <p:sp>
        <p:nvSpPr>
          <p:cNvPr id="6" name="Rectangle 5"/>
          <p:cNvSpPr/>
          <p:nvPr/>
        </p:nvSpPr>
        <p:spPr>
          <a:xfrm>
            <a:off x="948850" y="3421098"/>
            <a:ext cx="10309701" cy="712578"/>
          </a:xfrm>
          <a:prstGeom prst="rect">
            <a:avLst/>
          </a:prstGeom>
          <a:solidFill>
            <a:schemeClr val="bg1"/>
          </a:solidFill>
          <a:ln w="28575">
            <a:solidFill>
              <a:schemeClr val="accent1"/>
            </a:solidFill>
          </a:ln>
        </p:spPr>
        <p:txBody>
          <a:bodyPr wrap="square" anchor="ctr">
            <a:noAutofit/>
          </a:bodyPr>
          <a:lstStyle/>
          <a:p>
            <a:pPr algn="ctr">
              <a:lnSpc>
                <a:spcPct val="90000"/>
              </a:lnSpc>
            </a:pPr>
            <a:r>
              <a:rPr lang="en-US" sz="3200" b="1" dirty="0" smtClean="0">
                <a:solidFill>
                  <a:schemeClr val="accent4"/>
                </a:solidFill>
                <a:latin typeface="Calibri" panose="020F0502020204030204" pitchFamily="34" charset="0"/>
                <a:cs typeface="Calibri" panose="020F0502020204030204" pitchFamily="34" charset="0"/>
                <a:hlinkClick r:id="rId2"/>
              </a:rPr>
              <a:t>www.microfocus.com/itsm</a:t>
            </a:r>
            <a:r>
              <a:rPr lang="en-US" sz="3200" b="1" dirty="0" smtClean="0">
                <a:solidFill>
                  <a:schemeClr val="accent4"/>
                </a:solidFill>
                <a:latin typeface="Calibri" panose="020F0502020204030204" pitchFamily="34" charset="0"/>
                <a:cs typeface="Calibri" panose="020F0502020204030204" pitchFamily="34" charset="0"/>
              </a:rPr>
              <a:t>  </a:t>
            </a:r>
            <a:endParaRPr lang="en-US" sz="3200" b="1" dirty="0">
              <a:solidFill>
                <a:schemeClr val="accent4"/>
              </a:solidFill>
              <a:latin typeface="Calibri" panose="020F0502020204030204" pitchFamily="34" charset="0"/>
              <a:cs typeface="Calibri" panose="020F0502020204030204" pitchFamily="34" charset="0"/>
            </a:endParaRPr>
          </a:p>
        </p:txBody>
      </p:sp>
      <p:sp>
        <p:nvSpPr>
          <p:cNvPr id="7" name="Rectangle 6"/>
          <p:cNvSpPr/>
          <p:nvPr/>
        </p:nvSpPr>
        <p:spPr>
          <a:xfrm>
            <a:off x="948850" y="1426654"/>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Brochures, data sheets</a:t>
            </a:r>
          </a:p>
        </p:txBody>
      </p:sp>
      <p:sp>
        <p:nvSpPr>
          <p:cNvPr id="8" name="Rectangle 7"/>
          <p:cNvSpPr/>
          <p:nvPr/>
        </p:nvSpPr>
        <p:spPr>
          <a:xfrm>
            <a:off x="3548363" y="1426654"/>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eBooks</a:t>
            </a:r>
          </a:p>
        </p:txBody>
      </p:sp>
      <p:sp>
        <p:nvSpPr>
          <p:cNvPr id="9" name="Rectangle 8"/>
          <p:cNvSpPr/>
          <p:nvPr/>
        </p:nvSpPr>
        <p:spPr>
          <a:xfrm>
            <a:off x="6143560" y="1426654"/>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Videos</a:t>
            </a:r>
          </a:p>
        </p:txBody>
      </p:sp>
      <p:sp>
        <p:nvSpPr>
          <p:cNvPr id="10" name="Rectangle 9"/>
          <p:cNvSpPr/>
          <p:nvPr/>
        </p:nvSpPr>
        <p:spPr>
          <a:xfrm>
            <a:off x="8743073" y="1426654"/>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Whitepapers</a:t>
            </a:r>
          </a:p>
        </p:txBody>
      </p:sp>
      <p:sp>
        <p:nvSpPr>
          <p:cNvPr id="11" name="Rectangle 10"/>
          <p:cNvSpPr/>
          <p:nvPr/>
        </p:nvSpPr>
        <p:spPr>
          <a:xfrm>
            <a:off x="948850" y="4229268"/>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Analyst reports</a:t>
            </a:r>
          </a:p>
        </p:txBody>
      </p:sp>
      <p:sp>
        <p:nvSpPr>
          <p:cNvPr id="12" name="Rectangle 11"/>
          <p:cNvSpPr/>
          <p:nvPr/>
        </p:nvSpPr>
        <p:spPr>
          <a:xfrm>
            <a:off x="3548363" y="4229268"/>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Infographics</a:t>
            </a:r>
          </a:p>
        </p:txBody>
      </p:sp>
      <p:sp>
        <p:nvSpPr>
          <p:cNvPr id="13" name="Rectangle 12"/>
          <p:cNvSpPr/>
          <p:nvPr/>
        </p:nvSpPr>
        <p:spPr>
          <a:xfrm>
            <a:off x="6143560" y="4229268"/>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smtClean="0">
                <a:latin typeface="Calibri" panose="020F0502020204030204" pitchFamily="34" charset="0"/>
                <a:cs typeface="Calibri" panose="020F0502020204030204" pitchFamily="34" charset="0"/>
              </a:rPr>
              <a:t>SMA </a:t>
            </a:r>
            <a:r>
              <a:rPr lang="en-US" sz="1600" b="1" dirty="0">
                <a:latin typeface="Calibri" panose="020F0502020204030204" pitchFamily="34" charset="0"/>
                <a:cs typeface="Calibri" panose="020F0502020204030204" pitchFamily="34" charset="0"/>
              </a:rPr>
              <a:t>community</a:t>
            </a:r>
          </a:p>
        </p:txBody>
      </p:sp>
      <p:sp>
        <p:nvSpPr>
          <p:cNvPr id="14" name="Rectangle 13"/>
          <p:cNvSpPr/>
          <p:nvPr/>
        </p:nvSpPr>
        <p:spPr>
          <a:xfrm>
            <a:off x="8743073" y="4229268"/>
            <a:ext cx="2515478" cy="1898561"/>
          </a:xfrm>
          <a:prstGeom prst="rect">
            <a:avLst/>
          </a:prstGeom>
          <a:solidFill>
            <a:schemeClr val="bg1"/>
          </a:solidFill>
          <a:ln w="28575" cmpd="sng">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txBody>
          <a:bodyPr lIns="137142" tIns="137142" rIns="137142" bIns="137142" rtlCol="0" anchor="t" anchorCtr="0">
            <a:normAutofit/>
          </a:bodyPr>
          <a:lstStyle/>
          <a:p>
            <a:pPr algn="ctr"/>
            <a:r>
              <a:rPr lang="en-US" sz="1600" b="1" dirty="0">
                <a:latin typeface="Calibri" panose="020F0502020204030204" pitchFamily="34" charset="0"/>
                <a:cs typeface="Calibri" panose="020F0502020204030204" pitchFamily="34" charset="0"/>
              </a:rPr>
              <a:t>Customer stories</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9445" y="4684004"/>
            <a:ext cx="2345640" cy="131678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7176" y="1953239"/>
            <a:ext cx="1769836" cy="995631"/>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8893118" y="4710726"/>
            <a:ext cx="970932" cy="1263336"/>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21593" y="4710726"/>
            <a:ext cx="879414" cy="1243374"/>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8978" y="2149928"/>
            <a:ext cx="1751984" cy="982017"/>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45782" y="1794205"/>
            <a:ext cx="1920639" cy="1485456"/>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7699" y="1789189"/>
            <a:ext cx="1929132" cy="1490472"/>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24485" y="1844244"/>
            <a:ext cx="1132106" cy="1464567"/>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6256385" y="4710726"/>
            <a:ext cx="1731488" cy="1060481"/>
          </a:xfrm>
          <a:prstGeom prst="rect">
            <a:avLst/>
          </a:prstGeom>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9350" y="4884493"/>
            <a:ext cx="1732881" cy="1116291"/>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22870" y="4625674"/>
            <a:ext cx="843626" cy="1438633"/>
          </a:xfrm>
          <a:prstGeom prst="rect">
            <a:avLst/>
          </a:prstGeom>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63303" y="4625674"/>
            <a:ext cx="1106071" cy="1453326"/>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42942" y="4723384"/>
            <a:ext cx="1010286" cy="1257905"/>
          </a:xfrm>
          <a:prstGeom prst="rect">
            <a:avLst/>
          </a:prstGeom>
        </p:spPr>
      </p:pic>
      <p:sp>
        <p:nvSpPr>
          <p:cNvPr id="28" name="Action Button: Home 27">
            <a:hlinkClick r:id="rId16"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7233401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Slide Number Placeholder 3"/>
          <p:cNvSpPr>
            <a:spLocks noGrp="1"/>
          </p:cNvSpPr>
          <p:nvPr>
            <p:ph type="sldNum" sz="quarter" idx="4294967295"/>
          </p:nvPr>
        </p:nvSpPr>
        <p:spPr>
          <a:xfrm>
            <a:off x="0" y="6351588"/>
            <a:ext cx="365125" cy="365125"/>
          </a:xfrm>
        </p:spPr>
        <p:txBody>
          <a:bodyPr/>
          <a:lstStyle/>
          <a:p>
            <a:fld id="{B016F8AB-BCEA-4347-8BA6-BE776009BC89}" type="slidenum">
              <a:rPr lang="en-US" smtClean="0">
                <a:solidFill>
                  <a:srgbClr val="617D78"/>
                </a:solidFill>
              </a:rPr>
              <a:pPr/>
              <a:t>113</a:t>
            </a:fld>
            <a:endParaRPr lang="en-US" dirty="0">
              <a:solidFill>
                <a:srgbClr val="617D78"/>
              </a:solidFill>
            </a:endParaRPr>
          </a:p>
        </p:txBody>
      </p:sp>
    </p:spTree>
    <p:extLst>
      <p:ext uri="{BB962C8B-B14F-4D97-AF65-F5344CB8AC3E}">
        <p14:creationId xmlns:p14="http://schemas.microsoft.com/office/powerpoint/2010/main" val="234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Arrow Connector 65"/>
          <p:cNvCxnSpPr/>
          <p:nvPr/>
        </p:nvCxnSpPr>
        <p:spPr>
          <a:xfrm flipV="1">
            <a:off x="2403476" y="2337104"/>
            <a:ext cx="1772767" cy="1215062"/>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471643" y="2337104"/>
            <a:ext cx="2670143"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5471643" y="4629377"/>
            <a:ext cx="2670143"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2407941" y="3848119"/>
            <a:ext cx="1768303" cy="781258"/>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8789484" y="3209250"/>
            <a:ext cx="2" cy="69205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Content Placeholder 4"/>
          <p:cNvSpPr>
            <a:spLocks noGrp="1"/>
          </p:cNvSpPr>
          <p:nvPr>
            <p:ph sz="quarter" idx="4"/>
          </p:nvPr>
        </p:nvSpPr>
        <p:spPr>
          <a:xfrm>
            <a:off x="3917740" y="2833444"/>
            <a:ext cx="1821885" cy="279717"/>
          </a:xfrm>
        </p:spPr>
        <p:txBody>
          <a:bodyPr>
            <a:noAutofit/>
          </a:bodyPr>
          <a:lstStyle/>
          <a:p>
            <a:pPr marL="0" indent="0">
              <a:buNone/>
            </a:pPr>
            <a:r>
              <a:rPr lang="en-US" sz="1400" dirty="0" smtClean="0"/>
              <a:t>Free text and/or image</a:t>
            </a:r>
            <a:endParaRPr lang="en-US" sz="1400" dirty="0"/>
          </a:p>
        </p:txBody>
      </p:sp>
      <p:sp>
        <p:nvSpPr>
          <p:cNvPr id="58" name="Content Placeholder 4"/>
          <p:cNvSpPr>
            <a:spLocks noGrp="1"/>
          </p:cNvSpPr>
          <p:nvPr>
            <p:ph sz="quarter" idx="4"/>
          </p:nvPr>
        </p:nvSpPr>
        <p:spPr>
          <a:xfrm>
            <a:off x="8269329" y="2829902"/>
            <a:ext cx="1040312" cy="279717"/>
          </a:xfrm>
        </p:spPr>
        <p:txBody>
          <a:bodyPr>
            <a:noAutofit/>
          </a:bodyPr>
          <a:lstStyle/>
          <a:p>
            <a:pPr marL="0" indent="0">
              <a:buNone/>
            </a:pPr>
            <a:r>
              <a:rPr lang="en-US" sz="1400" dirty="0" smtClean="0"/>
              <a:t>Interaction #</a:t>
            </a:r>
            <a:endParaRPr lang="en-US" sz="1400" dirty="0"/>
          </a:p>
        </p:txBody>
      </p:sp>
      <p:sp>
        <p:nvSpPr>
          <p:cNvPr id="61" name="Content Placeholder 4"/>
          <p:cNvSpPr>
            <a:spLocks noGrp="1"/>
          </p:cNvSpPr>
          <p:nvPr>
            <p:ph sz="quarter" idx="4"/>
          </p:nvPr>
        </p:nvSpPr>
        <p:spPr>
          <a:xfrm>
            <a:off x="7923893" y="5161893"/>
            <a:ext cx="1731179" cy="426807"/>
          </a:xfrm>
        </p:spPr>
        <p:txBody>
          <a:bodyPr>
            <a:noAutofit/>
          </a:bodyPr>
          <a:lstStyle/>
          <a:p>
            <a:pPr marL="0" indent="0">
              <a:buNone/>
            </a:pPr>
            <a:r>
              <a:rPr lang="en-US" sz="1400" dirty="0" smtClean="0"/>
              <a:t>KM articles, hot news, catalog offerings</a:t>
            </a:r>
            <a:endParaRPr lang="en-US" sz="1400" dirty="0"/>
          </a:p>
        </p:txBody>
      </p:sp>
      <p:sp>
        <p:nvSpPr>
          <p:cNvPr id="62" name="Content Placeholder 4"/>
          <p:cNvSpPr>
            <a:spLocks noGrp="1"/>
          </p:cNvSpPr>
          <p:nvPr>
            <p:ph sz="quarter" idx="4"/>
          </p:nvPr>
        </p:nvSpPr>
        <p:spPr>
          <a:xfrm>
            <a:off x="4140466" y="5167220"/>
            <a:ext cx="1376432" cy="421480"/>
          </a:xfrm>
        </p:spPr>
        <p:txBody>
          <a:bodyPr>
            <a:noAutofit/>
          </a:bodyPr>
          <a:lstStyle/>
          <a:p>
            <a:pPr marL="0" indent="0">
              <a:buNone/>
            </a:pPr>
            <a:r>
              <a:rPr lang="en-US" sz="1400" dirty="0" smtClean="0"/>
              <a:t>Auto suggestions &amp; action buttons</a:t>
            </a:r>
            <a:endParaRPr lang="en-US" sz="1400" dirty="0"/>
          </a:p>
        </p:txBody>
      </p:sp>
      <p:grpSp>
        <p:nvGrpSpPr>
          <p:cNvPr id="63" name="Group 62"/>
          <p:cNvGrpSpPr>
            <a:grpSpLocks noChangeAspect="1"/>
          </p:cNvGrpSpPr>
          <p:nvPr/>
        </p:nvGrpSpPr>
        <p:grpSpPr>
          <a:xfrm>
            <a:off x="4497663" y="4370297"/>
            <a:ext cx="644406" cy="640080"/>
            <a:chOff x="4003228" y="4743065"/>
            <a:chExt cx="276049" cy="274196"/>
          </a:xfrm>
          <a:solidFill>
            <a:srgbClr val="0078EF"/>
          </a:solidFill>
        </p:grpSpPr>
        <p:sp>
          <p:nvSpPr>
            <p:cNvPr id="65" name="Freeform 91"/>
            <p:cNvSpPr>
              <a:spLocks noChangeArrowheads="1"/>
            </p:cNvSpPr>
            <p:nvPr/>
          </p:nvSpPr>
          <p:spPr bwMode="auto">
            <a:xfrm>
              <a:off x="4003228" y="4831993"/>
              <a:ext cx="276049" cy="185268"/>
            </a:xfrm>
            <a:custGeom>
              <a:avLst/>
              <a:gdLst>
                <a:gd name="T0" fmla="*/ 655 w 657"/>
                <a:gd name="T1" fmla="*/ 205 h 441"/>
                <a:gd name="T2" fmla="*/ 655 w 657"/>
                <a:gd name="T3" fmla="*/ 205 h 441"/>
                <a:gd name="T4" fmla="*/ 576 w 657"/>
                <a:gd name="T5" fmla="*/ 9 h 441"/>
                <a:gd name="T6" fmla="*/ 565 w 657"/>
                <a:gd name="T7" fmla="*/ 0 h 441"/>
                <a:gd name="T8" fmla="*/ 393 w 657"/>
                <a:gd name="T9" fmla="*/ 0 h 441"/>
                <a:gd name="T10" fmla="*/ 382 w 657"/>
                <a:gd name="T11" fmla="*/ 13 h 441"/>
                <a:gd name="T12" fmla="*/ 393 w 657"/>
                <a:gd name="T13" fmla="*/ 24 h 441"/>
                <a:gd name="T14" fmla="*/ 558 w 657"/>
                <a:gd name="T15" fmla="*/ 24 h 441"/>
                <a:gd name="T16" fmla="*/ 627 w 657"/>
                <a:gd name="T17" fmla="*/ 197 h 441"/>
                <a:gd name="T18" fmla="*/ 483 w 657"/>
                <a:gd name="T19" fmla="*/ 197 h 441"/>
                <a:gd name="T20" fmla="*/ 471 w 657"/>
                <a:gd name="T21" fmla="*/ 207 h 441"/>
                <a:gd name="T22" fmla="*/ 462 w 657"/>
                <a:gd name="T23" fmla="*/ 239 h 441"/>
                <a:gd name="T24" fmla="*/ 401 w 657"/>
                <a:gd name="T25" fmla="*/ 285 h 441"/>
                <a:gd name="T26" fmla="*/ 264 w 657"/>
                <a:gd name="T27" fmla="*/ 285 h 441"/>
                <a:gd name="T28" fmla="*/ 204 w 657"/>
                <a:gd name="T29" fmla="*/ 239 h 441"/>
                <a:gd name="T30" fmla="*/ 194 w 657"/>
                <a:gd name="T31" fmla="*/ 207 h 441"/>
                <a:gd name="T32" fmla="*/ 183 w 657"/>
                <a:gd name="T33" fmla="*/ 197 h 441"/>
                <a:gd name="T34" fmla="*/ 29 w 657"/>
                <a:gd name="T35" fmla="*/ 197 h 441"/>
                <a:gd name="T36" fmla="*/ 108 w 657"/>
                <a:gd name="T37" fmla="*/ 24 h 441"/>
                <a:gd name="T38" fmla="*/ 240 w 657"/>
                <a:gd name="T39" fmla="*/ 24 h 441"/>
                <a:gd name="T40" fmla="*/ 251 w 657"/>
                <a:gd name="T41" fmla="*/ 13 h 441"/>
                <a:gd name="T42" fmla="*/ 240 w 657"/>
                <a:gd name="T43" fmla="*/ 0 h 441"/>
                <a:gd name="T44" fmla="*/ 101 w 657"/>
                <a:gd name="T45" fmla="*/ 0 h 441"/>
                <a:gd name="T46" fmla="*/ 90 w 657"/>
                <a:gd name="T47" fmla="*/ 8 h 441"/>
                <a:gd name="T48" fmla="*/ 1 w 657"/>
                <a:gd name="T49" fmla="*/ 205 h 441"/>
                <a:gd name="T50" fmla="*/ 0 w 657"/>
                <a:gd name="T51" fmla="*/ 207 h 441"/>
                <a:gd name="T52" fmla="*/ 0 w 657"/>
                <a:gd name="T53" fmla="*/ 210 h 441"/>
                <a:gd name="T54" fmla="*/ 0 w 657"/>
                <a:gd name="T55" fmla="*/ 428 h 441"/>
                <a:gd name="T56" fmla="*/ 11 w 657"/>
                <a:gd name="T57" fmla="*/ 440 h 441"/>
                <a:gd name="T58" fmla="*/ 645 w 657"/>
                <a:gd name="T59" fmla="*/ 440 h 441"/>
                <a:gd name="T60" fmla="*/ 656 w 657"/>
                <a:gd name="T61" fmla="*/ 428 h 441"/>
                <a:gd name="T62" fmla="*/ 656 w 657"/>
                <a:gd name="T63" fmla="*/ 210 h 441"/>
                <a:gd name="T64" fmla="*/ 655 w 657"/>
                <a:gd name="T65" fmla="*/ 208 h 441"/>
                <a:gd name="T66" fmla="*/ 655 w 657"/>
                <a:gd name="T67" fmla="*/ 205 h 441"/>
                <a:gd name="T68" fmla="*/ 633 w 657"/>
                <a:gd name="T69" fmla="*/ 416 h 441"/>
                <a:gd name="T70" fmla="*/ 633 w 657"/>
                <a:gd name="T71" fmla="*/ 416 h 441"/>
                <a:gd name="T72" fmla="*/ 22 w 657"/>
                <a:gd name="T73" fmla="*/ 416 h 441"/>
                <a:gd name="T74" fmla="*/ 22 w 657"/>
                <a:gd name="T75" fmla="*/ 221 h 441"/>
                <a:gd name="T76" fmla="*/ 174 w 657"/>
                <a:gd name="T77" fmla="*/ 221 h 441"/>
                <a:gd name="T78" fmla="*/ 182 w 657"/>
                <a:gd name="T79" fmla="*/ 245 h 441"/>
                <a:gd name="T80" fmla="*/ 264 w 657"/>
                <a:gd name="T81" fmla="*/ 309 h 441"/>
                <a:gd name="T82" fmla="*/ 401 w 657"/>
                <a:gd name="T83" fmla="*/ 309 h 441"/>
                <a:gd name="T84" fmla="*/ 485 w 657"/>
                <a:gd name="T85" fmla="*/ 245 h 441"/>
                <a:gd name="T86" fmla="*/ 492 w 657"/>
                <a:gd name="T87" fmla="*/ 221 h 441"/>
                <a:gd name="T88" fmla="*/ 633 w 657"/>
                <a:gd name="T89" fmla="*/ 221 h 441"/>
                <a:gd name="T90" fmla="*/ 633 w 657"/>
                <a:gd name="T91" fmla="*/ 416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7" h="441">
                  <a:moveTo>
                    <a:pt x="655" y="205"/>
                  </a:moveTo>
                  <a:lnTo>
                    <a:pt x="655" y="205"/>
                  </a:lnTo>
                  <a:cubicBezTo>
                    <a:pt x="576" y="9"/>
                    <a:pt x="576" y="9"/>
                    <a:pt x="576" y="9"/>
                  </a:cubicBezTo>
                  <a:cubicBezTo>
                    <a:pt x="574" y="4"/>
                    <a:pt x="570" y="0"/>
                    <a:pt x="565" y="0"/>
                  </a:cubicBezTo>
                  <a:cubicBezTo>
                    <a:pt x="393" y="0"/>
                    <a:pt x="393" y="0"/>
                    <a:pt x="393" y="0"/>
                  </a:cubicBezTo>
                  <a:cubicBezTo>
                    <a:pt x="387" y="0"/>
                    <a:pt x="382" y="6"/>
                    <a:pt x="382" y="13"/>
                  </a:cubicBezTo>
                  <a:cubicBezTo>
                    <a:pt x="382" y="19"/>
                    <a:pt x="387" y="24"/>
                    <a:pt x="393" y="24"/>
                  </a:cubicBezTo>
                  <a:cubicBezTo>
                    <a:pt x="558" y="24"/>
                    <a:pt x="558" y="24"/>
                    <a:pt x="558" y="24"/>
                  </a:cubicBezTo>
                  <a:cubicBezTo>
                    <a:pt x="627" y="197"/>
                    <a:pt x="627" y="197"/>
                    <a:pt x="627" y="197"/>
                  </a:cubicBezTo>
                  <a:cubicBezTo>
                    <a:pt x="483" y="197"/>
                    <a:pt x="483" y="197"/>
                    <a:pt x="483" y="197"/>
                  </a:cubicBezTo>
                  <a:cubicBezTo>
                    <a:pt x="477" y="197"/>
                    <a:pt x="473" y="201"/>
                    <a:pt x="471" y="207"/>
                  </a:cubicBezTo>
                  <a:cubicBezTo>
                    <a:pt x="462" y="239"/>
                    <a:pt x="462" y="239"/>
                    <a:pt x="462" y="239"/>
                  </a:cubicBezTo>
                  <a:cubicBezTo>
                    <a:pt x="455" y="263"/>
                    <a:pt x="426" y="285"/>
                    <a:pt x="401" y="285"/>
                  </a:cubicBezTo>
                  <a:cubicBezTo>
                    <a:pt x="264" y="285"/>
                    <a:pt x="264" y="285"/>
                    <a:pt x="264" y="285"/>
                  </a:cubicBezTo>
                  <a:cubicBezTo>
                    <a:pt x="240" y="285"/>
                    <a:pt x="212" y="263"/>
                    <a:pt x="204" y="239"/>
                  </a:cubicBezTo>
                  <a:cubicBezTo>
                    <a:pt x="194" y="207"/>
                    <a:pt x="194" y="207"/>
                    <a:pt x="194" y="207"/>
                  </a:cubicBezTo>
                  <a:cubicBezTo>
                    <a:pt x="193" y="201"/>
                    <a:pt x="188" y="197"/>
                    <a:pt x="183" y="197"/>
                  </a:cubicBezTo>
                  <a:cubicBezTo>
                    <a:pt x="29" y="197"/>
                    <a:pt x="29" y="197"/>
                    <a:pt x="29" y="197"/>
                  </a:cubicBezTo>
                  <a:cubicBezTo>
                    <a:pt x="108" y="24"/>
                    <a:pt x="108" y="24"/>
                    <a:pt x="108" y="24"/>
                  </a:cubicBezTo>
                  <a:cubicBezTo>
                    <a:pt x="240" y="24"/>
                    <a:pt x="240" y="24"/>
                    <a:pt x="240" y="24"/>
                  </a:cubicBezTo>
                  <a:cubicBezTo>
                    <a:pt x="246" y="24"/>
                    <a:pt x="251" y="19"/>
                    <a:pt x="251" y="13"/>
                  </a:cubicBezTo>
                  <a:cubicBezTo>
                    <a:pt x="251" y="6"/>
                    <a:pt x="246" y="0"/>
                    <a:pt x="240" y="0"/>
                  </a:cubicBezTo>
                  <a:cubicBezTo>
                    <a:pt x="101" y="0"/>
                    <a:pt x="101" y="0"/>
                    <a:pt x="101" y="0"/>
                  </a:cubicBezTo>
                  <a:cubicBezTo>
                    <a:pt x="96" y="0"/>
                    <a:pt x="92" y="4"/>
                    <a:pt x="90" y="8"/>
                  </a:cubicBezTo>
                  <a:cubicBezTo>
                    <a:pt x="1" y="205"/>
                    <a:pt x="1" y="205"/>
                    <a:pt x="1" y="205"/>
                  </a:cubicBezTo>
                  <a:cubicBezTo>
                    <a:pt x="0" y="206"/>
                    <a:pt x="1" y="207"/>
                    <a:pt x="0" y="207"/>
                  </a:cubicBezTo>
                  <a:cubicBezTo>
                    <a:pt x="0" y="208"/>
                    <a:pt x="0" y="209"/>
                    <a:pt x="0" y="210"/>
                  </a:cubicBezTo>
                  <a:cubicBezTo>
                    <a:pt x="0" y="428"/>
                    <a:pt x="0" y="428"/>
                    <a:pt x="0" y="428"/>
                  </a:cubicBezTo>
                  <a:cubicBezTo>
                    <a:pt x="0" y="435"/>
                    <a:pt x="5" y="440"/>
                    <a:pt x="11" y="440"/>
                  </a:cubicBezTo>
                  <a:cubicBezTo>
                    <a:pt x="645" y="440"/>
                    <a:pt x="645" y="440"/>
                    <a:pt x="645" y="440"/>
                  </a:cubicBezTo>
                  <a:cubicBezTo>
                    <a:pt x="651" y="440"/>
                    <a:pt x="656" y="435"/>
                    <a:pt x="656" y="428"/>
                  </a:cubicBezTo>
                  <a:cubicBezTo>
                    <a:pt x="656" y="210"/>
                    <a:pt x="656" y="210"/>
                    <a:pt x="656" y="210"/>
                  </a:cubicBezTo>
                  <a:cubicBezTo>
                    <a:pt x="656" y="209"/>
                    <a:pt x="655" y="208"/>
                    <a:pt x="655" y="208"/>
                  </a:cubicBezTo>
                  <a:cubicBezTo>
                    <a:pt x="655" y="207"/>
                    <a:pt x="655" y="206"/>
                    <a:pt x="655" y="205"/>
                  </a:cubicBezTo>
                  <a:close/>
                  <a:moveTo>
                    <a:pt x="633" y="416"/>
                  </a:moveTo>
                  <a:lnTo>
                    <a:pt x="633" y="416"/>
                  </a:lnTo>
                  <a:cubicBezTo>
                    <a:pt x="22" y="416"/>
                    <a:pt x="22" y="416"/>
                    <a:pt x="22" y="416"/>
                  </a:cubicBezTo>
                  <a:cubicBezTo>
                    <a:pt x="22" y="221"/>
                    <a:pt x="22" y="221"/>
                    <a:pt x="22" y="221"/>
                  </a:cubicBezTo>
                  <a:cubicBezTo>
                    <a:pt x="174" y="221"/>
                    <a:pt x="174" y="221"/>
                    <a:pt x="174" y="221"/>
                  </a:cubicBezTo>
                  <a:cubicBezTo>
                    <a:pt x="182" y="245"/>
                    <a:pt x="182" y="245"/>
                    <a:pt x="182" y="245"/>
                  </a:cubicBezTo>
                  <a:cubicBezTo>
                    <a:pt x="193" y="281"/>
                    <a:pt x="230" y="309"/>
                    <a:pt x="264" y="309"/>
                  </a:cubicBezTo>
                  <a:cubicBezTo>
                    <a:pt x="401" y="309"/>
                    <a:pt x="401" y="309"/>
                    <a:pt x="401" y="309"/>
                  </a:cubicBezTo>
                  <a:cubicBezTo>
                    <a:pt x="436" y="309"/>
                    <a:pt x="473" y="281"/>
                    <a:pt x="485" y="245"/>
                  </a:cubicBezTo>
                  <a:cubicBezTo>
                    <a:pt x="492" y="221"/>
                    <a:pt x="492" y="221"/>
                    <a:pt x="492" y="221"/>
                  </a:cubicBezTo>
                  <a:cubicBezTo>
                    <a:pt x="633" y="221"/>
                    <a:pt x="633" y="221"/>
                    <a:pt x="633" y="221"/>
                  </a:cubicBezTo>
                  <a:lnTo>
                    <a:pt x="633" y="4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92"/>
            <p:cNvSpPr>
              <a:spLocks noChangeArrowheads="1"/>
            </p:cNvSpPr>
            <p:nvPr/>
          </p:nvSpPr>
          <p:spPr bwMode="auto">
            <a:xfrm>
              <a:off x="4132915" y="4743065"/>
              <a:ext cx="70402" cy="159330"/>
            </a:xfrm>
            <a:custGeom>
              <a:avLst/>
              <a:gdLst>
                <a:gd name="T0" fmla="*/ 0 w 166"/>
                <a:gd name="T1" fmla="*/ 198 h 380"/>
                <a:gd name="T2" fmla="*/ 0 w 166"/>
                <a:gd name="T3" fmla="*/ 198 h 380"/>
                <a:gd name="T4" fmla="*/ 0 w 166"/>
                <a:gd name="T5" fmla="*/ 368 h 380"/>
                <a:gd name="T6" fmla="*/ 12 w 166"/>
                <a:gd name="T7" fmla="*/ 379 h 380"/>
                <a:gd name="T8" fmla="*/ 24 w 166"/>
                <a:gd name="T9" fmla="*/ 368 h 380"/>
                <a:gd name="T10" fmla="*/ 24 w 166"/>
                <a:gd name="T11" fmla="*/ 198 h 380"/>
                <a:gd name="T12" fmla="*/ 123 w 166"/>
                <a:gd name="T13" fmla="*/ 106 h 380"/>
                <a:gd name="T14" fmla="*/ 126 w 166"/>
                <a:gd name="T15" fmla="*/ 106 h 380"/>
                <a:gd name="T16" fmla="*/ 63 w 166"/>
                <a:gd name="T17" fmla="*/ 168 h 380"/>
                <a:gd name="T18" fmla="*/ 63 w 166"/>
                <a:gd name="T19" fmla="*/ 184 h 380"/>
                <a:gd name="T20" fmla="*/ 71 w 166"/>
                <a:gd name="T21" fmla="*/ 187 h 380"/>
                <a:gd name="T22" fmla="*/ 79 w 166"/>
                <a:gd name="T23" fmla="*/ 184 h 380"/>
                <a:gd name="T24" fmla="*/ 162 w 166"/>
                <a:gd name="T25" fmla="*/ 103 h 380"/>
                <a:gd name="T26" fmla="*/ 162 w 166"/>
                <a:gd name="T27" fmla="*/ 103 h 380"/>
                <a:gd name="T28" fmla="*/ 165 w 166"/>
                <a:gd name="T29" fmla="*/ 95 h 380"/>
                <a:gd name="T30" fmla="*/ 165 w 166"/>
                <a:gd name="T31" fmla="*/ 95 h 380"/>
                <a:gd name="T32" fmla="*/ 165 w 166"/>
                <a:gd name="T33" fmla="*/ 95 h 380"/>
                <a:gd name="T34" fmla="*/ 165 w 166"/>
                <a:gd name="T35" fmla="*/ 93 h 380"/>
                <a:gd name="T36" fmla="*/ 162 w 166"/>
                <a:gd name="T37" fmla="*/ 86 h 380"/>
                <a:gd name="T38" fmla="*/ 162 w 166"/>
                <a:gd name="T39" fmla="*/ 86 h 380"/>
                <a:gd name="T40" fmla="*/ 78 w 166"/>
                <a:gd name="T41" fmla="*/ 4 h 380"/>
                <a:gd name="T42" fmla="*/ 61 w 166"/>
                <a:gd name="T43" fmla="*/ 4 h 380"/>
                <a:gd name="T44" fmla="*/ 61 w 166"/>
                <a:gd name="T45" fmla="*/ 21 h 380"/>
                <a:gd name="T46" fmla="*/ 126 w 166"/>
                <a:gd name="T47" fmla="*/ 83 h 380"/>
                <a:gd name="T48" fmla="*/ 123 w 166"/>
                <a:gd name="T49" fmla="*/ 83 h 380"/>
                <a:gd name="T50" fmla="*/ 0 w 166"/>
                <a:gd name="T51" fmla="*/ 19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380">
                  <a:moveTo>
                    <a:pt x="0" y="198"/>
                  </a:moveTo>
                  <a:lnTo>
                    <a:pt x="0" y="198"/>
                  </a:lnTo>
                  <a:cubicBezTo>
                    <a:pt x="0" y="368"/>
                    <a:pt x="0" y="368"/>
                    <a:pt x="0" y="368"/>
                  </a:cubicBezTo>
                  <a:cubicBezTo>
                    <a:pt x="0" y="374"/>
                    <a:pt x="6" y="379"/>
                    <a:pt x="12" y="379"/>
                  </a:cubicBezTo>
                  <a:cubicBezTo>
                    <a:pt x="18" y="379"/>
                    <a:pt x="24" y="374"/>
                    <a:pt x="24" y="368"/>
                  </a:cubicBezTo>
                  <a:cubicBezTo>
                    <a:pt x="24" y="198"/>
                    <a:pt x="24" y="198"/>
                    <a:pt x="24" y="198"/>
                  </a:cubicBezTo>
                  <a:cubicBezTo>
                    <a:pt x="24" y="147"/>
                    <a:pt x="67" y="106"/>
                    <a:pt x="123" y="106"/>
                  </a:cubicBezTo>
                  <a:cubicBezTo>
                    <a:pt x="126" y="106"/>
                    <a:pt x="126" y="106"/>
                    <a:pt x="126" y="106"/>
                  </a:cubicBezTo>
                  <a:cubicBezTo>
                    <a:pt x="63" y="168"/>
                    <a:pt x="63" y="168"/>
                    <a:pt x="63" y="168"/>
                  </a:cubicBezTo>
                  <a:cubicBezTo>
                    <a:pt x="58" y="172"/>
                    <a:pt x="58" y="180"/>
                    <a:pt x="63" y="184"/>
                  </a:cubicBezTo>
                  <a:cubicBezTo>
                    <a:pt x="65" y="186"/>
                    <a:pt x="68" y="187"/>
                    <a:pt x="71" y="187"/>
                  </a:cubicBezTo>
                  <a:cubicBezTo>
                    <a:pt x="73" y="187"/>
                    <a:pt x="77" y="186"/>
                    <a:pt x="79" y="184"/>
                  </a:cubicBezTo>
                  <a:cubicBezTo>
                    <a:pt x="162" y="103"/>
                    <a:pt x="162" y="103"/>
                    <a:pt x="162" y="103"/>
                  </a:cubicBezTo>
                  <a:lnTo>
                    <a:pt x="162" y="103"/>
                  </a:lnTo>
                  <a:cubicBezTo>
                    <a:pt x="164" y="101"/>
                    <a:pt x="165" y="98"/>
                    <a:pt x="165" y="95"/>
                  </a:cubicBezTo>
                  <a:lnTo>
                    <a:pt x="165" y="95"/>
                  </a:lnTo>
                  <a:lnTo>
                    <a:pt x="165" y="95"/>
                  </a:lnTo>
                  <a:cubicBezTo>
                    <a:pt x="165" y="94"/>
                    <a:pt x="165" y="94"/>
                    <a:pt x="165" y="93"/>
                  </a:cubicBezTo>
                  <a:cubicBezTo>
                    <a:pt x="164" y="91"/>
                    <a:pt x="164" y="87"/>
                    <a:pt x="162" y="86"/>
                  </a:cubicBezTo>
                  <a:lnTo>
                    <a:pt x="162" y="86"/>
                  </a:lnTo>
                  <a:cubicBezTo>
                    <a:pt x="78" y="4"/>
                    <a:pt x="78" y="4"/>
                    <a:pt x="78" y="4"/>
                  </a:cubicBezTo>
                  <a:cubicBezTo>
                    <a:pt x="72" y="0"/>
                    <a:pt x="65" y="0"/>
                    <a:pt x="61" y="4"/>
                  </a:cubicBezTo>
                  <a:cubicBezTo>
                    <a:pt x="57" y="9"/>
                    <a:pt x="57" y="17"/>
                    <a:pt x="61" y="21"/>
                  </a:cubicBezTo>
                  <a:cubicBezTo>
                    <a:pt x="126" y="83"/>
                    <a:pt x="126" y="83"/>
                    <a:pt x="126" y="83"/>
                  </a:cubicBezTo>
                  <a:cubicBezTo>
                    <a:pt x="123" y="83"/>
                    <a:pt x="123" y="83"/>
                    <a:pt x="123" y="83"/>
                  </a:cubicBezTo>
                  <a:cubicBezTo>
                    <a:pt x="55" y="83"/>
                    <a:pt x="0" y="133"/>
                    <a:pt x="0" y="19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9" name="Group 68"/>
          <p:cNvGrpSpPr>
            <a:grpSpLocks noChangeAspect="1"/>
          </p:cNvGrpSpPr>
          <p:nvPr/>
        </p:nvGrpSpPr>
        <p:grpSpPr>
          <a:xfrm>
            <a:off x="4465973" y="2035550"/>
            <a:ext cx="715939" cy="640080"/>
            <a:chOff x="3136174" y="4756033"/>
            <a:chExt cx="279754" cy="250112"/>
          </a:xfrm>
          <a:solidFill>
            <a:srgbClr val="0078EF"/>
          </a:solidFill>
        </p:grpSpPr>
        <p:sp>
          <p:nvSpPr>
            <p:cNvPr id="70" name="Freeform 93"/>
            <p:cNvSpPr>
              <a:spLocks noChangeArrowheads="1"/>
            </p:cNvSpPr>
            <p:nvPr/>
          </p:nvSpPr>
          <p:spPr bwMode="auto">
            <a:xfrm>
              <a:off x="3136174" y="4819024"/>
              <a:ext cx="279754" cy="187121"/>
            </a:xfrm>
            <a:custGeom>
              <a:avLst/>
              <a:gdLst>
                <a:gd name="T0" fmla="*/ 662 w 664"/>
                <a:gd name="T1" fmla="*/ 206 h 445"/>
                <a:gd name="T2" fmla="*/ 662 w 664"/>
                <a:gd name="T3" fmla="*/ 206 h 445"/>
                <a:gd name="T4" fmla="*/ 582 w 664"/>
                <a:gd name="T5" fmla="*/ 8 h 445"/>
                <a:gd name="T6" fmla="*/ 571 w 664"/>
                <a:gd name="T7" fmla="*/ 0 h 445"/>
                <a:gd name="T8" fmla="*/ 398 w 664"/>
                <a:gd name="T9" fmla="*/ 0 h 445"/>
                <a:gd name="T10" fmla="*/ 386 w 664"/>
                <a:gd name="T11" fmla="*/ 13 h 445"/>
                <a:gd name="T12" fmla="*/ 398 w 664"/>
                <a:gd name="T13" fmla="*/ 24 h 445"/>
                <a:gd name="T14" fmla="*/ 563 w 664"/>
                <a:gd name="T15" fmla="*/ 24 h 445"/>
                <a:gd name="T16" fmla="*/ 634 w 664"/>
                <a:gd name="T17" fmla="*/ 199 h 445"/>
                <a:gd name="T18" fmla="*/ 488 w 664"/>
                <a:gd name="T19" fmla="*/ 199 h 445"/>
                <a:gd name="T20" fmla="*/ 477 w 664"/>
                <a:gd name="T21" fmla="*/ 207 h 445"/>
                <a:gd name="T22" fmla="*/ 467 w 664"/>
                <a:gd name="T23" fmla="*/ 241 h 445"/>
                <a:gd name="T24" fmla="*/ 406 w 664"/>
                <a:gd name="T25" fmla="*/ 288 h 445"/>
                <a:gd name="T26" fmla="*/ 267 w 664"/>
                <a:gd name="T27" fmla="*/ 288 h 445"/>
                <a:gd name="T28" fmla="*/ 206 w 664"/>
                <a:gd name="T29" fmla="*/ 241 h 445"/>
                <a:gd name="T30" fmla="*/ 197 w 664"/>
                <a:gd name="T31" fmla="*/ 207 h 445"/>
                <a:gd name="T32" fmla="*/ 185 w 664"/>
                <a:gd name="T33" fmla="*/ 199 h 445"/>
                <a:gd name="T34" fmla="*/ 29 w 664"/>
                <a:gd name="T35" fmla="*/ 199 h 445"/>
                <a:gd name="T36" fmla="*/ 109 w 664"/>
                <a:gd name="T37" fmla="*/ 24 h 445"/>
                <a:gd name="T38" fmla="*/ 244 w 664"/>
                <a:gd name="T39" fmla="*/ 24 h 445"/>
                <a:gd name="T40" fmla="*/ 255 w 664"/>
                <a:gd name="T41" fmla="*/ 13 h 445"/>
                <a:gd name="T42" fmla="*/ 244 w 664"/>
                <a:gd name="T43" fmla="*/ 0 h 445"/>
                <a:gd name="T44" fmla="*/ 102 w 664"/>
                <a:gd name="T45" fmla="*/ 0 h 445"/>
                <a:gd name="T46" fmla="*/ 91 w 664"/>
                <a:gd name="T47" fmla="*/ 8 h 445"/>
                <a:gd name="T48" fmla="*/ 1 w 664"/>
                <a:gd name="T49" fmla="*/ 206 h 445"/>
                <a:gd name="T50" fmla="*/ 1 w 664"/>
                <a:gd name="T51" fmla="*/ 208 h 445"/>
                <a:gd name="T52" fmla="*/ 0 w 664"/>
                <a:gd name="T53" fmla="*/ 211 h 445"/>
                <a:gd name="T54" fmla="*/ 0 w 664"/>
                <a:gd name="T55" fmla="*/ 431 h 445"/>
                <a:gd name="T56" fmla="*/ 11 w 664"/>
                <a:gd name="T57" fmla="*/ 444 h 445"/>
                <a:gd name="T58" fmla="*/ 652 w 664"/>
                <a:gd name="T59" fmla="*/ 444 h 445"/>
                <a:gd name="T60" fmla="*/ 663 w 664"/>
                <a:gd name="T61" fmla="*/ 431 h 445"/>
                <a:gd name="T62" fmla="*/ 663 w 664"/>
                <a:gd name="T63" fmla="*/ 211 h 445"/>
                <a:gd name="T64" fmla="*/ 662 w 664"/>
                <a:gd name="T65" fmla="*/ 208 h 445"/>
                <a:gd name="T66" fmla="*/ 662 w 664"/>
                <a:gd name="T67" fmla="*/ 206 h 445"/>
                <a:gd name="T68" fmla="*/ 640 w 664"/>
                <a:gd name="T69" fmla="*/ 420 h 445"/>
                <a:gd name="T70" fmla="*/ 640 w 664"/>
                <a:gd name="T71" fmla="*/ 420 h 445"/>
                <a:gd name="T72" fmla="*/ 23 w 664"/>
                <a:gd name="T73" fmla="*/ 420 h 445"/>
                <a:gd name="T74" fmla="*/ 23 w 664"/>
                <a:gd name="T75" fmla="*/ 223 h 445"/>
                <a:gd name="T76" fmla="*/ 177 w 664"/>
                <a:gd name="T77" fmla="*/ 223 h 445"/>
                <a:gd name="T78" fmla="*/ 184 w 664"/>
                <a:gd name="T79" fmla="*/ 248 h 445"/>
                <a:gd name="T80" fmla="*/ 267 w 664"/>
                <a:gd name="T81" fmla="*/ 310 h 445"/>
                <a:gd name="T82" fmla="*/ 406 w 664"/>
                <a:gd name="T83" fmla="*/ 310 h 445"/>
                <a:gd name="T84" fmla="*/ 489 w 664"/>
                <a:gd name="T85" fmla="*/ 247 h 445"/>
                <a:gd name="T86" fmla="*/ 496 w 664"/>
                <a:gd name="T87" fmla="*/ 223 h 445"/>
                <a:gd name="T88" fmla="*/ 640 w 664"/>
                <a:gd name="T89" fmla="*/ 223 h 445"/>
                <a:gd name="T90" fmla="*/ 640 w 664"/>
                <a:gd name="T91" fmla="*/ 4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 h="445">
                  <a:moveTo>
                    <a:pt x="662" y="206"/>
                  </a:moveTo>
                  <a:lnTo>
                    <a:pt x="662" y="206"/>
                  </a:lnTo>
                  <a:cubicBezTo>
                    <a:pt x="582" y="8"/>
                    <a:pt x="582" y="8"/>
                    <a:pt x="582" y="8"/>
                  </a:cubicBezTo>
                  <a:cubicBezTo>
                    <a:pt x="580" y="3"/>
                    <a:pt x="576" y="0"/>
                    <a:pt x="571" y="0"/>
                  </a:cubicBezTo>
                  <a:cubicBezTo>
                    <a:pt x="398" y="0"/>
                    <a:pt x="398" y="0"/>
                    <a:pt x="398" y="0"/>
                  </a:cubicBezTo>
                  <a:cubicBezTo>
                    <a:pt x="391" y="0"/>
                    <a:pt x="386" y="5"/>
                    <a:pt x="386" y="13"/>
                  </a:cubicBezTo>
                  <a:cubicBezTo>
                    <a:pt x="386" y="19"/>
                    <a:pt x="391" y="24"/>
                    <a:pt x="398" y="24"/>
                  </a:cubicBezTo>
                  <a:cubicBezTo>
                    <a:pt x="563" y="24"/>
                    <a:pt x="563" y="24"/>
                    <a:pt x="563" y="24"/>
                  </a:cubicBezTo>
                  <a:cubicBezTo>
                    <a:pt x="634" y="199"/>
                    <a:pt x="634" y="199"/>
                    <a:pt x="634" y="199"/>
                  </a:cubicBezTo>
                  <a:cubicBezTo>
                    <a:pt x="488" y="199"/>
                    <a:pt x="488" y="199"/>
                    <a:pt x="488" y="199"/>
                  </a:cubicBezTo>
                  <a:cubicBezTo>
                    <a:pt x="483" y="199"/>
                    <a:pt x="478" y="203"/>
                    <a:pt x="477" y="207"/>
                  </a:cubicBezTo>
                  <a:cubicBezTo>
                    <a:pt x="467" y="241"/>
                    <a:pt x="467" y="241"/>
                    <a:pt x="467" y="241"/>
                  </a:cubicBezTo>
                  <a:cubicBezTo>
                    <a:pt x="459" y="266"/>
                    <a:pt x="431" y="288"/>
                    <a:pt x="406" y="288"/>
                  </a:cubicBezTo>
                  <a:cubicBezTo>
                    <a:pt x="267" y="288"/>
                    <a:pt x="267" y="288"/>
                    <a:pt x="267" y="288"/>
                  </a:cubicBezTo>
                  <a:cubicBezTo>
                    <a:pt x="242" y="288"/>
                    <a:pt x="214" y="266"/>
                    <a:pt x="206" y="241"/>
                  </a:cubicBezTo>
                  <a:cubicBezTo>
                    <a:pt x="197" y="207"/>
                    <a:pt x="197" y="207"/>
                    <a:pt x="197" y="207"/>
                  </a:cubicBezTo>
                  <a:cubicBezTo>
                    <a:pt x="196" y="203"/>
                    <a:pt x="190" y="199"/>
                    <a:pt x="185" y="199"/>
                  </a:cubicBezTo>
                  <a:cubicBezTo>
                    <a:pt x="29" y="199"/>
                    <a:pt x="29" y="199"/>
                    <a:pt x="29" y="199"/>
                  </a:cubicBezTo>
                  <a:cubicBezTo>
                    <a:pt x="109" y="24"/>
                    <a:pt x="109" y="24"/>
                    <a:pt x="109" y="24"/>
                  </a:cubicBezTo>
                  <a:cubicBezTo>
                    <a:pt x="244" y="24"/>
                    <a:pt x="244" y="24"/>
                    <a:pt x="244" y="24"/>
                  </a:cubicBezTo>
                  <a:cubicBezTo>
                    <a:pt x="250" y="24"/>
                    <a:pt x="255" y="19"/>
                    <a:pt x="255" y="13"/>
                  </a:cubicBezTo>
                  <a:cubicBezTo>
                    <a:pt x="255" y="5"/>
                    <a:pt x="250" y="0"/>
                    <a:pt x="244" y="0"/>
                  </a:cubicBezTo>
                  <a:cubicBezTo>
                    <a:pt x="102" y="0"/>
                    <a:pt x="102" y="0"/>
                    <a:pt x="102" y="0"/>
                  </a:cubicBezTo>
                  <a:cubicBezTo>
                    <a:pt x="98" y="0"/>
                    <a:pt x="94" y="3"/>
                    <a:pt x="91" y="8"/>
                  </a:cubicBezTo>
                  <a:cubicBezTo>
                    <a:pt x="1" y="206"/>
                    <a:pt x="1" y="206"/>
                    <a:pt x="1" y="206"/>
                  </a:cubicBezTo>
                  <a:cubicBezTo>
                    <a:pt x="0" y="207"/>
                    <a:pt x="1" y="207"/>
                    <a:pt x="1" y="208"/>
                  </a:cubicBezTo>
                  <a:cubicBezTo>
                    <a:pt x="1" y="209"/>
                    <a:pt x="0" y="211"/>
                    <a:pt x="0" y="211"/>
                  </a:cubicBezTo>
                  <a:cubicBezTo>
                    <a:pt x="0" y="431"/>
                    <a:pt x="0" y="431"/>
                    <a:pt x="0" y="431"/>
                  </a:cubicBezTo>
                  <a:cubicBezTo>
                    <a:pt x="0" y="439"/>
                    <a:pt x="5" y="444"/>
                    <a:pt x="11" y="444"/>
                  </a:cubicBezTo>
                  <a:cubicBezTo>
                    <a:pt x="652" y="444"/>
                    <a:pt x="652" y="444"/>
                    <a:pt x="652" y="444"/>
                  </a:cubicBezTo>
                  <a:cubicBezTo>
                    <a:pt x="658" y="444"/>
                    <a:pt x="663" y="439"/>
                    <a:pt x="663" y="431"/>
                  </a:cubicBezTo>
                  <a:cubicBezTo>
                    <a:pt x="663" y="211"/>
                    <a:pt x="663" y="211"/>
                    <a:pt x="663" y="211"/>
                  </a:cubicBezTo>
                  <a:cubicBezTo>
                    <a:pt x="663" y="211"/>
                    <a:pt x="662" y="209"/>
                    <a:pt x="662" y="208"/>
                  </a:cubicBezTo>
                  <a:cubicBezTo>
                    <a:pt x="662" y="208"/>
                    <a:pt x="662" y="207"/>
                    <a:pt x="662" y="206"/>
                  </a:cubicBezTo>
                  <a:close/>
                  <a:moveTo>
                    <a:pt x="640" y="420"/>
                  </a:moveTo>
                  <a:lnTo>
                    <a:pt x="640" y="420"/>
                  </a:lnTo>
                  <a:cubicBezTo>
                    <a:pt x="23" y="420"/>
                    <a:pt x="23" y="420"/>
                    <a:pt x="23" y="420"/>
                  </a:cubicBezTo>
                  <a:cubicBezTo>
                    <a:pt x="23" y="223"/>
                    <a:pt x="23" y="223"/>
                    <a:pt x="23" y="223"/>
                  </a:cubicBezTo>
                  <a:cubicBezTo>
                    <a:pt x="177" y="223"/>
                    <a:pt x="177" y="223"/>
                    <a:pt x="177" y="223"/>
                  </a:cubicBezTo>
                  <a:cubicBezTo>
                    <a:pt x="184" y="248"/>
                    <a:pt x="184" y="248"/>
                    <a:pt x="184" y="248"/>
                  </a:cubicBezTo>
                  <a:cubicBezTo>
                    <a:pt x="196" y="282"/>
                    <a:pt x="232" y="310"/>
                    <a:pt x="267" y="310"/>
                  </a:cubicBezTo>
                  <a:cubicBezTo>
                    <a:pt x="406" y="310"/>
                    <a:pt x="406" y="310"/>
                    <a:pt x="406" y="310"/>
                  </a:cubicBezTo>
                  <a:cubicBezTo>
                    <a:pt x="440" y="310"/>
                    <a:pt x="478" y="282"/>
                    <a:pt x="489" y="247"/>
                  </a:cubicBezTo>
                  <a:cubicBezTo>
                    <a:pt x="496" y="223"/>
                    <a:pt x="496" y="223"/>
                    <a:pt x="496" y="223"/>
                  </a:cubicBezTo>
                  <a:cubicBezTo>
                    <a:pt x="640" y="223"/>
                    <a:pt x="640" y="223"/>
                    <a:pt x="640" y="223"/>
                  </a:cubicBezTo>
                  <a:lnTo>
                    <a:pt x="640" y="42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94"/>
            <p:cNvSpPr>
              <a:spLocks noChangeArrowheads="1"/>
            </p:cNvSpPr>
            <p:nvPr/>
          </p:nvSpPr>
          <p:spPr bwMode="auto">
            <a:xfrm>
              <a:off x="3230660" y="4756033"/>
              <a:ext cx="94487" cy="146362"/>
            </a:xfrm>
            <a:custGeom>
              <a:avLst/>
              <a:gdLst>
                <a:gd name="T0" fmla="*/ 205 w 227"/>
                <a:gd name="T1" fmla="*/ 23 h 347"/>
                <a:gd name="T2" fmla="*/ 205 w 227"/>
                <a:gd name="T3" fmla="*/ 23 h 347"/>
                <a:gd name="T4" fmla="*/ 213 w 227"/>
                <a:gd name="T5" fmla="*/ 23 h 347"/>
                <a:gd name="T6" fmla="*/ 226 w 227"/>
                <a:gd name="T7" fmla="*/ 12 h 347"/>
                <a:gd name="T8" fmla="*/ 213 w 227"/>
                <a:gd name="T9" fmla="*/ 0 h 347"/>
                <a:gd name="T10" fmla="*/ 205 w 227"/>
                <a:gd name="T11" fmla="*/ 0 h 347"/>
                <a:gd name="T12" fmla="*/ 81 w 227"/>
                <a:gd name="T13" fmla="*/ 112 h 347"/>
                <a:gd name="T14" fmla="*/ 81 w 227"/>
                <a:gd name="T15" fmla="*/ 303 h 347"/>
                <a:gd name="T16" fmla="*/ 21 w 227"/>
                <a:gd name="T17" fmla="*/ 243 h 347"/>
                <a:gd name="T18" fmla="*/ 4 w 227"/>
                <a:gd name="T19" fmla="*/ 243 h 347"/>
                <a:gd name="T20" fmla="*/ 4 w 227"/>
                <a:gd name="T21" fmla="*/ 258 h 347"/>
                <a:gd name="T22" fmla="*/ 86 w 227"/>
                <a:gd name="T23" fmla="*/ 343 h 347"/>
                <a:gd name="T24" fmla="*/ 95 w 227"/>
                <a:gd name="T25" fmla="*/ 346 h 347"/>
                <a:gd name="T26" fmla="*/ 95 w 227"/>
                <a:gd name="T27" fmla="*/ 346 h 347"/>
                <a:gd name="T28" fmla="*/ 103 w 227"/>
                <a:gd name="T29" fmla="*/ 343 h 347"/>
                <a:gd name="T30" fmla="*/ 186 w 227"/>
                <a:gd name="T31" fmla="*/ 257 h 347"/>
                <a:gd name="T32" fmla="*/ 185 w 227"/>
                <a:gd name="T33" fmla="*/ 241 h 347"/>
                <a:gd name="T34" fmla="*/ 169 w 227"/>
                <a:gd name="T35" fmla="*/ 241 h 347"/>
                <a:gd name="T36" fmla="*/ 104 w 227"/>
                <a:gd name="T37" fmla="*/ 308 h 347"/>
                <a:gd name="T38" fmla="*/ 104 w 227"/>
                <a:gd name="T39" fmla="*/ 112 h 347"/>
                <a:gd name="T40" fmla="*/ 205 w 227"/>
                <a:gd name="T41"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347">
                  <a:moveTo>
                    <a:pt x="205" y="23"/>
                  </a:moveTo>
                  <a:lnTo>
                    <a:pt x="205" y="23"/>
                  </a:lnTo>
                  <a:cubicBezTo>
                    <a:pt x="213" y="23"/>
                    <a:pt x="213" y="23"/>
                    <a:pt x="213" y="23"/>
                  </a:cubicBezTo>
                  <a:cubicBezTo>
                    <a:pt x="221" y="23"/>
                    <a:pt x="226" y="18"/>
                    <a:pt x="226" y="12"/>
                  </a:cubicBezTo>
                  <a:cubicBezTo>
                    <a:pt x="226" y="5"/>
                    <a:pt x="221" y="0"/>
                    <a:pt x="213" y="0"/>
                  </a:cubicBezTo>
                  <a:cubicBezTo>
                    <a:pt x="205" y="0"/>
                    <a:pt x="205" y="0"/>
                    <a:pt x="205" y="0"/>
                  </a:cubicBezTo>
                  <a:cubicBezTo>
                    <a:pt x="133" y="0"/>
                    <a:pt x="81" y="47"/>
                    <a:pt x="81" y="112"/>
                  </a:cubicBezTo>
                  <a:cubicBezTo>
                    <a:pt x="81" y="303"/>
                    <a:pt x="81" y="303"/>
                    <a:pt x="81" y="303"/>
                  </a:cubicBezTo>
                  <a:cubicBezTo>
                    <a:pt x="21" y="243"/>
                    <a:pt x="21" y="243"/>
                    <a:pt x="21" y="243"/>
                  </a:cubicBezTo>
                  <a:cubicBezTo>
                    <a:pt x="17" y="238"/>
                    <a:pt x="9" y="238"/>
                    <a:pt x="4" y="243"/>
                  </a:cubicBezTo>
                  <a:cubicBezTo>
                    <a:pt x="0" y="247"/>
                    <a:pt x="0" y="254"/>
                    <a:pt x="4" y="258"/>
                  </a:cubicBezTo>
                  <a:cubicBezTo>
                    <a:pt x="86" y="343"/>
                    <a:pt x="86" y="343"/>
                    <a:pt x="86" y="343"/>
                  </a:cubicBezTo>
                  <a:cubicBezTo>
                    <a:pt x="88" y="345"/>
                    <a:pt x="92" y="346"/>
                    <a:pt x="95" y="346"/>
                  </a:cubicBezTo>
                  <a:lnTo>
                    <a:pt x="95" y="346"/>
                  </a:lnTo>
                  <a:cubicBezTo>
                    <a:pt x="98" y="346"/>
                    <a:pt x="101" y="345"/>
                    <a:pt x="103" y="343"/>
                  </a:cubicBezTo>
                  <a:cubicBezTo>
                    <a:pt x="186" y="257"/>
                    <a:pt x="186" y="257"/>
                    <a:pt x="186" y="257"/>
                  </a:cubicBezTo>
                  <a:cubicBezTo>
                    <a:pt x="190" y="252"/>
                    <a:pt x="190" y="245"/>
                    <a:pt x="185" y="241"/>
                  </a:cubicBezTo>
                  <a:cubicBezTo>
                    <a:pt x="181" y="236"/>
                    <a:pt x="174" y="236"/>
                    <a:pt x="169" y="241"/>
                  </a:cubicBezTo>
                  <a:cubicBezTo>
                    <a:pt x="104" y="308"/>
                    <a:pt x="104" y="308"/>
                    <a:pt x="104" y="308"/>
                  </a:cubicBezTo>
                  <a:cubicBezTo>
                    <a:pt x="104" y="112"/>
                    <a:pt x="104" y="112"/>
                    <a:pt x="104" y="112"/>
                  </a:cubicBezTo>
                  <a:cubicBezTo>
                    <a:pt x="104" y="53"/>
                    <a:pt x="155" y="23"/>
                    <a:pt x="205"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73" name="Content Placeholder 4"/>
          <p:cNvSpPr>
            <a:spLocks noGrp="1"/>
          </p:cNvSpPr>
          <p:nvPr>
            <p:ph sz="quarter" idx="4"/>
          </p:nvPr>
        </p:nvSpPr>
        <p:spPr>
          <a:xfrm>
            <a:off x="4241068" y="1703733"/>
            <a:ext cx="1154375" cy="279717"/>
          </a:xfrm>
        </p:spPr>
        <p:txBody>
          <a:bodyPr>
            <a:noAutofit/>
          </a:bodyPr>
          <a:lstStyle/>
          <a:p>
            <a:pPr marL="0" indent="0">
              <a:buNone/>
            </a:pPr>
            <a:r>
              <a:rPr lang="en-US" sz="1400" dirty="0" smtClean="0"/>
              <a:t>Inbound email</a:t>
            </a:r>
            <a:endParaRPr lang="en-US" sz="1400" dirty="0"/>
          </a:p>
        </p:txBody>
      </p:sp>
      <p:sp>
        <p:nvSpPr>
          <p:cNvPr id="75" name="Content Placeholder 4"/>
          <p:cNvSpPr>
            <a:spLocks noGrp="1"/>
          </p:cNvSpPr>
          <p:nvPr>
            <p:ph sz="quarter" idx="4"/>
          </p:nvPr>
        </p:nvSpPr>
        <p:spPr>
          <a:xfrm>
            <a:off x="4239637" y="3968660"/>
            <a:ext cx="1285878" cy="279717"/>
          </a:xfrm>
        </p:spPr>
        <p:txBody>
          <a:bodyPr>
            <a:noAutofit/>
          </a:bodyPr>
          <a:lstStyle/>
          <a:p>
            <a:pPr marL="0" indent="0">
              <a:buNone/>
            </a:pPr>
            <a:r>
              <a:rPr lang="en-US" sz="1400" dirty="0" smtClean="0"/>
              <a:t>Outbound email</a:t>
            </a:r>
            <a:endParaRPr lang="en-US" sz="1400" dirty="0"/>
          </a:p>
        </p:txBody>
      </p:sp>
      <p:grpSp>
        <p:nvGrpSpPr>
          <p:cNvPr id="76" name="Group 75"/>
          <p:cNvGrpSpPr>
            <a:grpSpLocks noChangeAspect="1"/>
          </p:cNvGrpSpPr>
          <p:nvPr/>
        </p:nvGrpSpPr>
        <p:grpSpPr>
          <a:xfrm>
            <a:off x="1799727" y="3408773"/>
            <a:ext cx="532014" cy="640080"/>
            <a:chOff x="553539" y="1901055"/>
            <a:chExt cx="237143" cy="285313"/>
          </a:xfrm>
          <a:solidFill>
            <a:srgbClr val="0078EF"/>
          </a:solidFill>
        </p:grpSpPr>
        <p:sp>
          <p:nvSpPr>
            <p:cNvPr id="77" name="Freeform 94"/>
            <p:cNvSpPr>
              <a:spLocks noChangeArrowheads="1"/>
            </p:cNvSpPr>
            <p:nvPr/>
          </p:nvSpPr>
          <p:spPr bwMode="auto">
            <a:xfrm>
              <a:off x="609120" y="1901055"/>
              <a:ext cx="127834" cy="127834"/>
            </a:xfrm>
            <a:custGeom>
              <a:avLst/>
              <a:gdLst>
                <a:gd name="T0" fmla="*/ 151 w 303"/>
                <a:gd name="T1" fmla="*/ 302 h 303"/>
                <a:gd name="T2" fmla="*/ 151 w 303"/>
                <a:gd name="T3" fmla="*/ 302 h 303"/>
                <a:gd name="T4" fmla="*/ 302 w 303"/>
                <a:gd name="T5" fmla="*/ 151 h 303"/>
                <a:gd name="T6" fmla="*/ 151 w 303"/>
                <a:gd name="T7" fmla="*/ 0 h 303"/>
                <a:gd name="T8" fmla="*/ 0 w 303"/>
                <a:gd name="T9" fmla="*/ 151 h 303"/>
                <a:gd name="T10" fmla="*/ 151 w 303"/>
                <a:gd name="T11" fmla="*/ 302 h 303"/>
                <a:gd name="T12" fmla="*/ 151 w 303"/>
                <a:gd name="T13" fmla="*/ 23 h 303"/>
                <a:gd name="T14" fmla="*/ 151 w 303"/>
                <a:gd name="T15" fmla="*/ 23 h 303"/>
                <a:gd name="T16" fmla="*/ 278 w 303"/>
                <a:gd name="T17" fmla="*/ 151 h 303"/>
                <a:gd name="T18" fmla="*/ 151 w 303"/>
                <a:gd name="T19" fmla="*/ 278 h 303"/>
                <a:gd name="T20" fmla="*/ 23 w 303"/>
                <a:gd name="T21" fmla="*/ 151 h 303"/>
                <a:gd name="T22" fmla="*/ 151 w 303"/>
                <a:gd name="T23" fmla="*/ 2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303">
                  <a:moveTo>
                    <a:pt x="151" y="302"/>
                  </a:moveTo>
                  <a:lnTo>
                    <a:pt x="151" y="302"/>
                  </a:lnTo>
                  <a:cubicBezTo>
                    <a:pt x="233" y="302"/>
                    <a:pt x="302" y="234"/>
                    <a:pt x="302" y="151"/>
                  </a:cubicBezTo>
                  <a:cubicBezTo>
                    <a:pt x="302" y="67"/>
                    <a:pt x="233" y="0"/>
                    <a:pt x="151" y="0"/>
                  </a:cubicBezTo>
                  <a:cubicBezTo>
                    <a:pt x="68" y="0"/>
                    <a:pt x="0" y="67"/>
                    <a:pt x="0" y="151"/>
                  </a:cubicBezTo>
                  <a:cubicBezTo>
                    <a:pt x="0" y="234"/>
                    <a:pt x="68" y="302"/>
                    <a:pt x="151" y="302"/>
                  </a:cubicBezTo>
                  <a:close/>
                  <a:moveTo>
                    <a:pt x="151" y="23"/>
                  </a:moveTo>
                  <a:lnTo>
                    <a:pt x="151" y="23"/>
                  </a:lnTo>
                  <a:cubicBezTo>
                    <a:pt x="221" y="23"/>
                    <a:pt x="278" y="80"/>
                    <a:pt x="278" y="151"/>
                  </a:cubicBezTo>
                  <a:cubicBezTo>
                    <a:pt x="278" y="220"/>
                    <a:pt x="221" y="278"/>
                    <a:pt x="151" y="278"/>
                  </a:cubicBezTo>
                  <a:cubicBezTo>
                    <a:pt x="80" y="278"/>
                    <a:pt x="23" y="220"/>
                    <a:pt x="23" y="151"/>
                  </a:cubicBezTo>
                  <a:cubicBezTo>
                    <a:pt x="23" y="80"/>
                    <a:pt x="80" y="23"/>
                    <a:pt x="15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9" name="Freeform 95"/>
            <p:cNvSpPr>
              <a:spLocks noChangeArrowheads="1"/>
            </p:cNvSpPr>
            <p:nvPr/>
          </p:nvSpPr>
          <p:spPr bwMode="auto">
            <a:xfrm>
              <a:off x="553539" y="2054827"/>
              <a:ext cx="237143" cy="131541"/>
            </a:xfrm>
            <a:custGeom>
              <a:avLst/>
              <a:gdLst>
                <a:gd name="T0" fmla="*/ 12 w 564"/>
                <a:gd name="T1" fmla="*/ 314 h 315"/>
                <a:gd name="T2" fmla="*/ 12 w 564"/>
                <a:gd name="T3" fmla="*/ 314 h 315"/>
                <a:gd name="T4" fmla="*/ 552 w 564"/>
                <a:gd name="T5" fmla="*/ 314 h 315"/>
                <a:gd name="T6" fmla="*/ 563 w 564"/>
                <a:gd name="T7" fmla="*/ 302 h 315"/>
                <a:gd name="T8" fmla="*/ 563 w 564"/>
                <a:gd name="T9" fmla="*/ 222 h 315"/>
                <a:gd name="T10" fmla="*/ 343 w 564"/>
                <a:gd name="T11" fmla="*/ 0 h 315"/>
                <a:gd name="T12" fmla="*/ 222 w 564"/>
                <a:gd name="T13" fmla="*/ 0 h 315"/>
                <a:gd name="T14" fmla="*/ 0 w 564"/>
                <a:gd name="T15" fmla="*/ 222 h 315"/>
                <a:gd name="T16" fmla="*/ 0 w 564"/>
                <a:gd name="T17" fmla="*/ 302 h 315"/>
                <a:gd name="T18" fmla="*/ 12 w 564"/>
                <a:gd name="T19" fmla="*/ 314 h 315"/>
                <a:gd name="T20" fmla="*/ 24 w 564"/>
                <a:gd name="T21" fmla="*/ 222 h 315"/>
                <a:gd name="T22" fmla="*/ 24 w 564"/>
                <a:gd name="T23" fmla="*/ 222 h 315"/>
                <a:gd name="T24" fmla="*/ 222 w 564"/>
                <a:gd name="T25" fmla="*/ 24 h 315"/>
                <a:gd name="T26" fmla="*/ 343 w 564"/>
                <a:gd name="T27" fmla="*/ 24 h 315"/>
                <a:gd name="T28" fmla="*/ 540 w 564"/>
                <a:gd name="T29" fmla="*/ 222 h 315"/>
                <a:gd name="T30" fmla="*/ 540 w 564"/>
                <a:gd name="T31" fmla="*/ 291 h 315"/>
                <a:gd name="T32" fmla="*/ 24 w 564"/>
                <a:gd name="T33" fmla="*/ 291 h 315"/>
                <a:gd name="T34" fmla="*/ 24 w 564"/>
                <a:gd name="T35" fmla="*/ 22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4" h="315">
                  <a:moveTo>
                    <a:pt x="12" y="314"/>
                  </a:moveTo>
                  <a:lnTo>
                    <a:pt x="12" y="314"/>
                  </a:lnTo>
                  <a:cubicBezTo>
                    <a:pt x="552" y="314"/>
                    <a:pt x="552" y="314"/>
                    <a:pt x="552" y="314"/>
                  </a:cubicBezTo>
                  <a:cubicBezTo>
                    <a:pt x="558" y="314"/>
                    <a:pt x="563" y="308"/>
                    <a:pt x="563" y="302"/>
                  </a:cubicBezTo>
                  <a:cubicBezTo>
                    <a:pt x="563" y="222"/>
                    <a:pt x="563" y="222"/>
                    <a:pt x="563" y="222"/>
                  </a:cubicBezTo>
                  <a:cubicBezTo>
                    <a:pt x="563" y="100"/>
                    <a:pt x="464" y="0"/>
                    <a:pt x="343" y="0"/>
                  </a:cubicBezTo>
                  <a:cubicBezTo>
                    <a:pt x="222" y="0"/>
                    <a:pt x="222" y="0"/>
                    <a:pt x="222" y="0"/>
                  </a:cubicBezTo>
                  <a:cubicBezTo>
                    <a:pt x="99" y="0"/>
                    <a:pt x="0" y="100"/>
                    <a:pt x="0" y="222"/>
                  </a:cubicBezTo>
                  <a:cubicBezTo>
                    <a:pt x="0" y="302"/>
                    <a:pt x="0" y="302"/>
                    <a:pt x="0" y="302"/>
                  </a:cubicBezTo>
                  <a:cubicBezTo>
                    <a:pt x="0" y="308"/>
                    <a:pt x="5" y="314"/>
                    <a:pt x="12" y="314"/>
                  </a:cubicBezTo>
                  <a:close/>
                  <a:moveTo>
                    <a:pt x="24" y="222"/>
                  </a:moveTo>
                  <a:lnTo>
                    <a:pt x="24" y="222"/>
                  </a:lnTo>
                  <a:cubicBezTo>
                    <a:pt x="24" y="113"/>
                    <a:pt x="113" y="24"/>
                    <a:pt x="222" y="24"/>
                  </a:cubicBezTo>
                  <a:cubicBezTo>
                    <a:pt x="343" y="24"/>
                    <a:pt x="343" y="24"/>
                    <a:pt x="343" y="24"/>
                  </a:cubicBezTo>
                  <a:cubicBezTo>
                    <a:pt x="451" y="24"/>
                    <a:pt x="540" y="113"/>
                    <a:pt x="540" y="222"/>
                  </a:cubicBezTo>
                  <a:cubicBezTo>
                    <a:pt x="540" y="291"/>
                    <a:pt x="540" y="291"/>
                    <a:pt x="540" y="291"/>
                  </a:cubicBezTo>
                  <a:cubicBezTo>
                    <a:pt x="24" y="291"/>
                    <a:pt x="24" y="291"/>
                    <a:pt x="24" y="291"/>
                  </a:cubicBezTo>
                  <a:lnTo>
                    <a:pt x="24" y="2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80" name="Content Placeholder 4"/>
          <p:cNvSpPr>
            <a:spLocks noGrp="1"/>
          </p:cNvSpPr>
          <p:nvPr>
            <p:ph sz="quarter" idx="4"/>
          </p:nvPr>
        </p:nvSpPr>
        <p:spPr>
          <a:xfrm>
            <a:off x="1876790" y="3070866"/>
            <a:ext cx="437411" cy="279717"/>
          </a:xfrm>
        </p:spPr>
        <p:txBody>
          <a:bodyPr>
            <a:noAutofit/>
          </a:bodyPr>
          <a:lstStyle/>
          <a:p>
            <a:pPr marL="0" indent="0" algn="ctr">
              <a:buNone/>
            </a:pPr>
            <a:r>
              <a:rPr lang="en-US" sz="1400" dirty="0" smtClean="0"/>
              <a:t>User</a:t>
            </a:r>
            <a:endParaRPr lang="en-US" sz="1400" dirty="0"/>
          </a:p>
        </p:txBody>
      </p:sp>
      <p:sp>
        <p:nvSpPr>
          <p:cNvPr id="81" name="Content Placeholder 4"/>
          <p:cNvSpPr>
            <a:spLocks noGrp="1"/>
          </p:cNvSpPr>
          <p:nvPr>
            <p:ph sz="quarter" idx="4"/>
          </p:nvPr>
        </p:nvSpPr>
        <p:spPr>
          <a:xfrm>
            <a:off x="8210151" y="1705301"/>
            <a:ext cx="1038403" cy="279717"/>
          </a:xfrm>
        </p:spPr>
        <p:txBody>
          <a:bodyPr>
            <a:noAutofit/>
          </a:bodyPr>
          <a:lstStyle/>
          <a:p>
            <a:pPr marL="0" indent="0">
              <a:buNone/>
            </a:pPr>
            <a:r>
              <a:rPr lang="en-US" sz="1400" dirty="0" smtClean="0"/>
              <a:t>Create Ticket</a:t>
            </a:r>
            <a:endParaRPr lang="en-US" sz="1400" dirty="0"/>
          </a:p>
        </p:txBody>
      </p:sp>
      <p:sp>
        <p:nvSpPr>
          <p:cNvPr id="82" name="Content Placeholder 4"/>
          <p:cNvSpPr>
            <a:spLocks noGrp="1"/>
          </p:cNvSpPr>
          <p:nvPr>
            <p:ph sz="quarter" idx="4"/>
          </p:nvPr>
        </p:nvSpPr>
        <p:spPr>
          <a:xfrm>
            <a:off x="8109493" y="3968660"/>
            <a:ext cx="1359981" cy="279717"/>
          </a:xfrm>
        </p:spPr>
        <p:txBody>
          <a:bodyPr>
            <a:noAutofit/>
          </a:bodyPr>
          <a:lstStyle/>
          <a:p>
            <a:pPr marL="0" indent="0">
              <a:buNone/>
            </a:pPr>
            <a:r>
              <a:rPr lang="en-US" sz="1400" dirty="0" smtClean="0"/>
              <a:t>Auto Suggestions</a:t>
            </a:r>
            <a:endParaRPr lang="en-US" sz="1400" dirty="0"/>
          </a:p>
        </p:txBody>
      </p:sp>
      <p:grpSp>
        <p:nvGrpSpPr>
          <p:cNvPr id="83" name="Group 82"/>
          <p:cNvGrpSpPr>
            <a:grpSpLocks noChangeAspect="1"/>
          </p:cNvGrpSpPr>
          <p:nvPr/>
        </p:nvGrpSpPr>
        <p:grpSpPr>
          <a:xfrm>
            <a:off x="8592176" y="2035550"/>
            <a:ext cx="394619" cy="640080"/>
            <a:chOff x="575876" y="1908600"/>
            <a:chExt cx="214845" cy="272137"/>
          </a:xfrm>
          <a:solidFill>
            <a:srgbClr val="0078EF"/>
          </a:solidFill>
        </p:grpSpPr>
        <p:sp>
          <p:nvSpPr>
            <p:cNvPr id="84" name="Freeform 488"/>
            <p:cNvSpPr>
              <a:spLocks noChangeArrowheads="1"/>
            </p:cNvSpPr>
            <p:nvPr/>
          </p:nvSpPr>
          <p:spPr bwMode="auto">
            <a:xfrm>
              <a:off x="575876" y="1908600"/>
              <a:ext cx="214845" cy="272137"/>
            </a:xfrm>
            <a:custGeom>
              <a:avLst/>
              <a:gdLst>
                <a:gd name="T0" fmla="*/ 10 w 463"/>
                <a:gd name="T1" fmla="*/ 584 h 585"/>
                <a:gd name="T2" fmla="*/ 10 w 463"/>
                <a:gd name="T3" fmla="*/ 584 h 585"/>
                <a:gd name="T4" fmla="*/ 450 w 463"/>
                <a:gd name="T5" fmla="*/ 584 h 585"/>
                <a:gd name="T6" fmla="*/ 462 w 463"/>
                <a:gd name="T7" fmla="*/ 573 h 585"/>
                <a:gd name="T8" fmla="*/ 462 w 463"/>
                <a:gd name="T9" fmla="*/ 169 h 585"/>
                <a:gd name="T10" fmla="*/ 459 w 463"/>
                <a:gd name="T11" fmla="*/ 162 h 585"/>
                <a:gd name="T12" fmla="*/ 297 w 463"/>
                <a:gd name="T13" fmla="*/ 3 h 585"/>
                <a:gd name="T14" fmla="*/ 290 w 463"/>
                <a:gd name="T15" fmla="*/ 0 h 585"/>
                <a:gd name="T16" fmla="*/ 10 w 463"/>
                <a:gd name="T17" fmla="*/ 0 h 585"/>
                <a:gd name="T18" fmla="*/ 0 w 463"/>
                <a:gd name="T19" fmla="*/ 10 h 585"/>
                <a:gd name="T20" fmla="*/ 0 w 463"/>
                <a:gd name="T21" fmla="*/ 573 h 585"/>
                <a:gd name="T22" fmla="*/ 10 w 463"/>
                <a:gd name="T23" fmla="*/ 584 h 585"/>
                <a:gd name="T24" fmla="*/ 307 w 463"/>
                <a:gd name="T25" fmla="*/ 43 h 585"/>
                <a:gd name="T26" fmla="*/ 307 w 463"/>
                <a:gd name="T27" fmla="*/ 43 h 585"/>
                <a:gd name="T28" fmla="*/ 423 w 463"/>
                <a:gd name="T29" fmla="*/ 156 h 585"/>
                <a:gd name="T30" fmla="*/ 307 w 463"/>
                <a:gd name="T31" fmla="*/ 156 h 585"/>
                <a:gd name="T32" fmla="*/ 307 w 463"/>
                <a:gd name="T33" fmla="*/ 43 h 585"/>
                <a:gd name="T34" fmla="*/ 21 w 463"/>
                <a:gd name="T35" fmla="*/ 21 h 585"/>
                <a:gd name="T36" fmla="*/ 21 w 463"/>
                <a:gd name="T37" fmla="*/ 21 h 585"/>
                <a:gd name="T38" fmla="*/ 285 w 463"/>
                <a:gd name="T39" fmla="*/ 21 h 585"/>
                <a:gd name="T40" fmla="*/ 285 w 463"/>
                <a:gd name="T41" fmla="*/ 21 h 585"/>
                <a:gd name="T42" fmla="*/ 285 w 463"/>
                <a:gd name="T43" fmla="*/ 168 h 585"/>
                <a:gd name="T44" fmla="*/ 297 w 463"/>
                <a:gd name="T45" fmla="*/ 178 h 585"/>
                <a:gd name="T46" fmla="*/ 440 w 463"/>
                <a:gd name="T47" fmla="*/ 178 h 585"/>
                <a:gd name="T48" fmla="*/ 440 w 463"/>
                <a:gd name="T49" fmla="*/ 563 h 585"/>
                <a:gd name="T50" fmla="*/ 21 w 463"/>
                <a:gd name="T51" fmla="*/ 563 h 585"/>
                <a:gd name="T52" fmla="*/ 21 w 463"/>
                <a:gd name="T53" fmla="*/ 2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3" h="585">
                  <a:moveTo>
                    <a:pt x="10" y="584"/>
                  </a:moveTo>
                  <a:lnTo>
                    <a:pt x="10" y="584"/>
                  </a:lnTo>
                  <a:cubicBezTo>
                    <a:pt x="450" y="584"/>
                    <a:pt x="450" y="584"/>
                    <a:pt x="450" y="584"/>
                  </a:cubicBezTo>
                  <a:cubicBezTo>
                    <a:pt x="456" y="584"/>
                    <a:pt x="462" y="580"/>
                    <a:pt x="462" y="573"/>
                  </a:cubicBezTo>
                  <a:cubicBezTo>
                    <a:pt x="462" y="169"/>
                    <a:pt x="462" y="169"/>
                    <a:pt x="462" y="169"/>
                  </a:cubicBezTo>
                  <a:cubicBezTo>
                    <a:pt x="462" y="166"/>
                    <a:pt x="460" y="164"/>
                    <a:pt x="459" y="162"/>
                  </a:cubicBezTo>
                  <a:cubicBezTo>
                    <a:pt x="297" y="3"/>
                    <a:pt x="297" y="3"/>
                    <a:pt x="297" y="3"/>
                  </a:cubicBezTo>
                  <a:cubicBezTo>
                    <a:pt x="295" y="2"/>
                    <a:pt x="292" y="0"/>
                    <a:pt x="290" y="0"/>
                  </a:cubicBezTo>
                  <a:cubicBezTo>
                    <a:pt x="10" y="0"/>
                    <a:pt x="10" y="0"/>
                    <a:pt x="10" y="0"/>
                  </a:cubicBezTo>
                  <a:cubicBezTo>
                    <a:pt x="4" y="0"/>
                    <a:pt x="0" y="4"/>
                    <a:pt x="0" y="10"/>
                  </a:cubicBezTo>
                  <a:cubicBezTo>
                    <a:pt x="0" y="573"/>
                    <a:pt x="0" y="573"/>
                    <a:pt x="0" y="573"/>
                  </a:cubicBezTo>
                  <a:cubicBezTo>
                    <a:pt x="0" y="580"/>
                    <a:pt x="4" y="584"/>
                    <a:pt x="10" y="584"/>
                  </a:cubicBezTo>
                  <a:close/>
                  <a:moveTo>
                    <a:pt x="307" y="43"/>
                  </a:moveTo>
                  <a:lnTo>
                    <a:pt x="307" y="43"/>
                  </a:lnTo>
                  <a:cubicBezTo>
                    <a:pt x="423" y="156"/>
                    <a:pt x="423" y="156"/>
                    <a:pt x="423" y="156"/>
                  </a:cubicBezTo>
                  <a:cubicBezTo>
                    <a:pt x="307" y="156"/>
                    <a:pt x="307" y="156"/>
                    <a:pt x="307" y="156"/>
                  </a:cubicBezTo>
                  <a:lnTo>
                    <a:pt x="307" y="43"/>
                  </a:lnTo>
                  <a:close/>
                  <a:moveTo>
                    <a:pt x="21" y="21"/>
                  </a:moveTo>
                  <a:lnTo>
                    <a:pt x="21" y="21"/>
                  </a:lnTo>
                  <a:cubicBezTo>
                    <a:pt x="285" y="21"/>
                    <a:pt x="285" y="21"/>
                    <a:pt x="285" y="21"/>
                  </a:cubicBezTo>
                  <a:lnTo>
                    <a:pt x="285" y="21"/>
                  </a:lnTo>
                  <a:cubicBezTo>
                    <a:pt x="285" y="168"/>
                    <a:pt x="285" y="168"/>
                    <a:pt x="285" y="168"/>
                  </a:cubicBezTo>
                  <a:cubicBezTo>
                    <a:pt x="285" y="173"/>
                    <a:pt x="291" y="178"/>
                    <a:pt x="297" y="178"/>
                  </a:cubicBezTo>
                  <a:cubicBezTo>
                    <a:pt x="440" y="178"/>
                    <a:pt x="440" y="178"/>
                    <a:pt x="440" y="178"/>
                  </a:cubicBezTo>
                  <a:cubicBezTo>
                    <a:pt x="440" y="563"/>
                    <a:pt x="440" y="563"/>
                    <a:pt x="440" y="563"/>
                  </a:cubicBezTo>
                  <a:cubicBezTo>
                    <a:pt x="21" y="563"/>
                    <a:pt x="21" y="563"/>
                    <a:pt x="21" y="563"/>
                  </a:cubicBezTo>
                  <a:lnTo>
                    <a:pt x="21"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5" name="Freeform 489"/>
            <p:cNvSpPr>
              <a:spLocks noChangeArrowheads="1"/>
            </p:cNvSpPr>
            <p:nvPr/>
          </p:nvSpPr>
          <p:spPr bwMode="auto">
            <a:xfrm>
              <a:off x="616799" y="1959753"/>
              <a:ext cx="67522" cy="10231"/>
            </a:xfrm>
            <a:custGeom>
              <a:avLst/>
              <a:gdLst>
                <a:gd name="T0" fmla="*/ 10 w 146"/>
                <a:gd name="T1" fmla="*/ 21 h 22"/>
                <a:gd name="T2" fmla="*/ 10 w 146"/>
                <a:gd name="T3" fmla="*/ 21 h 22"/>
                <a:gd name="T4" fmla="*/ 10 w 146"/>
                <a:gd name="T5" fmla="*/ 21 h 22"/>
                <a:gd name="T6" fmla="*/ 135 w 146"/>
                <a:gd name="T7" fmla="*/ 21 h 22"/>
                <a:gd name="T8" fmla="*/ 145 w 146"/>
                <a:gd name="T9" fmla="*/ 11 h 22"/>
                <a:gd name="T10" fmla="*/ 135 w 146"/>
                <a:gd name="T11" fmla="*/ 0 h 22"/>
                <a:gd name="T12" fmla="*/ 135 w 146"/>
                <a:gd name="T13" fmla="*/ 0 h 22"/>
                <a:gd name="T14" fmla="*/ 10 w 146"/>
                <a:gd name="T15" fmla="*/ 1 h 22"/>
                <a:gd name="T16" fmla="*/ 0 w 146"/>
                <a:gd name="T17" fmla="*/ 11 h 22"/>
                <a:gd name="T18" fmla="*/ 10 w 146"/>
                <a:gd name="T1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2">
                  <a:moveTo>
                    <a:pt x="10" y="21"/>
                  </a:moveTo>
                  <a:lnTo>
                    <a:pt x="10" y="21"/>
                  </a:lnTo>
                  <a:lnTo>
                    <a:pt x="10" y="21"/>
                  </a:lnTo>
                  <a:cubicBezTo>
                    <a:pt x="135" y="21"/>
                    <a:pt x="135" y="21"/>
                    <a:pt x="135" y="21"/>
                  </a:cubicBezTo>
                  <a:cubicBezTo>
                    <a:pt x="140" y="21"/>
                    <a:pt x="145" y="17"/>
                    <a:pt x="145" y="11"/>
                  </a:cubicBezTo>
                  <a:cubicBezTo>
                    <a:pt x="145" y="6"/>
                    <a:pt x="140" y="0"/>
                    <a:pt x="135" y="0"/>
                  </a:cubicBezTo>
                  <a:lnTo>
                    <a:pt x="135" y="0"/>
                  </a:lnTo>
                  <a:cubicBezTo>
                    <a:pt x="10" y="1"/>
                    <a:pt x="10" y="1"/>
                    <a:pt x="10" y="1"/>
                  </a:cubicBezTo>
                  <a:cubicBezTo>
                    <a:pt x="4" y="1"/>
                    <a:pt x="0" y="6"/>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6" name="Freeform 490"/>
            <p:cNvSpPr>
              <a:spLocks noChangeArrowheads="1"/>
            </p:cNvSpPr>
            <p:nvPr/>
          </p:nvSpPr>
          <p:spPr bwMode="auto">
            <a:xfrm>
              <a:off x="616799" y="1992492"/>
              <a:ext cx="67522" cy="10231"/>
            </a:xfrm>
            <a:custGeom>
              <a:avLst/>
              <a:gdLst>
                <a:gd name="T0" fmla="*/ 10 w 146"/>
                <a:gd name="T1" fmla="*/ 21 h 22"/>
                <a:gd name="T2" fmla="*/ 10 w 146"/>
                <a:gd name="T3" fmla="*/ 21 h 22"/>
                <a:gd name="T4" fmla="*/ 10 w 146"/>
                <a:gd name="T5" fmla="*/ 21 h 22"/>
                <a:gd name="T6" fmla="*/ 135 w 146"/>
                <a:gd name="T7" fmla="*/ 21 h 22"/>
                <a:gd name="T8" fmla="*/ 145 w 146"/>
                <a:gd name="T9" fmla="*/ 11 h 22"/>
                <a:gd name="T10" fmla="*/ 135 w 146"/>
                <a:gd name="T11" fmla="*/ 0 h 22"/>
                <a:gd name="T12" fmla="*/ 135 w 146"/>
                <a:gd name="T13" fmla="*/ 0 h 22"/>
                <a:gd name="T14" fmla="*/ 10 w 146"/>
                <a:gd name="T15" fmla="*/ 1 h 22"/>
                <a:gd name="T16" fmla="*/ 0 w 146"/>
                <a:gd name="T17" fmla="*/ 11 h 22"/>
                <a:gd name="T18" fmla="*/ 10 w 146"/>
                <a:gd name="T1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2">
                  <a:moveTo>
                    <a:pt x="10" y="21"/>
                  </a:moveTo>
                  <a:lnTo>
                    <a:pt x="10" y="21"/>
                  </a:lnTo>
                  <a:lnTo>
                    <a:pt x="10" y="21"/>
                  </a:lnTo>
                  <a:cubicBezTo>
                    <a:pt x="135" y="21"/>
                    <a:pt x="135" y="21"/>
                    <a:pt x="135" y="21"/>
                  </a:cubicBezTo>
                  <a:cubicBezTo>
                    <a:pt x="140" y="21"/>
                    <a:pt x="145" y="17"/>
                    <a:pt x="145" y="11"/>
                  </a:cubicBezTo>
                  <a:cubicBezTo>
                    <a:pt x="145" y="6"/>
                    <a:pt x="140" y="0"/>
                    <a:pt x="135" y="0"/>
                  </a:cubicBezTo>
                  <a:lnTo>
                    <a:pt x="135" y="0"/>
                  </a:lnTo>
                  <a:cubicBezTo>
                    <a:pt x="10" y="1"/>
                    <a:pt x="10" y="1"/>
                    <a:pt x="10" y="1"/>
                  </a:cubicBezTo>
                  <a:cubicBezTo>
                    <a:pt x="4" y="1"/>
                    <a:pt x="0" y="6"/>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7" name="Freeform 491"/>
            <p:cNvSpPr>
              <a:spLocks noChangeArrowheads="1"/>
            </p:cNvSpPr>
            <p:nvPr/>
          </p:nvSpPr>
          <p:spPr bwMode="auto">
            <a:xfrm>
              <a:off x="616799" y="2025230"/>
              <a:ext cx="137091" cy="10231"/>
            </a:xfrm>
            <a:custGeom>
              <a:avLst/>
              <a:gdLst>
                <a:gd name="T0" fmla="*/ 282 w 294"/>
                <a:gd name="T1" fmla="*/ 1 h 24"/>
                <a:gd name="T2" fmla="*/ 282 w 294"/>
                <a:gd name="T3" fmla="*/ 1 h 24"/>
                <a:gd name="T4" fmla="*/ 10 w 294"/>
                <a:gd name="T5" fmla="*/ 0 h 24"/>
                <a:gd name="T6" fmla="*/ 10 w 294"/>
                <a:gd name="T7" fmla="*/ 0 h 24"/>
                <a:gd name="T8" fmla="*/ 0 w 294"/>
                <a:gd name="T9" fmla="*/ 11 h 24"/>
                <a:gd name="T10" fmla="*/ 10 w 294"/>
                <a:gd name="T11" fmla="*/ 21 h 24"/>
                <a:gd name="T12" fmla="*/ 282 w 294"/>
                <a:gd name="T13" fmla="*/ 23 h 24"/>
                <a:gd name="T14" fmla="*/ 282 w 294"/>
                <a:gd name="T15" fmla="*/ 23 h 24"/>
                <a:gd name="T16" fmla="*/ 293 w 294"/>
                <a:gd name="T17" fmla="*/ 11 h 24"/>
                <a:gd name="T18" fmla="*/ 282 w 294"/>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4">
                  <a:moveTo>
                    <a:pt x="282" y="1"/>
                  </a:moveTo>
                  <a:lnTo>
                    <a:pt x="282" y="1"/>
                  </a:lnTo>
                  <a:cubicBezTo>
                    <a:pt x="10" y="0"/>
                    <a:pt x="10" y="0"/>
                    <a:pt x="10" y="0"/>
                  </a:cubicBezTo>
                  <a:lnTo>
                    <a:pt x="10" y="0"/>
                  </a:lnTo>
                  <a:cubicBezTo>
                    <a:pt x="5" y="0"/>
                    <a:pt x="0" y="6"/>
                    <a:pt x="0" y="11"/>
                  </a:cubicBezTo>
                  <a:cubicBezTo>
                    <a:pt x="0" y="17"/>
                    <a:pt x="5" y="21"/>
                    <a:pt x="10" y="21"/>
                  </a:cubicBezTo>
                  <a:cubicBezTo>
                    <a:pt x="282" y="23"/>
                    <a:pt x="282" y="23"/>
                    <a:pt x="282" y="23"/>
                  </a:cubicBezTo>
                  <a:lnTo>
                    <a:pt x="282" y="23"/>
                  </a:lnTo>
                  <a:cubicBezTo>
                    <a:pt x="287" y="23"/>
                    <a:pt x="293" y="17"/>
                    <a:pt x="293" y="11"/>
                  </a:cubicBezTo>
                  <a:cubicBezTo>
                    <a:pt x="293" y="6"/>
                    <a:pt x="287" y="1"/>
                    <a:pt x="282" y="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8" name="Freeform 492"/>
            <p:cNvSpPr>
              <a:spLocks noChangeArrowheads="1"/>
            </p:cNvSpPr>
            <p:nvPr/>
          </p:nvSpPr>
          <p:spPr bwMode="auto">
            <a:xfrm>
              <a:off x="616799" y="2060015"/>
              <a:ext cx="137091" cy="10230"/>
            </a:xfrm>
            <a:custGeom>
              <a:avLst/>
              <a:gdLst>
                <a:gd name="T0" fmla="*/ 282 w 294"/>
                <a:gd name="T1" fmla="*/ 0 h 22"/>
                <a:gd name="T2" fmla="*/ 282 w 294"/>
                <a:gd name="T3" fmla="*/ 0 h 22"/>
                <a:gd name="T4" fmla="*/ 10 w 294"/>
                <a:gd name="T5" fmla="*/ 0 h 22"/>
                <a:gd name="T6" fmla="*/ 10 w 294"/>
                <a:gd name="T7" fmla="*/ 0 h 22"/>
                <a:gd name="T8" fmla="*/ 0 w 294"/>
                <a:gd name="T9" fmla="*/ 9 h 22"/>
                <a:gd name="T10" fmla="*/ 10 w 294"/>
                <a:gd name="T11" fmla="*/ 19 h 22"/>
                <a:gd name="T12" fmla="*/ 282 w 294"/>
                <a:gd name="T13" fmla="*/ 21 h 22"/>
                <a:gd name="T14" fmla="*/ 282 w 294"/>
                <a:gd name="T15" fmla="*/ 21 h 22"/>
                <a:gd name="T16" fmla="*/ 293 w 294"/>
                <a:gd name="T17" fmla="*/ 9 h 22"/>
                <a:gd name="T18" fmla="*/ 282 w 294"/>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2">
                  <a:moveTo>
                    <a:pt x="282" y="0"/>
                  </a:moveTo>
                  <a:lnTo>
                    <a:pt x="282" y="0"/>
                  </a:lnTo>
                  <a:cubicBezTo>
                    <a:pt x="10" y="0"/>
                    <a:pt x="10" y="0"/>
                    <a:pt x="10" y="0"/>
                  </a:cubicBezTo>
                  <a:lnTo>
                    <a:pt x="10" y="0"/>
                  </a:lnTo>
                  <a:cubicBezTo>
                    <a:pt x="5" y="0"/>
                    <a:pt x="0" y="4"/>
                    <a:pt x="0" y="9"/>
                  </a:cubicBezTo>
                  <a:cubicBezTo>
                    <a:pt x="0" y="15"/>
                    <a:pt x="5" y="19"/>
                    <a:pt x="10" y="19"/>
                  </a:cubicBezTo>
                  <a:cubicBezTo>
                    <a:pt x="282" y="21"/>
                    <a:pt x="282" y="21"/>
                    <a:pt x="282" y="21"/>
                  </a:cubicBezTo>
                  <a:lnTo>
                    <a:pt x="282" y="21"/>
                  </a:lnTo>
                  <a:cubicBezTo>
                    <a:pt x="287" y="21"/>
                    <a:pt x="293" y="15"/>
                    <a:pt x="293" y="9"/>
                  </a:cubicBezTo>
                  <a:cubicBezTo>
                    <a:pt x="293" y="4"/>
                    <a:pt x="287" y="0"/>
                    <a:pt x="2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 name="Freeform 493"/>
            <p:cNvSpPr>
              <a:spLocks noChangeArrowheads="1"/>
            </p:cNvSpPr>
            <p:nvPr/>
          </p:nvSpPr>
          <p:spPr bwMode="auto">
            <a:xfrm>
              <a:off x="616799" y="2092754"/>
              <a:ext cx="137091" cy="10230"/>
            </a:xfrm>
            <a:custGeom>
              <a:avLst/>
              <a:gdLst>
                <a:gd name="T0" fmla="*/ 282 w 294"/>
                <a:gd name="T1" fmla="*/ 0 h 22"/>
                <a:gd name="T2" fmla="*/ 282 w 294"/>
                <a:gd name="T3" fmla="*/ 0 h 22"/>
                <a:gd name="T4" fmla="*/ 10 w 294"/>
                <a:gd name="T5" fmla="*/ 0 h 22"/>
                <a:gd name="T6" fmla="*/ 10 w 294"/>
                <a:gd name="T7" fmla="*/ 0 h 22"/>
                <a:gd name="T8" fmla="*/ 0 w 294"/>
                <a:gd name="T9" fmla="*/ 10 h 22"/>
                <a:gd name="T10" fmla="*/ 10 w 294"/>
                <a:gd name="T11" fmla="*/ 19 h 22"/>
                <a:gd name="T12" fmla="*/ 282 w 294"/>
                <a:gd name="T13" fmla="*/ 21 h 22"/>
                <a:gd name="T14" fmla="*/ 282 w 294"/>
                <a:gd name="T15" fmla="*/ 21 h 22"/>
                <a:gd name="T16" fmla="*/ 293 w 294"/>
                <a:gd name="T17" fmla="*/ 10 h 22"/>
                <a:gd name="T18" fmla="*/ 282 w 294"/>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2">
                  <a:moveTo>
                    <a:pt x="282" y="0"/>
                  </a:moveTo>
                  <a:lnTo>
                    <a:pt x="282" y="0"/>
                  </a:lnTo>
                  <a:cubicBezTo>
                    <a:pt x="10" y="0"/>
                    <a:pt x="10" y="0"/>
                    <a:pt x="10" y="0"/>
                  </a:cubicBezTo>
                  <a:lnTo>
                    <a:pt x="10" y="0"/>
                  </a:lnTo>
                  <a:cubicBezTo>
                    <a:pt x="5" y="0"/>
                    <a:pt x="0" y="4"/>
                    <a:pt x="0" y="10"/>
                  </a:cubicBezTo>
                  <a:cubicBezTo>
                    <a:pt x="0" y="15"/>
                    <a:pt x="5" y="19"/>
                    <a:pt x="10" y="19"/>
                  </a:cubicBezTo>
                  <a:cubicBezTo>
                    <a:pt x="282" y="21"/>
                    <a:pt x="282" y="21"/>
                    <a:pt x="282" y="21"/>
                  </a:cubicBezTo>
                  <a:lnTo>
                    <a:pt x="282" y="21"/>
                  </a:lnTo>
                  <a:cubicBezTo>
                    <a:pt x="287" y="21"/>
                    <a:pt x="293" y="15"/>
                    <a:pt x="293" y="10"/>
                  </a:cubicBezTo>
                  <a:cubicBezTo>
                    <a:pt x="293" y="4"/>
                    <a:pt x="287" y="0"/>
                    <a:pt x="2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0" name="Freeform 494"/>
            <p:cNvSpPr>
              <a:spLocks noChangeArrowheads="1"/>
            </p:cNvSpPr>
            <p:nvPr/>
          </p:nvSpPr>
          <p:spPr bwMode="auto">
            <a:xfrm>
              <a:off x="616799" y="2125492"/>
              <a:ext cx="137091" cy="10230"/>
            </a:xfrm>
            <a:custGeom>
              <a:avLst/>
              <a:gdLst>
                <a:gd name="T0" fmla="*/ 282 w 294"/>
                <a:gd name="T1" fmla="*/ 0 h 22"/>
                <a:gd name="T2" fmla="*/ 282 w 294"/>
                <a:gd name="T3" fmla="*/ 0 h 22"/>
                <a:gd name="T4" fmla="*/ 10 w 294"/>
                <a:gd name="T5" fmla="*/ 0 h 22"/>
                <a:gd name="T6" fmla="*/ 10 w 294"/>
                <a:gd name="T7" fmla="*/ 0 h 22"/>
                <a:gd name="T8" fmla="*/ 0 w 294"/>
                <a:gd name="T9" fmla="*/ 10 h 22"/>
                <a:gd name="T10" fmla="*/ 10 w 294"/>
                <a:gd name="T11" fmla="*/ 21 h 22"/>
                <a:gd name="T12" fmla="*/ 282 w 294"/>
                <a:gd name="T13" fmla="*/ 21 h 22"/>
                <a:gd name="T14" fmla="*/ 282 w 294"/>
                <a:gd name="T15" fmla="*/ 21 h 22"/>
                <a:gd name="T16" fmla="*/ 293 w 294"/>
                <a:gd name="T17" fmla="*/ 10 h 22"/>
                <a:gd name="T18" fmla="*/ 282 w 294"/>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2">
                  <a:moveTo>
                    <a:pt x="282" y="0"/>
                  </a:moveTo>
                  <a:lnTo>
                    <a:pt x="282" y="0"/>
                  </a:lnTo>
                  <a:cubicBezTo>
                    <a:pt x="10" y="0"/>
                    <a:pt x="10" y="0"/>
                    <a:pt x="10" y="0"/>
                  </a:cubicBezTo>
                  <a:lnTo>
                    <a:pt x="10" y="0"/>
                  </a:lnTo>
                  <a:cubicBezTo>
                    <a:pt x="5" y="0"/>
                    <a:pt x="0" y="4"/>
                    <a:pt x="0" y="10"/>
                  </a:cubicBezTo>
                  <a:cubicBezTo>
                    <a:pt x="0" y="15"/>
                    <a:pt x="5" y="20"/>
                    <a:pt x="10" y="21"/>
                  </a:cubicBezTo>
                  <a:cubicBezTo>
                    <a:pt x="282" y="21"/>
                    <a:pt x="282" y="21"/>
                    <a:pt x="282" y="21"/>
                  </a:cubicBezTo>
                  <a:lnTo>
                    <a:pt x="282" y="21"/>
                  </a:lnTo>
                  <a:cubicBezTo>
                    <a:pt x="287" y="21"/>
                    <a:pt x="293" y="15"/>
                    <a:pt x="293" y="10"/>
                  </a:cubicBezTo>
                  <a:cubicBezTo>
                    <a:pt x="293" y="4"/>
                    <a:pt x="287" y="0"/>
                    <a:pt x="2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91" name="Group 90"/>
          <p:cNvGrpSpPr>
            <a:grpSpLocks noChangeAspect="1"/>
          </p:cNvGrpSpPr>
          <p:nvPr/>
        </p:nvGrpSpPr>
        <p:grpSpPr>
          <a:xfrm>
            <a:off x="8492123" y="4354217"/>
            <a:ext cx="594720" cy="640080"/>
            <a:chOff x="3147882" y="13293358"/>
            <a:chExt cx="241445" cy="259860"/>
          </a:xfrm>
          <a:solidFill>
            <a:srgbClr val="0078EF"/>
          </a:solidFill>
        </p:grpSpPr>
        <p:sp>
          <p:nvSpPr>
            <p:cNvPr id="92" name="Freeform 693"/>
            <p:cNvSpPr>
              <a:spLocks noChangeArrowheads="1"/>
            </p:cNvSpPr>
            <p:nvPr/>
          </p:nvSpPr>
          <p:spPr bwMode="auto">
            <a:xfrm>
              <a:off x="3147882" y="13293358"/>
              <a:ext cx="241445" cy="259860"/>
            </a:xfrm>
            <a:custGeom>
              <a:avLst/>
              <a:gdLst>
                <a:gd name="T0" fmla="*/ 510 w 521"/>
                <a:gd name="T1" fmla="*/ 55 h 558"/>
                <a:gd name="T2" fmla="*/ 510 w 521"/>
                <a:gd name="T3" fmla="*/ 55 h 558"/>
                <a:gd name="T4" fmla="*/ 483 w 521"/>
                <a:gd name="T5" fmla="*/ 55 h 558"/>
                <a:gd name="T6" fmla="*/ 483 w 521"/>
                <a:gd name="T7" fmla="*/ 10 h 558"/>
                <a:gd name="T8" fmla="*/ 473 w 521"/>
                <a:gd name="T9" fmla="*/ 0 h 558"/>
                <a:gd name="T10" fmla="*/ 10 w 521"/>
                <a:gd name="T11" fmla="*/ 0 h 558"/>
                <a:gd name="T12" fmla="*/ 0 w 521"/>
                <a:gd name="T13" fmla="*/ 10 h 558"/>
                <a:gd name="T14" fmla="*/ 0 w 521"/>
                <a:gd name="T15" fmla="*/ 492 h 558"/>
                <a:gd name="T16" fmla="*/ 10 w 521"/>
                <a:gd name="T17" fmla="*/ 502 h 558"/>
                <a:gd name="T18" fmla="*/ 44 w 521"/>
                <a:gd name="T19" fmla="*/ 502 h 558"/>
                <a:gd name="T20" fmla="*/ 44 w 521"/>
                <a:gd name="T21" fmla="*/ 547 h 558"/>
                <a:gd name="T22" fmla="*/ 54 w 521"/>
                <a:gd name="T23" fmla="*/ 557 h 558"/>
                <a:gd name="T24" fmla="*/ 510 w 521"/>
                <a:gd name="T25" fmla="*/ 557 h 558"/>
                <a:gd name="T26" fmla="*/ 520 w 521"/>
                <a:gd name="T27" fmla="*/ 547 h 558"/>
                <a:gd name="T28" fmla="*/ 520 w 521"/>
                <a:gd name="T29" fmla="*/ 65 h 558"/>
                <a:gd name="T30" fmla="*/ 510 w 521"/>
                <a:gd name="T31" fmla="*/ 55 h 558"/>
                <a:gd name="T32" fmla="*/ 20 w 521"/>
                <a:gd name="T33" fmla="*/ 482 h 558"/>
                <a:gd name="T34" fmla="*/ 20 w 521"/>
                <a:gd name="T35" fmla="*/ 482 h 558"/>
                <a:gd name="T36" fmla="*/ 20 w 521"/>
                <a:gd name="T37" fmla="*/ 20 h 558"/>
                <a:gd name="T38" fmla="*/ 463 w 521"/>
                <a:gd name="T39" fmla="*/ 20 h 558"/>
                <a:gd name="T40" fmla="*/ 463 w 521"/>
                <a:gd name="T41" fmla="*/ 482 h 558"/>
                <a:gd name="T42" fmla="*/ 20 w 521"/>
                <a:gd name="T43" fmla="*/ 482 h 558"/>
                <a:gd name="T44" fmla="*/ 500 w 521"/>
                <a:gd name="T45" fmla="*/ 537 h 558"/>
                <a:gd name="T46" fmla="*/ 500 w 521"/>
                <a:gd name="T47" fmla="*/ 537 h 558"/>
                <a:gd name="T48" fmla="*/ 64 w 521"/>
                <a:gd name="T49" fmla="*/ 537 h 558"/>
                <a:gd name="T50" fmla="*/ 64 w 521"/>
                <a:gd name="T51" fmla="*/ 502 h 558"/>
                <a:gd name="T52" fmla="*/ 473 w 521"/>
                <a:gd name="T53" fmla="*/ 502 h 558"/>
                <a:gd name="T54" fmla="*/ 483 w 521"/>
                <a:gd name="T55" fmla="*/ 492 h 558"/>
                <a:gd name="T56" fmla="*/ 483 w 521"/>
                <a:gd name="T57" fmla="*/ 75 h 558"/>
                <a:gd name="T58" fmla="*/ 500 w 521"/>
                <a:gd name="T59" fmla="*/ 75 h 558"/>
                <a:gd name="T60" fmla="*/ 500 w 521"/>
                <a:gd name="T61" fmla="*/ 53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1" h="558">
                  <a:moveTo>
                    <a:pt x="510" y="55"/>
                  </a:moveTo>
                  <a:lnTo>
                    <a:pt x="510" y="55"/>
                  </a:lnTo>
                  <a:cubicBezTo>
                    <a:pt x="483" y="55"/>
                    <a:pt x="483" y="55"/>
                    <a:pt x="483" y="55"/>
                  </a:cubicBezTo>
                  <a:cubicBezTo>
                    <a:pt x="483" y="10"/>
                    <a:pt x="483" y="10"/>
                    <a:pt x="483" y="10"/>
                  </a:cubicBezTo>
                  <a:cubicBezTo>
                    <a:pt x="483" y="4"/>
                    <a:pt x="479" y="0"/>
                    <a:pt x="473" y="0"/>
                  </a:cubicBezTo>
                  <a:cubicBezTo>
                    <a:pt x="10" y="0"/>
                    <a:pt x="10" y="0"/>
                    <a:pt x="10" y="0"/>
                  </a:cubicBezTo>
                  <a:cubicBezTo>
                    <a:pt x="4" y="0"/>
                    <a:pt x="0" y="4"/>
                    <a:pt x="0" y="10"/>
                  </a:cubicBezTo>
                  <a:cubicBezTo>
                    <a:pt x="0" y="492"/>
                    <a:pt x="0" y="492"/>
                    <a:pt x="0" y="492"/>
                  </a:cubicBezTo>
                  <a:cubicBezTo>
                    <a:pt x="0" y="497"/>
                    <a:pt x="4" y="502"/>
                    <a:pt x="10" y="502"/>
                  </a:cubicBezTo>
                  <a:cubicBezTo>
                    <a:pt x="44" y="502"/>
                    <a:pt x="44" y="502"/>
                    <a:pt x="44" y="502"/>
                  </a:cubicBezTo>
                  <a:cubicBezTo>
                    <a:pt x="44" y="547"/>
                    <a:pt x="44" y="547"/>
                    <a:pt x="44" y="547"/>
                  </a:cubicBezTo>
                  <a:cubicBezTo>
                    <a:pt x="44" y="553"/>
                    <a:pt x="48" y="557"/>
                    <a:pt x="54" y="557"/>
                  </a:cubicBezTo>
                  <a:cubicBezTo>
                    <a:pt x="510" y="557"/>
                    <a:pt x="510" y="557"/>
                    <a:pt x="510" y="557"/>
                  </a:cubicBezTo>
                  <a:cubicBezTo>
                    <a:pt x="515" y="557"/>
                    <a:pt x="520" y="553"/>
                    <a:pt x="520" y="547"/>
                  </a:cubicBezTo>
                  <a:cubicBezTo>
                    <a:pt x="520" y="65"/>
                    <a:pt x="520" y="65"/>
                    <a:pt x="520" y="65"/>
                  </a:cubicBezTo>
                  <a:cubicBezTo>
                    <a:pt x="520" y="60"/>
                    <a:pt x="515" y="55"/>
                    <a:pt x="510" y="55"/>
                  </a:cubicBezTo>
                  <a:close/>
                  <a:moveTo>
                    <a:pt x="20" y="482"/>
                  </a:moveTo>
                  <a:lnTo>
                    <a:pt x="20" y="482"/>
                  </a:lnTo>
                  <a:cubicBezTo>
                    <a:pt x="20" y="20"/>
                    <a:pt x="20" y="20"/>
                    <a:pt x="20" y="20"/>
                  </a:cubicBezTo>
                  <a:cubicBezTo>
                    <a:pt x="463" y="20"/>
                    <a:pt x="463" y="20"/>
                    <a:pt x="463" y="20"/>
                  </a:cubicBezTo>
                  <a:cubicBezTo>
                    <a:pt x="463" y="482"/>
                    <a:pt x="463" y="482"/>
                    <a:pt x="463" y="482"/>
                  </a:cubicBezTo>
                  <a:lnTo>
                    <a:pt x="20" y="482"/>
                  </a:lnTo>
                  <a:close/>
                  <a:moveTo>
                    <a:pt x="500" y="537"/>
                  </a:moveTo>
                  <a:lnTo>
                    <a:pt x="500" y="537"/>
                  </a:lnTo>
                  <a:cubicBezTo>
                    <a:pt x="64" y="537"/>
                    <a:pt x="64" y="537"/>
                    <a:pt x="64" y="537"/>
                  </a:cubicBezTo>
                  <a:cubicBezTo>
                    <a:pt x="64" y="502"/>
                    <a:pt x="64" y="502"/>
                    <a:pt x="64" y="502"/>
                  </a:cubicBezTo>
                  <a:cubicBezTo>
                    <a:pt x="473" y="502"/>
                    <a:pt x="473" y="502"/>
                    <a:pt x="473" y="502"/>
                  </a:cubicBezTo>
                  <a:cubicBezTo>
                    <a:pt x="479" y="502"/>
                    <a:pt x="483" y="497"/>
                    <a:pt x="483" y="492"/>
                  </a:cubicBezTo>
                  <a:cubicBezTo>
                    <a:pt x="483" y="75"/>
                    <a:pt x="483" y="75"/>
                    <a:pt x="483" y="75"/>
                  </a:cubicBezTo>
                  <a:cubicBezTo>
                    <a:pt x="500" y="75"/>
                    <a:pt x="500" y="75"/>
                    <a:pt x="500" y="75"/>
                  </a:cubicBezTo>
                  <a:lnTo>
                    <a:pt x="500" y="5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3" name="Freeform 694"/>
            <p:cNvSpPr>
              <a:spLocks noChangeArrowheads="1"/>
            </p:cNvSpPr>
            <p:nvPr/>
          </p:nvSpPr>
          <p:spPr bwMode="auto">
            <a:xfrm>
              <a:off x="3172435" y="13385434"/>
              <a:ext cx="79800" cy="61384"/>
            </a:xfrm>
            <a:custGeom>
              <a:avLst/>
              <a:gdLst>
                <a:gd name="T0" fmla="*/ 158 w 170"/>
                <a:gd name="T1" fmla="*/ 0 h 133"/>
                <a:gd name="T2" fmla="*/ 158 w 170"/>
                <a:gd name="T3" fmla="*/ 0 h 133"/>
                <a:gd name="T4" fmla="*/ 10 w 170"/>
                <a:gd name="T5" fmla="*/ 0 h 133"/>
                <a:gd name="T6" fmla="*/ 0 w 170"/>
                <a:gd name="T7" fmla="*/ 10 h 133"/>
                <a:gd name="T8" fmla="*/ 0 w 170"/>
                <a:gd name="T9" fmla="*/ 122 h 133"/>
                <a:gd name="T10" fmla="*/ 10 w 170"/>
                <a:gd name="T11" fmla="*/ 132 h 133"/>
                <a:gd name="T12" fmla="*/ 158 w 170"/>
                <a:gd name="T13" fmla="*/ 132 h 133"/>
                <a:gd name="T14" fmla="*/ 169 w 170"/>
                <a:gd name="T15" fmla="*/ 122 h 133"/>
                <a:gd name="T16" fmla="*/ 169 w 170"/>
                <a:gd name="T17" fmla="*/ 10 h 133"/>
                <a:gd name="T18" fmla="*/ 158 w 170"/>
                <a:gd name="T19" fmla="*/ 0 h 133"/>
                <a:gd name="T20" fmla="*/ 148 w 170"/>
                <a:gd name="T21" fmla="*/ 112 h 133"/>
                <a:gd name="T22" fmla="*/ 148 w 170"/>
                <a:gd name="T23" fmla="*/ 112 h 133"/>
                <a:gd name="T24" fmla="*/ 20 w 170"/>
                <a:gd name="T25" fmla="*/ 112 h 133"/>
                <a:gd name="T26" fmla="*/ 20 w 170"/>
                <a:gd name="T27" fmla="*/ 20 h 133"/>
                <a:gd name="T28" fmla="*/ 148 w 170"/>
                <a:gd name="T29" fmla="*/ 20 h 133"/>
                <a:gd name="T30" fmla="*/ 148 w 170"/>
                <a:gd name="T3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33">
                  <a:moveTo>
                    <a:pt x="158" y="0"/>
                  </a:moveTo>
                  <a:lnTo>
                    <a:pt x="158" y="0"/>
                  </a:lnTo>
                  <a:cubicBezTo>
                    <a:pt x="10" y="0"/>
                    <a:pt x="10" y="0"/>
                    <a:pt x="10" y="0"/>
                  </a:cubicBezTo>
                  <a:cubicBezTo>
                    <a:pt x="4" y="0"/>
                    <a:pt x="0" y="4"/>
                    <a:pt x="0" y="10"/>
                  </a:cubicBezTo>
                  <a:cubicBezTo>
                    <a:pt x="0" y="122"/>
                    <a:pt x="0" y="122"/>
                    <a:pt x="0" y="122"/>
                  </a:cubicBezTo>
                  <a:cubicBezTo>
                    <a:pt x="0" y="128"/>
                    <a:pt x="4" y="132"/>
                    <a:pt x="10" y="132"/>
                  </a:cubicBezTo>
                  <a:cubicBezTo>
                    <a:pt x="158" y="132"/>
                    <a:pt x="158" y="132"/>
                    <a:pt x="158" y="132"/>
                  </a:cubicBezTo>
                  <a:cubicBezTo>
                    <a:pt x="163" y="132"/>
                    <a:pt x="169" y="128"/>
                    <a:pt x="169" y="122"/>
                  </a:cubicBezTo>
                  <a:cubicBezTo>
                    <a:pt x="169" y="10"/>
                    <a:pt x="169" y="10"/>
                    <a:pt x="169" y="10"/>
                  </a:cubicBezTo>
                  <a:cubicBezTo>
                    <a:pt x="169" y="4"/>
                    <a:pt x="163" y="0"/>
                    <a:pt x="158" y="0"/>
                  </a:cubicBezTo>
                  <a:close/>
                  <a:moveTo>
                    <a:pt x="148" y="112"/>
                  </a:moveTo>
                  <a:lnTo>
                    <a:pt x="148" y="112"/>
                  </a:lnTo>
                  <a:cubicBezTo>
                    <a:pt x="20" y="112"/>
                    <a:pt x="20" y="112"/>
                    <a:pt x="20" y="112"/>
                  </a:cubicBezTo>
                  <a:cubicBezTo>
                    <a:pt x="20" y="20"/>
                    <a:pt x="20" y="20"/>
                    <a:pt x="20" y="20"/>
                  </a:cubicBezTo>
                  <a:cubicBezTo>
                    <a:pt x="148" y="20"/>
                    <a:pt x="148" y="20"/>
                    <a:pt x="148" y="20"/>
                  </a:cubicBezTo>
                  <a:lnTo>
                    <a:pt x="148" y="1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4" name="Freeform 695"/>
            <p:cNvSpPr>
              <a:spLocks noChangeArrowheads="1"/>
            </p:cNvSpPr>
            <p:nvPr/>
          </p:nvSpPr>
          <p:spPr bwMode="auto">
            <a:xfrm>
              <a:off x="3270650" y="13487741"/>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5" name="Freeform 696"/>
            <p:cNvSpPr>
              <a:spLocks noChangeArrowheads="1"/>
            </p:cNvSpPr>
            <p:nvPr/>
          </p:nvSpPr>
          <p:spPr bwMode="auto">
            <a:xfrm>
              <a:off x="3176528" y="13487741"/>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6" name="Freeform 697"/>
            <p:cNvSpPr>
              <a:spLocks noChangeArrowheads="1"/>
            </p:cNvSpPr>
            <p:nvPr/>
          </p:nvSpPr>
          <p:spPr bwMode="auto">
            <a:xfrm>
              <a:off x="3176528" y="13463187"/>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7" name="Freeform 698"/>
            <p:cNvSpPr>
              <a:spLocks noChangeArrowheads="1"/>
            </p:cNvSpPr>
            <p:nvPr/>
          </p:nvSpPr>
          <p:spPr bwMode="auto">
            <a:xfrm>
              <a:off x="3270650" y="13463187"/>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8" name="Freeform 699"/>
            <p:cNvSpPr>
              <a:spLocks noChangeArrowheads="1"/>
            </p:cNvSpPr>
            <p:nvPr/>
          </p:nvSpPr>
          <p:spPr bwMode="auto">
            <a:xfrm>
              <a:off x="3270650" y="13436588"/>
              <a:ext cx="69569" cy="10230"/>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5"/>
                    <a:pt x="0" y="10"/>
                  </a:cubicBezTo>
                  <a:cubicBezTo>
                    <a:pt x="0" y="16"/>
                    <a:pt x="4" y="20"/>
                    <a:pt x="10" y="20"/>
                  </a:cubicBezTo>
                  <a:cubicBezTo>
                    <a:pt x="139" y="20"/>
                    <a:pt x="139" y="20"/>
                    <a:pt x="139" y="20"/>
                  </a:cubicBezTo>
                  <a:cubicBezTo>
                    <a:pt x="145" y="20"/>
                    <a:pt x="149" y="16"/>
                    <a:pt x="149" y="10"/>
                  </a:cubicBezTo>
                  <a:cubicBezTo>
                    <a:pt x="149" y="5"/>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9" name="Freeform 700"/>
            <p:cNvSpPr>
              <a:spLocks noChangeArrowheads="1"/>
            </p:cNvSpPr>
            <p:nvPr/>
          </p:nvSpPr>
          <p:spPr bwMode="auto">
            <a:xfrm>
              <a:off x="3270650" y="13412034"/>
              <a:ext cx="69569" cy="10230"/>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6"/>
                    <a:pt x="4" y="20"/>
                    <a:pt x="10" y="20"/>
                  </a:cubicBezTo>
                  <a:cubicBezTo>
                    <a:pt x="139" y="20"/>
                    <a:pt x="139" y="20"/>
                    <a:pt x="139" y="20"/>
                  </a:cubicBezTo>
                  <a:cubicBezTo>
                    <a:pt x="145" y="20"/>
                    <a:pt x="149" y="16"/>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0" name="Freeform 701"/>
            <p:cNvSpPr>
              <a:spLocks noChangeArrowheads="1"/>
            </p:cNvSpPr>
            <p:nvPr/>
          </p:nvSpPr>
          <p:spPr bwMode="auto">
            <a:xfrm>
              <a:off x="3270650" y="13385434"/>
              <a:ext cx="69569" cy="10231"/>
            </a:xfrm>
            <a:custGeom>
              <a:avLst/>
              <a:gdLst>
                <a:gd name="T0" fmla="*/ 139 w 150"/>
                <a:gd name="T1" fmla="*/ 0 h 21"/>
                <a:gd name="T2" fmla="*/ 139 w 150"/>
                <a:gd name="T3" fmla="*/ 0 h 21"/>
                <a:gd name="T4" fmla="*/ 10 w 150"/>
                <a:gd name="T5" fmla="*/ 0 h 21"/>
                <a:gd name="T6" fmla="*/ 0 w 150"/>
                <a:gd name="T7" fmla="*/ 10 h 21"/>
                <a:gd name="T8" fmla="*/ 10 w 150"/>
                <a:gd name="T9" fmla="*/ 20 h 21"/>
                <a:gd name="T10" fmla="*/ 139 w 150"/>
                <a:gd name="T11" fmla="*/ 20 h 21"/>
                <a:gd name="T12" fmla="*/ 149 w 150"/>
                <a:gd name="T13" fmla="*/ 10 h 21"/>
                <a:gd name="T14" fmla="*/ 139 w 15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1">
                  <a:moveTo>
                    <a:pt x="139" y="0"/>
                  </a:moveTo>
                  <a:lnTo>
                    <a:pt x="139" y="0"/>
                  </a:lnTo>
                  <a:cubicBezTo>
                    <a:pt x="10" y="0"/>
                    <a:pt x="10" y="0"/>
                    <a:pt x="10" y="0"/>
                  </a:cubicBezTo>
                  <a:cubicBezTo>
                    <a:pt x="4" y="0"/>
                    <a:pt x="0" y="4"/>
                    <a:pt x="0" y="10"/>
                  </a:cubicBezTo>
                  <a:cubicBezTo>
                    <a:pt x="0" y="15"/>
                    <a:pt x="4" y="20"/>
                    <a:pt x="10" y="20"/>
                  </a:cubicBezTo>
                  <a:cubicBezTo>
                    <a:pt x="139" y="20"/>
                    <a:pt x="139" y="20"/>
                    <a:pt x="139" y="20"/>
                  </a:cubicBezTo>
                  <a:cubicBezTo>
                    <a:pt x="145" y="20"/>
                    <a:pt x="149" y="15"/>
                    <a:pt x="149" y="10"/>
                  </a:cubicBezTo>
                  <a:cubicBezTo>
                    <a:pt x="149" y="4"/>
                    <a:pt x="145" y="0"/>
                    <a:pt x="13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1" name="Freeform 702"/>
            <p:cNvSpPr>
              <a:spLocks noChangeArrowheads="1"/>
            </p:cNvSpPr>
            <p:nvPr/>
          </p:nvSpPr>
          <p:spPr bwMode="auto">
            <a:xfrm>
              <a:off x="3172435" y="13319957"/>
              <a:ext cx="34785" cy="40923"/>
            </a:xfrm>
            <a:custGeom>
              <a:avLst/>
              <a:gdLst>
                <a:gd name="T0" fmla="*/ 11 w 75"/>
                <a:gd name="T1" fmla="*/ 87 h 88"/>
                <a:gd name="T2" fmla="*/ 11 w 75"/>
                <a:gd name="T3" fmla="*/ 87 h 88"/>
                <a:gd name="T4" fmla="*/ 21 w 75"/>
                <a:gd name="T5" fmla="*/ 77 h 88"/>
                <a:gd name="T6" fmla="*/ 21 w 75"/>
                <a:gd name="T7" fmla="*/ 40 h 88"/>
                <a:gd name="T8" fmla="*/ 55 w 75"/>
                <a:gd name="T9" fmla="*/ 83 h 88"/>
                <a:gd name="T10" fmla="*/ 65 w 75"/>
                <a:gd name="T11" fmla="*/ 87 h 88"/>
                <a:gd name="T12" fmla="*/ 74 w 75"/>
                <a:gd name="T13" fmla="*/ 77 h 88"/>
                <a:gd name="T14" fmla="*/ 74 w 75"/>
                <a:gd name="T15" fmla="*/ 10 h 88"/>
                <a:gd name="T16" fmla="*/ 63 w 75"/>
                <a:gd name="T17" fmla="*/ 0 h 88"/>
                <a:gd name="T18" fmla="*/ 54 w 75"/>
                <a:gd name="T19" fmla="*/ 10 h 88"/>
                <a:gd name="T20" fmla="*/ 54 w 75"/>
                <a:gd name="T21" fmla="*/ 47 h 88"/>
                <a:gd name="T22" fmla="*/ 19 w 75"/>
                <a:gd name="T23" fmla="*/ 3 h 88"/>
                <a:gd name="T24" fmla="*/ 11 w 75"/>
                <a:gd name="T25" fmla="*/ 0 h 88"/>
                <a:gd name="T26" fmla="*/ 10 w 75"/>
                <a:gd name="T27" fmla="*/ 0 h 88"/>
                <a:gd name="T28" fmla="*/ 0 w 75"/>
                <a:gd name="T29" fmla="*/ 10 h 88"/>
                <a:gd name="T30" fmla="*/ 0 w 75"/>
                <a:gd name="T31" fmla="*/ 77 h 88"/>
                <a:gd name="T32" fmla="*/ 11 w 75"/>
                <a:gd name="T33"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88">
                  <a:moveTo>
                    <a:pt x="11" y="87"/>
                  </a:moveTo>
                  <a:lnTo>
                    <a:pt x="11" y="87"/>
                  </a:lnTo>
                  <a:cubicBezTo>
                    <a:pt x="17" y="87"/>
                    <a:pt x="21" y="83"/>
                    <a:pt x="21" y="77"/>
                  </a:cubicBezTo>
                  <a:cubicBezTo>
                    <a:pt x="21" y="40"/>
                    <a:pt x="21" y="40"/>
                    <a:pt x="21" y="40"/>
                  </a:cubicBezTo>
                  <a:cubicBezTo>
                    <a:pt x="55" y="83"/>
                    <a:pt x="55" y="83"/>
                    <a:pt x="55" y="83"/>
                  </a:cubicBezTo>
                  <a:cubicBezTo>
                    <a:pt x="57" y="85"/>
                    <a:pt x="63" y="87"/>
                    <a:pt x="65" y="87"/>
                  </a:cubicBezTo>
                  <a:cubicBezTo>
                    <a:pt x="70" y="87"/>
                    <a:pt x="74" y="83"/>
                    <a:pt x="74" y="77"/>
                  </a:cubicBezTo>
                  <a:cubicBezTo>
                    <a:pt x="74" y="10"/>
                    <a:pt x="74" y="10"/>
                    <a:pt x="74" y="10"/>
                  </a:cubicBezTo>
                  <a:cubicBezTo>
                    <a:pt x="74" y="4"/>
                    <a:pt x="68" y="0"/>
                    <a:pt x="63" y="0"/>
                  </a:cubicBezTo>
                  <a:cubicBezTo>
                    <a:pt x="58" y="0"/>
                    <a:pt x="54" y="4"/>
                    <a:pt x="54" y="10"/>
                  </a:cubicBezTo>
                  <a:cubicBezTo>
                    <a:pt x="54" y="47"/>
                    <a:pt x="54" y="47"/>
                    <a:pt x="54" y="47"/>
                  </a:cubicBezTo>
                  <a:cubicBezTo>
                    <a:pt x="19" y="3"/>
                    <a:pt x="19" y="3"/>
                    <a:pt x="19" y="3"/>
                  </a:cubicBezTo>
                  <a:cubicBezTo>
                    <a:pt x="17" y="2"/>
                    <a:pt x="14" y="0"/>
                    <a:pt x="11" y="0"/>
                  </a:cubicBezTo>
                  <a:cubicBezTo>
                    <a:pt x="10" y="0"/>
                    <a:pt x="10" y="0"/>
                    <a:pt x="10" y="0"/>
                  </a:cubicBezTo>
                  <a:cubicBezTo>
                    <a:pt x="4" y="0"/>
                    <a:pt x="0" y="4"/>
                    <a:pt x="0" y="10"/>
                  </a:cubicBezTo>
                  <a:cubicBezTo>
                    <a:pt x="0" y="77"/>
                    <a:pt x="0" y="77"/>
                    <a:pt x="0" y="77"/>
                  </a:cubicBezTo>
                  <a:cubicBezTo>
                    <a:pt x="0" y="83"/>
                    <a:pt x="7" y="87"/>
                    <a:pt x="11" y="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2" name="Freeform 703"/>
            <p:cNvSpPr>
              <a:spLocks noChangeArrowheads="1"/>
            </p:cNvSpPr>
            <p:nvPr/>
          </p:nvSpPr>
          <p:spPr bwMode="auto">
            <a:xfrm>
              <a:off x="3219497" y="13319957"/>
              <a:ext cx="30692" cy="40923"/>
            </a:xfrm>
            <a:custGeom>
              <a:avLst/>
              <a:gdLst>
                <a:gd name="T0" fmla="*/ 8 w 66"/>
                <a:gd name="T1" fmla="*/ 87 h 88"/>
                <a:gd name="T2" fmla="*/ 8 w 66"/>
                <a:gd name="T3" fmla="*/ 87 h 88"/>
                <a:gd name="T4" fmla="*/ 57 w 66"/>
                <a:gd name="T5" fmla="*/ 87 h 88"/>
                <a:gd name="T6" fmla="*/ 65 w 66"/>
                <a:gd name="T7" fmla="*/ 75 h 88"/>
                <a:gd name="T8" fmla="*/ 57 w 66"/>
                <a:gd name="T9" fmla="*/ 66 h 88"/>
                <a:gd name="T10" fmla="*/ 20 w 66"/>
                <a:gd name="T11" fmla="*/ 66 h 88"/>
                <a:gd name="T12" fmla="*/ 20 w 66"/>
                <a:gd name="T13" fmla="*/ 53 h 88"/>
                <a:gd name="T14" fmla="*/ 53 w 66"/>
                <a:gd name="T15" fmla="*/ 53 h 88"/>
                <a:gd name="T16" fmla="*/ 61 w 66"/>
                <a:gd name="T17" fmla="*/ 43 h 88"/>
                <a:gd name="T18" fmla="*/ 53 w 66"/>
                <a:gd name="T19" fmla="*/ 33 h 88"/>
                <a:gd name="T20" fmla="*/ 20 w 66"/>
                <a:gd name="T21" fmla="*/ 33 h 88"/>
                <a:gd name="T22" fmla="*/ 20 w 66"/>
                <a:gd name="T23" fmla="*/ 20 h 88"/>
                <a:gd name="T24" fmla="*/ 55 w 66"/>
                <a:gd name="T25" fmla="*/ 20 h 88"/>
                <a:gd name="T26" fmla="*/ 65 w 66"/>
                <a:gd name="T27" fmla="*/ 10 h 88"/>
                <a:gd name="T28" fmla="*/ 55 w 66"/>
                <a:gd name="T29" fmla="*/ 0 h 88"/>
                <a:gd name="T30" fmla="*/ 8 w 66"/>
                <a:gd name="T31" fmla="*/ 0 h 88"/>
                <a:gd name="T32" fmla="*/ 0 w 66"/>
                <a:gd name="T33" fmla="*/ 10 h 88"/>
                <a:gd name="T34" fmla="*/ 0 w 66"/>
                <a:gd name="T35" fmla="*/ 77 h 88"/>
                <a:gd name="T36" fmla="*/ 8 w 66"/>
                <a:gd name="T3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88">
                  <a:moveTo>
                    <a:pt x="8" y="87"/>
                  </a:moveTo>
                  <a:lnTo>
                    <a:pt x="8" y="87"/>
                  </a:lnTo>
                  <a:cubicBezTo>
                    <a:pt x="57" y="87"/>
                    <a:pt x="57" y="87"/>
                    <a:pt x="57" y="87"/>
                  </a:cubicBezTo>
                  <a:cubicBezTo>
                    <a:pt x="61" y="87"/>
                    <a:pt x="65" y="80"/>
                    <a:pt x="65" y="75"/>
                  </a:cubicBezTo>
                  <a:cubicBezTo>
                    <a:pt x="65" y="70"/>
                    <a:pt x="61" y="66"/>
                    <a:pt x="57" y="66"/>
                  </a:cubicBezTo>
                  <a:cubicBezTo>
                    <a:pt x="20" y="66"/>
                    <a:pt x="20" y="66"/>
                    <a:pt x="20" y="66"/>
                  </a:cubicBezTo>
                  <a:cubicBezTo>
                    <a:pt x="20" y="53"/>
                    <a:pt x="20" y="53"/>
                    <a:pt x="20" y="53"/>
                  </a:cubicBezTo>
                  <a:cubicBezTo>
                    <a:pt x="53" y="53"/>
                    <a:pt x="53" y="53"/>
                    <a:pt x="53" y="53"/>
                  </a:cubicBezTo>
                  <a:cubicBezTo>
                    <a:pt x="57" y="53"/>
                    <a:pt x="61" y="47"/>
                    <a:pt x="61" y="43"/>
                  </a:cubicBezTo>
                  <a:cubicBezTo>
                    <a:pt x="61" y="37"/>
                    <a:pt x="57" y="33"/>
                    <a:pt x="53" y="33"/>
                  </a:cubicBezTo>
                  <a:cubicBezTo>
                    <a:pt x="20" y="33"/>
                    <a:pt x="20" y="33"/>
                    <a:pt x="20" y="33"/>
                  </a:cubicBezTo>
                  <a:cubicBezTo>
                    <a:pt x="20" y="20"/>
                    <a:pt x="20" y="20"/>
                    <a:pt x="20" y="20"/>
                  </a:cubicBezTo>
                  <a:cubicBezTo>
                    <a:pt x="55" y="20"/>
                    <a:pt x="55" y="20"/>
                    <a:pt x="55" y="20"/>
                  </a:cubicBezTo>
                  <a:cubicBezTo>
                    <a:pt x="61" y="20"/>
                    <a:pt x="65" y="14"/>
                    <a:pt x="65" y="10"/>
                  </a:cubicBezTo>
                  <a:cubicBezTo>
                    <a:pt x="65" y="4"/>
                    <a:pt x="61" y="0"/>
                    <a:pt x="55" y="0"/>
                  </a:cubicBezTo>
                  <a:cubicBezTo>
                    <a:pt x="8" y="0"/>
                    <a:pt x="8" y="0"/>
                    <a:pt x="8" y="0"/>
                  </a:cubicBezTo>
                  <a:cubicBezTo>
                    <a:pt x="4" y="0"/>
                    <a:pt x="0" y="4"/>
                    <a:pt x="0" y="10"/>
                  </a:cubicBezTo>
                  <a:cubicBezTo>
                    <a:pt x="0" y="77"/>
                    <a:pt x="0" y="77"/>
                    <a:pt x="0" y="77"/>
                  </a:cubicBezTo>
                  <a:cubicBezTo>
                    <a:pt x="0" y="83"/>
                    <a:pt x="4" y="87"/>
                    <a:pt x="8" y="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3" name="Freeform 704"/>
            <p:cNvSpPr>
              <a:spLocks noChangeArrowheads="1"/>
            </p:cNvSpPr>
            <p:nvPr/>
          </p:nvSpPr>
          <p:spPr bwMode="auto">
            <a:xfrm>
              <a:off x="3256328" y="13319957"/>
              <a:ext cx="51153" cy="40923"/>
            </a:xfrm>
            <a:custGeom>
              <a:avLst/>
              <a:gdLst>
                <a:gd name="T0" fmla="*/ 43 w 111"/>
                <a:gd name="T1" fmla="*/ 81 h 89"/>
                <a:gd name="T2" fmla="*/ 43 w 111"/>
                <a:gd name="T3" fmla="*/ 81 h 89"/>
                <a:gd name="T4" fmla="*/ 54 w 111"/>
                <a:gd name="T5" fmla="*/ 45 h 89"/>
                <a:gd name="T6" fmla="*/ 66 w 111"/>
                <a:gd name="T7" fmla="*/ 81 h 89"/>
                <a:gd name="T8" fmla="*/ 77 w 111"/>
                <a:gd name="T9" fmla="*/ 88 h 89"/>
                <a:gd name="T10" fmla="*/ 86 w 111"/>
                <a:gd name="T11" fmla="*/ 81 h 89"/>
                <a:gd name="T12" fmla="*/ 108 w 111"/>
                <a:gd name="T13" fmla="*/ 14 h 89"/>
                <a:gd name="T14" fmla="*/ 105 w 111"/>
                <a:gd name="T15" fmla="*/ 5 h 89"/>
                <a:gd name="T16" fmla="*/ 88 w 111"/>
                <a:gd name="T17" fmla="*/ 7 h 89"/>
                <a:gd name="T18" fmla="*/ 76 w 111"/>
                <a:gd name="T19" fmla="*/ 45 h 89"/>
                <a:gd name="T20" fmla="*/ 64 w 111"/>
                <a:gd name="T21" fmla="*/ 7 h 89"/>
                <a:gd name="T22" fmla="*/ 54 w 111"/>
                <a:gd name="T23" fmla="*/ 1 h 89"/>
                <a:gd name="T24" fmla="*/ 44 w 111"/>
                <a:gd name="T25" fmla="*/ 7 h 89"/>
                <a:gd name="T26" fmla="*/ 33 w 111"/>
                <a:gd name="T27" fmla="*/ 45 h 89"/>
                <a:gd name="T28" fmla="*/ 20 w 111"/>
                <a:gd name="T29" fmla="*/ 7 h 89"/>
                <a:gd name="T30" fmla="*/ 12 w 111"/>
                <a:gd name="T31" fmla="*/ 1 h 89"/>
                <a:gd name="T32" fmla="*/ 10 w 111"/>
                <a:gd name="T33" fmla="*/ 1 h 89"/>
                <a:gd name="T34" fmla="*/ 2 w 111"/>
                <a:gd name="T35" fmla="*/ 5 h 89"/>
                <a:gd name="T36" fmla="*/ 0 w 111"/>
                <a:gd name="T37" fmla="*/ 14 h 89"/>
                <a:gd name="T38" fmla="*/ 23 w 111"/>
                <a:gd name="T39" fmla="*/ 81 h 89"/>
                <a:gd name="T40" fmla="*/ 34 w 111"/>
                <a:gd name="T41" fmla="*/ 88 h 89"/>
                <a:gd name="T42" fmla="*/ 43 w 111"/>
                <a:gd name="T43" fmla="*/ 8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89">
                  <a:moveTo>
                    <a:pt x="43" y="81"/>
                  </a:moveTo>
                  <a:lnTo>
                    <a:pt x="43" y="81"/>
                  </a:lnTo>
                  <a:cubicBezTo>
                    <a:pt x="54" y="45"/>
                    <a:pt x="54" y="45"/>
                    <a:pt x="54" y="45"/>
                  </a:cubicBezTo>
                  <a:cubicBezTo>
                    <a:pt x="66" y="81"/>
                    <a:pt x="66" y="81"/>
                    <a:pt x="66" y="81"/>
                  </a:cubicBezTo>
                  <a:cubicBezTo>
                    <a:pt x="67" y="85"/>
                    <a:pt x="73" y="88"/>
                    <a:pt x="77" y="88"/>
                  </a:cubicBezTo>
                  <a:cubicBezTo>
                    <a:pt x="81" y="88"/>
                    <a:pt x="84" y="85"/>
                    <a:pt x="86" y="81"/>
                  </a:cubicBezTo>
                  <a:cubicBezTo>
                    <a:pt x="108" y="14"/>
                    <a:pt x="108" y="14"/>
                    <a:pt x="108" y="14"/>
                  </a:cubicBezTo>
                  <a:cubicBezTo>
                    <a:pt x="110" y="11"/>
                    <a:pt x="108" y="7"/>
                    <a:pt x="105" y="5"/>
                  </a:cubicBezTo>
                  <a:cubicBezTo>
                    <a:pt x="101" y="0"/>
                    <a:pt x="91" y="1"/>
                    <a:pt x="88" y="7"/>
                  </a:cubicBezTo>
                  <a:cubicBezTo>
                    <a:pt x="76" y="45"/>
                    <a:pt x="76" y="45"/>
                    <a:pt x="76" y="45"/>
                  </a:cubicBezTo>
                  <a:cubicBezTo>
                    <a:pt x="64" y="7"/>
                    <a:pt x="64" y="7"/>
                    <a:pt x="64" y="7"/>
                  </a:cubicBezTo>
                  <a:cubicBezTo>
                    <a:pt x="63" y="4"/>
                    <a:pt x="57" y="1"/>
                    <a:pt x="54" y="1"/>
                  </a:cubicBezTo>
                  <a:cubicBezTo>
                    <a:pt x="50" y="1"/>
                    <a:pt x="46" y="4"/>
                    <a:pt x="44" y="7"/>
                  </a:cubicBezTo>
                  <a:cubicBezTo>
                    <a:pt x="33" y="45"/>
                    <a:pt x="33" y="45"/>
                    <a:pt x="33" y="45"/>
                  </a:cubicBezTo>
                  <a:cubicBezTo>
                    <a:pt x="20" y="7"/>
                    <a:pt x="20" y="7"/>
                    <a:pt x="20" y="7"/>
                  </a:cubicBezTo>
                  <a:cubicBezTo>
                    <a:pt x="20" y="4"/>
                    <a:pt x="16" y="1"/>
                    <a:pt x="12" y="1"/>
                  </a:cubicBezTo>
                  <a:cubicBezTo>
                    <a:pt x="10" y="1"/>
                    <a:pt x="10" y="1"/>
                    <a:pt x="10" y="1"/>
                  </a:cubicBezTo>
                  <a:cubicBezTo>
                    <a:pt x="7" y="1"/>
                    <a:pt x="5" y="3"/>
                    <a:pt x="2" y="5"/>
                  </a:cubicBezTo>
                  <a:cubicBezTo>
                    <a:pt x="0" y="7"/>
                    <a:pt x="0" y="11"/>
                    <a:pt x="0" y="14"/>
                  </a:cubicBezTo>
                  <a:cubicBezTo>
                    <a:pt x="23" y="81"/>
                    <a:pt x="23" y="81"/>
                    <a:pt x="23" y="81"/>
                  </a:cubicBezTo>
                  <a:cubicBezTo>
                    <a:pt x="25" y="85"/>
                    <a:pt x="30" y="88"/>
                    <a:pt x="34" y="88"/>
                  </a:cubicBezTo>
                  <a:cubicBezTo>
                    <a:pt x="39" y="88"/>
                    <a:pt x="42" y="85"/>
                    <a:pt x="43" y="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4" name="Freeform 705"/>
            <p:cNvSpPr>
              <a:spLocks noChangeArrowheads="1"/>
            </p:cNvSpPr>
            <p:nvPr/>
          </p:nvSpPr>
          <p:spPr bwMode="auto">
            <a:xfrm>
              <a:off x="3313620" y="13319957"/>
              <a:ext cx="32738" cy="40923"/>
            </a:xfrm>
            <a:custGeom>
              <a:avLst/>
              <a:gdLst>
                <a:gd name="T0" fmla="*/ 37 w 69"/>
                <a:gd name="T1" fmla="*/ 34 h 89"/>
                <a:gd name="T2" fmla="*/ 37 w 69"/>
                <a:gd name="T3" fmla="*/ 34 h 89"/>
                <a:gd name="T4" fmla="*/ 23 w 69"/>
                <a:gd name="T5" fmla="*/ 27 h 89"/>
                <a:gd name="T6" fmla="*/ 34 w 69"/>
                <a:gd name="T7" fmla="*/ 21 h 89"/>
                <a:gd name="T8" fmla="*/ 50 w 69"/>
                <a:gd name="T9" fmla="*/ 27 h 89"/>
                <a:gd name="T10" fmla="*/ 64 w 69"/>
                <a:gd name="T11" fmla="*/ 22 h 89"/>
                <a:gd name="T12" fmla="*/ 66 w 69"/>
                <a:gd name="T13" fmla="*/ 15 h 89"/>
                <a:gd name="T14" fmla="*/ 63 w 69"/>
                <a:gd name="T15" fmla="*/ 10 h 89"/>
                <a:gd name="T16" fmla="*/ 34 w 69"/>
                <a:gd name="T17" fmla="*/ 0 h 89"/>
                <a:gd name="T18" fmla="*/ 3 w 69"/>
                <a:gd name="T19" fmla="*/ 27 h 89"/>
                <a:gd name="T20" fmla="*/ 33 w 69"/>
                <a:gd name="T21" fmla="*/ 54 h 89"/>
                <a:gd name="T22" fmla="*/ 48 w 69"/>
                <a:gd name="T23" fmla="*/ 61 h 89"/>
                <a:gd name="T24" fmla="*/ 37 w 69"/>
                <a:gd name="T25" fmla="*/ 68 h 89"/>
                <a:gd name="T26" fmla="*/ 17 w 69"/>
                <a:gd name="T27" fmla="*/ 59 h 89"/>
                <a:gd name="T28" fmla="*/ 4 w 69"/>
                <a:gd name="T29" fmla="*/ 59 h 89"/>
                <a:gd name="T30" fmla="*/ 3 w 69"/>
                <a:gd name="T31" fmla="*/ 62 h 89"/>
                <a:gd name="T32" fmla="*/ 0 w 69"/>
                <a:gd name="T33" fmla="*/ 68 h 89"/>
                <a:gd name="T34" fmla="*/ 3 w 69"/>
                <a:gd name="T35" fmla="*/ 75 h 89"/>
                <a:gd name="T36" fmla="*/ 36 w 69"/>
                <a:gd name="T37" fmla="*/ 88 h 89"/>
                <a:gd name="T38" fmla="*/ 68 w 69"/>
                <a:gd name="T39" fmla="*/ 61 h 89"/>
                <a:gd name="T40" fmla="*/ 37 w 69"/>
                <a:gd name="T4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89">
                  <a:moveTo>
                    <a:pt x="37" y="34"/>
                  </a:moveTo>
                  <a:lnTo>
                    <a:pt x="37" y="34"/>
                  </a:lnTo>
                  <a:cubicBezTo>
                    <a:pt x="23" y="31"/>
                    <a:pt x="23" y="28"/>
                    <a:pt x="23" y="27"/>
                  </a:cubicBezTo>
                  <a:cubicBezTo>
                    <a:pt x="23" y="24"/>
                    <a:pt x="27" y="21"/>
                    <a:pt x="34" y="21"/>
                  </a:cubicBezTo>
                  <a:cubicBezTo>
                    <a:pt x="41" y="21"/>
                    <a:pt x="47" y="24"/>
                    <a:pt x="50" y="27"/>
                  </a:cubicBezTo>
                  <a:cubicBezTo>
                    <a:pt x="54" y="30"/>
                    <a:pt x="61" y="27"/>
                    <a:pt x="64" y="22"/>
                  </a:cubicBezTo>
                  <a:cubicBezTo>
                    <a:pt x="66" y="21"/>
                    <a:pt x="67" y="18"/>
                    <a:pt x="66" y="15"/>
                  </a:cubicBezTo>
                  <a:cubicBezTo>
                    <a:pt x="66" y="14"/>
                    <a:pt x="64" y="11"/>
                    <a:pt x="63" y="10"/>
                  </a:cubicBezTo>
                  <a:cubicBezTo>
                    <a:pt x="54" y="4"/>
                    <a:pt x="44" y="0"/>
                    <a:pt x="34" y="0"/>
                  </a:cubicBezTo>
                  <a:cubicBezTo>
                    <a:pt x="16" y="0"/>
                    <a:pt x="3" y="13"/>
                    <a:pt x="3" y="27"/>
                  </a:cubicBezTo>
                  <a:cubicBezTo>
                    <a:pt x="3" y="48"/>
                    <a:pt x="24" y="52"/>
                    <a:pt x="33" y="54"/>
                  </a:cubicBezTo>
                  <a:cubicBezTo>
                    <a:pt x="48" y="57"/>
                    <a:pt x="48" y="59"/>
                    <a:pt x="48" y="61"/>
                  </a:cubicBezTo>
                  <a:cubicBezTo>
                    <a:pt x="48" y="65"/>
                    <a:pt x="43" y="68"/>
                    <a:pt x="37" y="68"/>
                  </a:cubicBezTo>
                  <a:cubicBezTo>
                    <a:pt x="29" y="68"/>
                    <a:pt x="23" y="65"/>
                    <a:pt x="17" y="59"/>
                  </a:cubicBezTo>
                  <a:cubicBezTo>
                    <a:pt x="14" y="57"/>
                    <a:pt x="9" y="57"/>
                    <a:pt x="4" y="59"/>
                  </a:cubicBezTo>
                  <a:cubicBezTo>
                    <a:pt x="3" y="62"/>
                    <a:pt x="3" y="62"/>
                    <a:pt x="3" y="62"/>
                  </a:cubicBezTo>
                  <a:cubicBezTo>
                    <a:pt x="2" y="64"/>
                    <a:pt x="0" y="65"/>
                    <a:pt x="0" y="68"/>
                  </a:cubicBezTo>
                  <a:cubicBezTo>
                    <a:pt x="0" y="71"/>
                    <a:pt x="2" y="74"/>
                    <a:pt x="3" y="75"/>
                  </a:cubicBezTo>
                  <a:cubicBezTo>
                    <a:pt x="13" y="84"/>
                    <a:pt x="24" y="88"/>
                    <a:pt x="36" y="88"/>
                  </a:cubicBezTo>
                  <a:cubicBezTo>
                    <a:pt x="56" y="88"/>
                    <a:pt x="68" y="76"/>
                    <a:pt x="68" y="61"/>
                  </a:cubicBezTo>
                  <a:cubicBezTo>
                    <a:pt x="68" y="40"/>
                    <a:pt x="47" y="35"/>
                    <a:pt x="37" y="3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49" name="Title 1"/>
          <p:cNvSpPr>
            <a:spLocks noGrp="1"/>
          </p:cNvSpPr>
          <p:nvPr>
            <p:ph type="title"/>
          </p:nvPr>
        </p:nvSpPr>
        <p:spPr>
          <a:xfrm>
            <a:off x="946786" y="429273"/>
            <a:ext cx="10311765" cy="1080000"/>
          </a:xfrm>
        </p:spPr>
        <p:txBody>
          <a:bodyPr/>
          <a:lstStyle/>
          <a:p>
            <a:r>
              <a:rPr lang="en-US" dirty="0" smtClean="0"/>
              <a:t>Technology: Smart Email</a:t>
            </a:r>
            <a:endParaRPr lang="en-US" dirty="0"/>
          </a:p>
        </p:txBody>
      </p:sp>
      <p:pic>
        <p:nvPicPr>
          <p:cNvPr id="50" name="Picture 49">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51" name="Picture 50">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52" name="Picture 51">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sp>
        <p:nvSpPr>
          <p:cNvPr id="54" name="Action Button: Return 53">
            <a:hlinkClick r:id="rId9"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5332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35171" y="1482940"/>
            <a:ext cx="5444694" cy="4758063"/>
          </a:xfrm>
          <a:prstGeom prst="rect">
            <a:avLst/>
          </a:prstGeom>
        </p:spPr>
      </p:pic>
      <p:sp>
        <p:nvSpPr>
          <p:cNvPr id="4" name="Content Placeholder 3"/>
          <p:cNvSpPr>
            <a:spLocks noGrp="1"/>
          </p:cNvSpPr>
          <p:nvPr>
            <p:ph sz="half" idx="2"/>
          </p:nvPr>
        </p:nvSpPr>
        <p:spPr>
          <a:xfrm>
            <a:off x="10023751" y="2089023"/>
            <a:ext cx="1770913" cy="651933"/>
          </a:xfrm>
        </p:spPr>
        <p:txBody>
          <a:bodyPr>
            <a:noAutofit/>
          </a:bodyPr>
          <a:lstStyle/>
          <a:p>
            <a:pPr marL="0" indent="0">
              <a:buNone/>
            </a:pPr>
            <a:r>
              <a:rPr lang="en-US" sz="1400" dirty="0" smtClean="0"/>
              <a:t>Inbound </a:t>
            </a:r>
            <a:r>
              <a:rPr lang="en-US" sz="1400" dirty="0"/>
              <a:t>and outbound email </a:t>
            </a:r>
            <a:r>
              <a:rPr lang="en-US" sz="1400" dirty="0" smtClean="0"/>
              <a:t>communication with </a:t>
            </a:r>
            <a:r>
              <a:rPr lang="en-US" sz="1400" dirty="0"/>
              <a:t>service desk agent or virtual </a:t>
            </a:r>
            <a:r>
              <a:rPr lang="en-US" sz="1400" dirty="0" smtClean="0"/>
              <a:t>agent</a:t>
            </a:r>
            <a:endParaRPr lang="en-US" sz="1400" dirty="0"/>
          </a:p>
        </p:txBody>
      </p:sp>
      <p:sp>
        <p:nvSpPr>
          <p:cNvPr id="5" name="Content Placeholder 4"/>
          <p:cNvSpPr>
            <a:spLocks noGrp="1"/>
          </p:cNvSpPr>
          <p:nvPr>
            <p:ph sz="quarter" idx="4"/>
          </p:nvPr>
        </p:nvSpPr>
        <p:spPr>
          <a:xfrm>
            <a:off x="883122" y="2165359"/>
            <a:ext cx="1332482" cy="279717"/>
          </a:xfrm>
        </p:spPr>
        <p:txBody>
          <a:bodyPr>
            <a:noAutofit/>
          </a:bodyPr>
          <a:lstStyle/>
          <a:p>
            <a:pPr marL="0" indent="0">
              <a:buNone/>
            </a:pPr>
            <a:r>
              <a:rPr lang="en-US" sz="1400" dirty="0"/>
              <a:t>24x7 support via virtual </a:t>
            </a:r>
            <a:r>
              <a:rPr lang="en-US" sz="1400" dirty="0" smtClean="0"/>
              <a:t>agent</a:t>
            </a:r>
            <a:endParaRPr lang="en-US" sz="1400" dirty="0"/>
          </a:p>
        </p:txBody>
      </p:sp>
      <p:pic>
        <p:nvPicPr>
          <p:cNvPr id="36" name="Picture 35"/>
          <p:cNvPicPr>
            <a:picLocks noChangeAspect="1"/>
          </p:cNvPicPr>
          <p:nvPr/>
        </p:nvPicPr>
        <p:blipFill>
          <a:blip r:embed="rId4"/>
          <a:stretch>
            <a:fillRect/>
          </a:stretch>
        </p:blipFill>
        <p:spPr>
          <a:xfrm>
            <a:off x="7234253" y="1551853"/>
            <a:ext cx="2746502" cy="1876262"/>
          </a:xfrm>
          <a:prstGeom prst="rect">
            <a:avLst/>
          </a:prstGeom>
        </p:spPr>
      </p:pic>
      <p:sp>
        <p:nvSpPr>
          <p:cNvPr id="13" name="Rectangle 12"/>
          <p:cNvSpPr/>
          <p:nvPr/>
        </p:nvSpPr>
        <p:spPr>
          <a:xfrm>
            <a:off x="9796422" y="3910158"/>
            <a:ext cx="1898227" cy="523220"/>
          </a:xfrm>
          <a:prstGeom prst="rect">
            <a:avLst/>
          </a:prstGeom>
        </p:spPr>
        <p:txBody>
          <a:bodyPr wrap="square">
            <a:spAutoFit/>
          </a:bodyPr>
          <a:lstStyle/>
          <a:p>
            <a:r>
              <a:rPr lang="en-US" sz="1400" dirty="0"/>
              <a:t>Includes action buttons such as accept / reject</a:t>
            </a:r>
          </a:p>
        </p:txBody>
      </p:sp>
      <p:cxnSp>
        <p:nvCxnSpPr>
          <p:cNvPr id="11" name="Straight Arrow Connector 10"/>
          <p:cNvCxnSpPr/>
          <p:nvPr/>
        </p:nvCxnSpPr>
        <p:spPr>
          <a:xfrm>
            <a:off x="9134329" y="2102963"/>
            <a:ext cx="25603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09867" y="6192219"/>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58" name="Picture 2" descr="C:\Users\desaiank\AppData\Local\Temp\SNAGHTML5383d0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4771" y="3292066"/>
            <a:ext cx="1567242" cy="27782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83122" y="5668999"/>
            <a:ext cx="1489785" cy="523220"/>
          </a:xfrm>
          <a:prstGeom prst="rect">
            <a:avLst/>
          </a:prstGeom>
        </p:spPr>
        <p:txBody>
          <a:bodyPr wrap="square">
            <a:spAutoFit/>
          </a:bodyPr>
          <a:lstStyle/>
          <a:p>
            <a:r>
              <a:rPr lang="en-US" sz="1400" dirty="0"/>
              <a:t>Automatically proposes solution</a:t>
            </a:r>
          </a:p>
        </p:txBody>
      </p:sp>
      <p:sp>
        <p:nvSpPr>
          <p:cNvPr id="10" name="Rectangle 9"/>
          <p:cNvSpPr/>
          <p:nvPr/>
        </p:nvSpPr>
        <p:spPr>
          <a:xfrm>
            <a:off x="739145" y="4541635"/>
            <a:ext cx="1592992" cy="738664"/>
          </a:xfrm>
          <a:prstGeom prst="rect">
            <a:avLst/>
          </a:prstGeom>
        </p:spPr>
        <p:txBody>
          <a:bodyPr wrap="square">
            <a:spAutoFit/>
          </a:bodyPr>
          <a:lstStyle/>
          <a:p>
            <a:r>
              <a:rPr lang="en-US" sz="1400" dirty="0"/>
              <a:t>Provides knowledge articles, service offerings</a:t>
            </a:r>
          </a:p>
        </p:txBody>
      </p:sp>
      <p:cxnSp>
        <p:nvCxnSpPr>
          <p:cNvPr id="17" name="Straight Arrow Connector 16"/>
          <p:cNvCxnSpPr/>
          <p:nvPr/>
        </p:nvCxnSpPr>
        <p:spPr>
          <a:xfrm>
            <a:off x="795707" y="5063863"/>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465375" y="4475111"/>
            <a:ext cx="2103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83122" y="2089023"/>
            <a:ext cx="53949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 name="Title 5"/>
          <p:cNvSpPr txBox="1">
            <a:spLocks/>
          </p:cNvSpPr>
          <p:nvPr/>
        </p:nvSpPr>
        <p:spPr>
          <a:xfrm>
            <a:off x="946786" y="441973"/>
            <a:ext cx="10311765" cy="473341"/>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Smart Email by End User</a:t>
            </a:r>
            <a:endParaRPr lang="en-US" dirty="0"/>
          </a:p>
        </p:txBody>
      </p:sp>
      <p:sp>
        <p:nvSpPr>
          <p:cNvPr id="21"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Automated ticketing</a:t>
            </a:r>
            <a:endParaRPr lang="en-US" dirty="0"/>
          </a:p>
        </p:txBody>
      </p:sp>
      <p:pic>
        <p:nvPicPr>
          <p:cNvPr id="22" name="Picture 21">
            <a:hlinkClick r:id="rId6" action="ppaction://hlinksldjump"/>
          </p:cNvPr>
          <p:cNvPicPr>
            <a:picLocks noChangeAspect="1"/>
          </p:cNvPicPr>
          <p:nvPr/>
        </p:nvPicPr>
        <p:blipFill>
          <a:blip r:embed="rId7"/>
          <a:stretch>
            <a:fillRect/>
          </a:stretch>
        </p:blipFill>
        <p:spPr>
          <a:xfrm>
            <a:off x="8869133" y="6397950"/>
            <a:ext cx="195089" cy="274344"/>
          </a:xfrm>
          <a:prstGeom prst="rect">
            <a:avLst/>
          </a:prstGeom>
        </p:spPr>
      </p:pic>
      <p:pic>
        <p:nvPicPr>
          <p:cNvPr id="23" name="Picture 22">
            <a:hlinkClick r:id="rId8" action="ppaction://hlinksldjump"/>
          </p:cNvPr>
          <p:cNvPicPr>
            <a:picLocks noChangeAspect="1"/>
          </p:cNvPicPr>
          <p:nvPr/>
        </p:nvPicPr>
        <p:blipFill>
          <a:blip r:embed="rId9"/>
          <a:stretch>
            <a:fillRect/>
          </a:stretch>
        </p:blipFill>
        <p:spPr>
          <a:xfrm>
            <a:off x="9228508" y="6395456"/>
            <a:ext cx="329213" cy="274344"/>
          </a:xfrm>
          <a:prstGeom prst="rect">
            <a:avLst/>
          </a:prstGeom>
        </p:spPr>
      </p:pic>
      <p:pic>
        <p:nvPicPr>
          <p:cNvPr id="24" name="Picture 23">
            <a:hlinkClick r:id="rId10" action="ppaction://hlinksldjump"/>
          </p:cNvPr>
          <p:cNvPicPr>
            <a:picLocks noChangeAspect="1"/>
          </p:cNvPicPr>
          <p:nvPr/>
        </p:nvPicPr>
        <p:blipFill>
          <a:blip r:embed="rId11"/>
          <a:stretch>
            <a:fillRect/>
          </a:stretch>
        </p:blipFill>
        <p:spPr>
          <a:xfrm>
            <a:off x="9722007" y="6395084"/>
            <a:ext cx="304826" cy="274344"/>
          </a:xfrm>
          <a:prstGeom prst="rect">
            <a:avLst/>
          </a:prstGeom>
        </p:spPr>
      </p:pic>
      <p:sp>
        <p:nvSpPr>
          <p:cNvPr id="26" name="Action Button: Return 25">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1723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Smart Search</a:t>
            </a:r>
            <a:endParaRPr lang="en-US" dirty="0"/>
          </a:p>
        </p:txBody>
      </p:sp>
      <p:sp>
        <p:nvSpPr>
          <p:cNvPr id="4" name="Text Placeholder 3"/>
          <p:cNvSpPr>
            <a:spLocks noGrp="1"/>
          </p:cNvSpPr>
          <p:nvPr>
            <p:ph type="body" sz="quarter" idx="13"/>
          </p:nvPr>
        </p:nvSpPr>
        <p:spPr/>
        <p:txBody>
          <a:bodyPr/>
          <a:lstStyle/>
          <a:p>
            <a:r>
              <a:rPr lang="en-US" dirty="0" smtClean="0"/>
              <a:t>Built-in search tool with advanced cross-module search actions</a:t>
            </a:r>
            <a:endParaRPr lang="en-US" dirty="0"/>
          </a:p>
        </p:txBody>
      </p:sp>
      <p:sp>
        <p:nvSpPr>
          <p:cNvPr id="5" name="Rectangle 4"/>
          <p:cNvSpPr/>
          <p:nvPr/>
        </p:nvSpPr>
        <p:spPr>
          <a:xfrm>
            <a:off x="6156500" y="1784933"/>
            <a:ext cx="5669228" cy="1846659"/>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smtClean="0"/>
              <a:t>End </a:t>
            </a:r>
            <a:r>
              <a:rPr lang="en-US" sz="2000" dirty="0"/>
              <a:t>user uses self-service to solve own issue</a:t>
            </a:r>
          </a:p>
          <a:p>
            <a:pPr marL="342900" indent="-342900">
              <a:spcAft>
                <a:spcPts val="1800"/>
              </a:spcAft>
              <a:buFont typeface="Arial" panose="020B0604020202020204" pitchFamily="34" charset="0"/>
              <a:buChar char="•"/>
            </a:pPr>
            <a:r>
              <a:rPr lang="en-US" sz="2000" dirty="0"/>
              <a:t>Service agent uses smart search to see suggested solutions to a problem</a:t>
            </a:r>
          </a:p>
        </p:txBody>
      </p:sp>
      <p:sp>
        <p:nvSpPr>
          <p:cNvPr id="7" name="Content Placeholder 20"/>
          <p:cNvSpPr txBox="1">
            <a:spLocks/>
          </p:cNvSpPr>
          <p:nvPr/>
        </p:nvSpPr>
        <p:spPr>
          <a:xfrm>
            <a:off x="946785" y="1784933"/>
            <a:ext cx="4804714" cy="396423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dirty="0" smtClean="0"/>
              <a:t>Global Search</a:t>
            </a:r>
          </a:p>
          <a:p>
            <a:r>
              <a:rPr lang="en-US" sz="2000" dirty="0" smtClean="0"/>
              <a:t>Cross-module search</a:t>
            </a:r>
          </a:p>
          <a:p>
            <a:r>
              <a:rPr lang="en-US" sz="2000" dirty="0" smtClean="0"/>
              <a:t>Selectable sources w/in </a:t>
            </a:r>
            <a:r>
              <a:rPr lang="en-US" sz="2000" dirty="0"/>
              <a:t>&amp;</a:t>
            </a:r>
            <a:r>
              <a:rPr lang="en-US" sz="2000" dirty="0" smtClean="0"/>
              <a:t> outside of SM</a:t>
            </a:r>
          </a:p>
          <a:p>
            <a:r>
              <a:rPr lang="en-US" sz="2000" dirty="0" smtClean="0"/>
              <a:t>Fuzzy search</a:t>
            </a:r>
          </a:p>
          <a:p>
            <a:r>
              <a:rPr lang="en-US" sz="2000" dirty="0" smtClean="0"/>
              <a:t>Filters to narrow down search results</a:t>
            </a:r>
          </a:p>
          <a:p>
            <a:pPr marL="0" indent="0">
              <a:buNone/>
            </a:pPr>
            <a:r>
              <a:rPr lang="en-US" sz="2400" dirty="0" smtClean="0"/>
              <a:t>Content-Aware Search</a:t>
            </a:r>
          </a:p>
          <a:p>
            <a:r>
              <a:rPr lang="en-US" sz="2000" dirty="0" smtClean="0"/>
              <a:t>View ticket &amp; search result in same window</a:t>
            </a:r>
          </a:p>
          <a:p>
            <a:r>
              <a:rPr lang="en-US" sz="2000" dirty="0" smtClean="0"/>
              <a:t>Copy solution from search result into working ticket or trigger automated tasks</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pic>
        <p:nvPicPr>
          <p:cNvPr id="11" name="Picture 10">
            <a:hlinkClick r:id="rId9" action="ppaction://hlinksldjump"/>
          </p:cNvPr>
          <p:cNvPicPr>
            <a:picLocks noChangeAspect="1"/>
          </p:cNvPicPr>
          <p:nvPr/>
        </p:nvPicPr>
        <p:blipFill>
          <a:blip r:embed="rId10"/>
          <a:stretch>
            <a:fillRect/>
          </a:stretch>
        </p:blipFill>
        <p:spPr>
          <a:xfrm>
            <a:off x="10191119" y="6395084"/>
            <a:ext cx="231668" cy="274344"/>
          </a:xfrm>
          <a:prstGeom prst="rect">
            <a:avLst/>
          </a:prstGeom>
        </p:spPr>
      </p:pic>
      <p:sp>
        <p:nvSpPr>
          <p:cNvPr id="12" name="Action Button: Return 11">
            <a:hlinkClick r:id="rId11"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03933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Technology: Smart Search Settings</a:t>
            </a:r>
            <a:endParaRPr lang="en-US" dirty="0"/>
          </a:p>
        </p:txBody>
      </p:sp>
      <p:pic>
        <p:nvPicPr>
          <p:cNvPr id="5" name="Picture 4"/>
          <p:cNvPicPr>
            <a:picLocks noChangeAspect="1"/>
          </p:cNvPicPr>
          <p:nvPr/>
        </p:nvPicPr>
        <p:blipFill>
          <a:blip r:embed="rId2"/>
          <a:stretch>
            <a:fillRect/>
          </a:stretch>
        </p:blipFill>
        <p:spPr>
          <a:xfrm>
            <a:off x="651631" y="2239862"/>
            <a:ext cx="6018110" cy="2469828"/>
          </a:xfrm>
          <a:prstGeom prst="rect">
            <a:avLst/>
          </a:prstGeom>
        </p:spPr>
      </p:pic>
      <p:sp>
        <p:nvSpPr>
          <p:cNvPr id="6" name="Content Placeholder 2"/>
          <p:cNvSpPr txBox="1">
            <a:spLocks/>
          </p:cNvSpPr>
          <p:nvPr/>
        </p:nvSpPr>
        <p:spPr>
          <a:xfrm>
            <a:off x="6862622" y="1654464"/>
            <a:ext cx="4588810" cy="4582030"/>
          </a:xfrm>
          <a:prstGeom prst="rect">
            <a:avLst/>
          </a:prstGeom>
        </p:spPr>
        <p:txBody>
          <a:bodyPr>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t>Enable phrase queries</a:t>
            </a:r>
          </a:p>
          <a:p>
            <a:pPr lvl="1"/>
            <a:r>
              <a:rPr lang="en-US" sz="1400" dirty="0" smtClean="0"/>
              <a:t>If you select this check box, Smart Search automatically adds quotations to the search criteria.</a:t>
            </a:r>
          </a:p>
          <a:p>
            <a:pPr lvl="1"/>
            <a:r>
              <a:rPr lang="en-US" altLang="zh-CN" sz="1400" dirty="0" smtClean="0"/>
              <a:t>If user input contains special character (</a:t>
            </a:r>
            <a:r>
              <a:rPr lang="en-US" sz="1400" dirty="0" smtClean="0"/>
              <a:t>*,?,“,:,()</a:t>
            </a:r>
            <a:r>
              <a:rPr lang="en-US" altLang="zh-CN" sz="1400" dirty="0" smtClean="0"/>
              <a:t>) or proximity operators, system will not add quotation for search criteria.</a:t>
            </a:r>
            <a:endParaRPr lang="en-US" sz="1400" dirty="0" smtClean="0"/>
          </a:p>
          <a:p>
            <a:pPr marL="0" indent="0">
              <a:buNone/>
            </a:pPr>
            <a:r>
              <a:rPr lang="en-US" sz="1800" dirty="0" smtClean="0"/>
              <a:t>Ignore certain special characters</a:t>
            </a:r>
          </a:p>
          <a:p>
            <a:pPr lvl="1"/>
            <a:r>
              <a:rPr lang="en-US" sz="1400" dirty="0" smtClean="0"/>
              <a:t>Smart Search interprets special elements as normal characters instead of a query syntax including asterisks (*), question mark (?), colon (:), double quotation marks ("), brackets, </a:t>
            </a:r>
            <a:r>
              <a:rPr lang="en-US" sz="1400" dirty="0" err="1" smtClean="0"/>
              <a:t>boolean</a:t>
            </a:r>
            <a:r>
              <a:rPr lang="en-US" sz="1400" dirty="0" smtClean="0"/>
              <a:t>, and proximity operators </a:t>
            </a:r>
            <a:r>
              <a:rPr lang="en-US" sz="1400" dirty="0"/>
              <a:t>(</a:t>
            </a:r>
            <a:r>
              <a:rPr lang="en-US" sz="1400" dirty="0" smtClean="0"/>
              <a:t>AND, NOT, OR, EOR, XOR, NEAR, DNEAR, WNEAR, BEFORE, and AFTER)</a:t>
            </a:r>
            <a:endParaRPr lang="en-US" sz="1400" dirty="0"/>
          </a:p>
          <a:p>
            <a:pPr marL="0" indent="0">
              <a:buNone/>
            </a:pPr>
            <a:r>
              <a:rPr lang="en-US" sz="1800" dirty="0" smtClean="0"/>
              <a:t>Minimum </a:t>
            </a:r>
            <a:r>
              <a:rPr lang="en-US" sz="1800" dirty="0"/>
              <a:t>search results relevance </a:t>
            </a:r>
            <a:r>
              <a:rPr lang="en-US" sz="1800" dirty="0" smtClean="0"/>
              <a:t>threshold</a:t>
            </a:r>
            <a:endParaRPr lang="en-US" sz="1800" dirty="0"/>
          </a:p>
          <a:p>
            <a:pPr lvl="1"/>
            <a:r>
              <a:rPr lang="en-US" sz="1600" dirty="0"/>
              <a:t>Specifies the minimum percentage of the relevance that the search results must have to the </a:t>
            </a:r>
            <a:r>
              <a:rPr lang="en-US" sz="1600" dirty="0" smtClean="0"/>
              <a:t>query</a:t>
            </a:r>
            <a:endParaRPr lang="en-US" sz="1600" dirty="0"/>
          </a:p>
        </p:txBody>
      </p:sp>
      <p:sp>
        <p:nvSpPr>
          <p:cNvPr id="7" name="Rectangle 6"/>
          <p:cNvSpPr/>
          <p:nvPr/>
        </p:nvSpPr>
        <p:spPr>
          <a:xfrm>
            <a:off x="2175641" y="1800626"/>
            <a:ext cx="2845779" cy="369332"/>
          </a:xfrm>
          <a:prstGeom prst="rect">
            <a:avLst/>
          </a:prstGeom>
        </p:spPr>
        <p:txBody>
          <a:bodyPr wrap="none">
            <a:spAutoFit/>
          </a:bodyPr>
          <a:lstStyle/>
          <a:p>
            <a:r>
              <a:rPr lang="en-US" dirty="0"/>
              <a:t>Db=&gt;settings=&gt;smart search</a:t>
            </a:r>
          </a:p>
        </p:txBody>
      </p:sp>
      <p:pic>
        <p:nvPicPr>
          <p:cNvPr id="8" name="Picture 7">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pic>
        <p:nvPicPr>
          <p:cNvPr id="11" name="Picture 10">
            <a:hlinkClick r:id="rId9" action="ppaction://hlinksldjump"/>
          </p:cNvPr>
          <p:cNvPicPr>
            <a:picLocks noChangeAspect="1"/>
          </p:cNvPicPr>
          <p:nvPr/>
        </p:nvPicPr>
        <p:blipFill>
          <a:blip r:embed="rId10"/>
          <a:stretch>
            <a:fillRect/>
          </a:stretch>
        </p:blipFill>
        <p:spPr>
          <a:xfrm>
            <a:off x="10191119" y="6395084"/>
            <a:ext cx="231668" cy="274344"/>
          </a:xfrm>
          <a:prstGeom prst="rect">
            <a:avLst/>
          </a:prstGeom>
        </p:spPr>
      </p:pic>
      <p:sp>
        <p:nvSpPr>
          <p:cNvPr id="12" name="Action Button: Return 11">
            <a:hlinkClick r:id="rId11"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046360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Screenshot: Smart Search by End User</a:t>
            </a:r>
            <a:r>
              <a:rPr lang="en-AU" dirty="0" smtClean="0"/>
              <a:t/>
            </a:r>
            <a:br>
              <a:rPr lang="en-AU" dirty="0" smtClean="0"/>
            </a:br>
            <a:endParaRPr lang="en-US" dirty="0"/>
          </a:p>
        </p:txBody>
      </p:sp>
      <p:sp>
        <p:nvSpPr>
          <p:cNvPr id="7"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Search across multiple platforms</a:t>
            </a:r>
            <a:endParaRPr lang="en-US" dirty="0"/>
          </a:p>
        </p:txBody>
      </p:sp>
      <p:pic>
        <p:nvPicPr>
          <p:cNvPr id="3" name="Picture 2"/>
          <p:cNvPicPr>
            <a:picLocks noChangeAspect="1"/>
          </p:cNvPicPr>
          <p:nvPr/>
        </p:nvPicPr>
        <p:blipFill>
          <a:blip r:embed="rId3"/>
          <a:stretch>
            <a:fillRect/>
          </a:stretch>
        </p:blipFill>
        <p:spPr>
          <a:xfrm>
            <a:off x="3452542" y="1521973"/>
            <a:ext cx="5291647" cy="5184481"/>
          </a:xfrm>
          <a:prstGeom prst="rect">
            <a:avLst/>
          </a:prstGeom>
        </p:spPr>
      </p:pic>
      <p:sp>
        <p:nvSpPr>
          <p:cNvPr id="9" name="Rectangle 8"/>
          <p:cNvSpPr/>
          <p:nvPr/>
        </p:nvSpPr>
        <p:spPr>
          <a:xfrm>
            <a:off x="679964" y="4533334"/>
            <a:ext cx="2779459" cy="954107"/>
          </a:xfrm>
          <a:prstGeom prst="rect">
            <a:avLst/>
          </a:prstGeom>
        </p:spPr>
        <p:txBody>
          <a:bodyPr wrap="square">
            <a:spAutoFit/>
          </a:bodyPr>
          <a:lstStyle/>
          <a:p>
            <a:r>
              <a:rPr lang="en-US" sz="1400" dirty="0" smtClean="0"/>
              <a:t>End </a:t>
            </a:r>
            <a:r>
              <a:rPr lang="en-US" sz="1400" dirty="0"/>
              <a:t>users comments on knowledge articles, report on  knowledge vote, view and usage provide valuable feedback</a:t>
            </a:r>
          </a:p>
        </p:txBody>
      </p:sp>
      <p:sp>
        <p:nvSpPr>
          <p:cNvPr id="2" name="Rectangle 1"/>
          <p:cNvSpPr/>
          <p:nvPr/>
        </p:nvSpPr>
        <p:spPr>
          <a:xfrm>
            <a:off x="679964" y="1939581"/>
            <a:ext cx="2165786" cy="307777"/>
          </a:xfrm>
          <a:prstGeom prst="rect">
            <a:avLst/>
          </a:prstGeom>
        </p:spPr>
        <p:txBody>
          <a:bodyPr wrap="none">
            <a:spAutoFit/>
          </a:bodyPr>
          <a:lstStyle/>
          <a:p>
            <a:r>
              <a:rPr lang="en-US" sz="1400" dirty="0"/>
              <a:t>Full-text search capabilities</a:t>
            </a:r>
          </a:p>
        </p:txBody>
      </p:sp>
      <p:sp>
        <p:nvSpPr>
          <p:cNvPr id="5" name="Rectangle 4"/>
          <p:cNvSpPr/>
          <p:nvPr/>
        </p:nvSpPr>
        <p:spPr>
          <a:xfrm>
            <a:off x="8867232" y="3794670"/>
            <a:ext cx="2592385" cy="738664"/>
          </a:xfrm>
          <a:prstGeom prst="rect">
            <a:avLst/>
          </a:prstGeom>
        </p:spPr>
        <p:txBody>
          <a:bodyPr wrap="square">
            <a:spAutoFit/>
          </a:bodyPr>
          <a:lstStyle/>
          <a:p>
            <a:r>
              <a:rPr lang="en-US" sz="1400" dirty="0"/>
              <a:t>Self-Service search of knowledge documents, service catalog, externally published articles</a:t>
            </a:r>
          </a:p>
        </p:txBody>
      </p:sp>
      <p:cxnSp>
        <p:nvCxnSpPr>
          <p:cNvPr id="10" name="Straight Arrow Connector 9"/>
          <p:cNvCxnSpPr/>
          <p:nvPr/>
        </p:nvCxnSpPr>
        <p:spPr>
          <a:xfrm>
            <a:off x="779223" y="1939581"/>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9223" y="4529815"/>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26075" y="4529815"/>
            <a:ext cx="4297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a:hlinkClick r:id="rId4" action="ppaction://hlinksldjump"/>
          </p:cNvPr>
          <p:cNvPicPr>
            <a:picLocks noChangeAspect="1"/>
          </p:cNvPicPr>
          <p:nvPr/>
        </p:nvPicPr>
        <p:blipFill>
          <a:blip r:embed="rId5"/>
          <a:stretch>
            <a:fillRect/>
          </a:stretch>
        </p:blipFill>
        <p:spPr>
          <a:xfrm>
            <a:off x="8869133" y="6397950"/>
            <a:ext cx="195089" cy="274344"/>
          </a:xfrm>
          <a:prstGeom prst="rect">
            <a:avLst/>
          </a:prstGeom>
        </p:spPr>
      </p:pic>
      <p:pic>
        <p:nvPicPr>
          <p:cNvPr id="14" name="Picture 13">
            <a:hlinkClick r:id="rId6" action="ppaction://hlinksldjump"/>
          </p:cNvPr>
          <p:cNvPicPr>
            <a:picLocks noChangeAspect="1"/>
          </p:cNvPicPr>
          <p:nvPr/>
        </p:nvPicPr>
        <p:blipFill>
          <a:blip r:embed="rId7"/>
          <a:stretch>
            <a:fillRect/>
          </a:stretch>
        </p:blipFill>
        <p:spPr>
          <a:xfrm>
            <a:off x="9228508" y="6395456"/>
            <a:ext cx="329213" cy="274344"/>
          </a:xfrm>
          <a:prstGeom prst="rect">
            <a:avLst/>
          </a:prstGeom>
        </p:spPr>
      </p:pic>
      <p:pic>
        <p:nvPicPr>
          <p:cNvPr id="15" name="Picture 14">
            <a:hlinkClick r:id="rId8" action="ppaction://hlinksldjump"/>
          </p:cNvPr>
          <p:cNvPicPr>
            <a:picLocks noChangeAspect="1"/>
          </p:cNvPicPr>
          <p:nvPr/>
        </p:nvPicPr>
        <p:blipFill>
          <a:blip r:embed="rId9"/>
          <a:stretch>
            <a:fillRect/>
          </a:stretch>
        </p:blipFill>
        <p:spPr>
          <a:xfrm>
            <a:off x="9722007" y="6395084"/>
            <a:ext cx="304826" cy="274344"/>
          </a:xfrm>
          <a:prstGeom prst="rect">
            <a:avLst/>
          </a:prstGeom>
        </p:spPr>
      </p:pic>
      <p:pic>
        <p:nvPicPr>
          <p:cNvPr id="16" name="Picture 15">
            <a:hlinkClick r:id="rId10" action="ppaction://hlinksldjump"/>
          </p:cNvPr>
          <p:cNvPicPr>
            <a:picLocks noChangeAspect="1"/>
          </p:cNvPicPr>
          <p:nvPr/>
        </p:nvPicPr>
        <p:blipFill>
          <a:blip r:embed="rId11"/>
          <a:stretch>
            <a:fillRect/>
          </a:stretch>
        </p:blipFill>
        <p:spPr>
          <a:xfrm>
            <a:off x="10191119" y="6395084"/>
            <a:ext cx="231668" cy="274344"/>
          </a:xfrm>
          <a:prstGeom prst="rect">
            <a:avLst/>
          </a:prstGeom>
        </p:spPr>
      </p:pic>
      <p:sp>
        <p:nvSpPr>
          <p:cNvPr id="17" name="Action Button: Return 16">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Action Button: Forward or Next 17">
            <a:hlinkClick r:id="" action="ppaction://hlinkshowjump?jump=nextslide" highlightClick="1"/>
          </p:cNvPr>
          <p:cNvSpPr/>
          <p:nvPr/>
        </p:nvSpPr>
        <p:spPr>
          <a:xfrm>
            <a:off x="11616643" y="5981311"/>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6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Screenshot: Smart Search by Service Agent</a:t>
            </a:r>
            <a:r>
              <a:rPr lang="en-AU" dirty="0" smtClean="0"/>
              <a:t/>
            </a:r>
            <a:br>
              <a:rPr lang="en-AU" dirty="0" smtClean="0"/>
            </a:br>
            <a:endParaRPr lang="en-US" dirty="0"/>
          </a:p>
        </p:txBody>
      </p:sp>
      <p:pic>
        <p:nvPicPr>
          <p:cNvPr id="2" name="Picture 1"/>
          <p:cNvPicPr>
            <a:picLocks noChangeAspect="1"/>
          </p:cNvPicPr>
          <p:nvPr/>
        </p:nvPicPr>
        <p:blipFill>
          <a:blip r:embed="rId3"/>
          <a:stretch>
            <a:fillRect/>
          </a:stretch>
        </p:blipFill>
        <p:spPr>
          <a:xfrm>
            <a:off x="2477854" y="1996603"/>
            <a:ext cx="6846826" cy="3635752"/>
          </a:xfrm>
          <a:prstGeom prst="rect">
            <a:avLst/>
          </a:prstGeom>
        </p:spPr>
      </p:pic>
      <p:sp>
        <p:nvSpPr>
          <p:cNvPr id="7"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Automatic solution suggestions</a:t>
            </a:r>
            <a:endParaRPr lang="en-US" dirty="0"/>
          </a:p>
        </p:txBody>
      </p:sp>
      <p:sp>
        <p:nvSpPr>
          <p:cNvPr id="5" name="Rectangle 4"/>
          <p:cNvSpPr/>
          <p:nvPr/>
        </p:nvSpPr>
        <p:spPr>
          <a:xfrm>
            <a:off x="9324680" y="4502058"/>
            <a:ext cx="2422820" cy="738664"/>
          </a:xfrm>
          <a:prstGeom prst="rect">
            <a:avLst/>
          </a:prstGeom>
        </p:spPr>
        <p:txBody>
          <a:bodyPr wrap="square">
            <a:spAutoFit/>
          </a:bodyPr>
          <a:lstStyle/>
          <a:p>
            <a:r>
              <a:rPr lang="en-US" sz="1400" dirty="0"/>
              <a:t>Convert Service Desk solutions into re-usable </a:t>
            </a:r>
            <a:r>
              <a:rPr lang="en-US" sz="1400" dirty="0" smtClean="0"/>
              <a:t>knowledge for other agents</a:t>
            </a:r>
            <a:endParaRPr lang="en-US" sz="1400" dirty="0"/>
          </a:p>
        </p:txBody>
      </p:sp>
      <p:sp>
        <p:nvSpPr>
          <p:cNvPr id="11" name="Rectangle 10"/>
          <p:cNvSpPr/>
          <p:nvPr/>
        </p:nvSpPr>
        <p:spPr>
          <a:xfrm>
            <a:off x="304631" y="3539781"/>
            <a:ext cx="2189394" cy="523220"/>
          </a:xfrm>
          <a:prstGeom prst="rect">
            <a:avLst/>
          </a:prstGeom>
        </p:spPr>
        <p:txBody>
          <a:bodyPr wrap="square">
            <a:spAutoFit/>
          </a:bodyPr>
          <a:lstStyle/>
          <a:p>
            <a:r>
              <a:rPr lang="en-US" sz="1400" dirty="0"/>
              <a:t>Use knowledge results to solve current investigations</a:t>
            </a:r>
          </a:p>
        </p:txBody>
      </p:sp>
      <p:sp>
        <p:nvSpPr>
          <p:cNvPr id="12" name="Rectangle 11"/>
          <p:cNvSpPr/>
          <p:nvPr/>
        </p:nvSpPr>
        <p:spPr>
          <a:xfrm>
            <a:off x="320801" y="4477333"/>
            <a:ext cx="2157053" cy="523220"/>
          </a:xfrm>
          <a:prstGeom prst="rect">
            <a:avLst/>
          </a:prstGeom>
        </p:spPr>
        <p:txBody>
          <a:bodyPr wrap="square">
            <a:spAutoFit/>
          </a:bodyPr>
          <a:lstStyle/>
          <a:p>
            <a:r>
              <a:rPr lang="en-US" sz="1400" dirty="0" smtClean="0"/>
              <a:t>Knowledge articles relevant to the incident</a:t>
            </a:r>
            <a:endParaRPr lang="en-US" sz="1400" dirty="0"/>
          </a:p>
        </p:txBody>
      </p:sp>
      <p:sp>
        <p:nvSpPr>
          <p:cNvPr id="13" name="Rectangle 12"/>
          <p:cNvSpPr/>
          <p:nvPr/>
        </p:nvSpPr>
        <p:spPr>
          <a:xfrm>
            <a:off x="9512301" y="2237224"/>
            <a:ext cx="2175933" cy="738664"/>
          </a:xfrm>
          <a:prstGeom prst="rect">
            <a:avLst/>
          </a:prstGeom>
        </p:spPr>
        <p:txBody>
          <a:bodyPr wrap="square">
            <a:spAutoFit/>
          </a:bodyPr>
          <a:lstStyle/>
          <a:p>
            <a:r>
              <a:rPr lang="en-US" sz="1400" dirty="0" smtClean="0"/>
              <a:t>Start discussions or provide live support for real time updates on a request</a:t>
            </a:r>
            <a:endParaRPr lang="en-US" sz="1400" dirty="0"/>
          </a:p>
        </p:txBody>
      </p:sp>
      <p:cxnSp>
        <p:nvCxnSpPr>
          <p:cNvPr id="14" name="Straight Arrow Connector 13"/>
          <p:cNvCxnSpPr/>
          <p:nvPr/>
        </p:nvCxnSpPr>
        <p:spPr>
          <a:xfrm>
            <a:off x="372840" y="3539781"/>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04037" y="4463205"/>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76892" y="4502058"/>
            <a:ext cx="44805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34258" y="2237225"/>
            <a:ext cx="6858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673954" y="3359058"/>
            <a:ext cx="49377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324680" y="3371761"/>
            <a:ext cx="2422820" cy="738664"/>
          </a:xfrm>
          <a:prstGeom prst="rect">
            <a:avLst/>
          </a:prstGeom>
        </p:spPr>
        <p:txBody>
          <a:bodyPr wrap="square">
            <a:spAutoFit/>
          </a:bodyPr>
          <a:lstStyle/>
          <a:p>
            <a:r>
              <a:rPr lang="en-US" sz="1400" dirty="0" smtClean="0"/>
              <a:t>Leverage existing solutions for similar incidents with a click of a button</a:t>
            </a:r>
            <a:endParaRPr lang="en-US" sz="1400" dirty="0"/>
          </a:p>
        </p:txBody>
      </p:sp>
      <p:sp>
        <p:nvSpPr>
          <p:cNvPr id="19" name="Rectangle 18"/>
          <p:cNvSpPr/>
          <p:nvPr/>
        </p:nvSpPr>
        <p:spPr>
          <a:xfrm>
            <a:off x="329363" y="2018262"/>
            <a:ext cx="2254693" cy="954107"/>
          </a:xfrm>
          <a:prstGeom prst="rect">
            <a:avLst/>
          </a:prstGeom>
        </p:spPr>
        <p:txBody>
          <a:bodyPr wrap="square">
            <a:spAutoFit/>
          </a:bodyPr>
          <a:lstStyle/>
          <a:p>
            <a:r>
              <a:rPr lang="en-US" sz="1400" dirty="0" smtClean="0"/>
              <a:t>IT </a:t>
            </a:r>
            <a:r>
              <a:rPr lang="en-US" sz="1400" dirty="0"/>
              <a:t>user search </a:t>
            </a:r>
            <a:r>
              <a:rPr lang="en-US" sz="1400" dirty="0" smtClean="0"/>
              <a:t>of </a:t>
            </a:r>
            <a:r>
              <a:rPr lang="en-US" sz="1400" dirty="0"/>
              <a:t>knowledge documents and service requests, incidents, and problems</a:t>
            </a:r>
          </a:p>
        </p:txBody>
      </p:sp>
      <p:cxnSp>
        <p:nvCxnSpPr>
          <p:cNvPr id="21" name="Straight Arrow Connector 20"/>
          <p:cNvCxnSpPr/>
          <p:nvPr/>
        </p:nvCxnSpPr>
        <p:spPr>
          <a:xfrm>
            <a:off x="329363" y="2972369"/>
            <a:ext cx="46634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2" name="Picture 21">
            <a:hlinkClick r:id="rId4" action="ppaction://hlinksldjump"/>
          </p:cNvPr>
          <p:cNvPicPr>
            <a:picLocks noChangeAspect="1"/>
          </p:cNvPicPr>
          <p:nvPr/>
        </p:nvPicPr>
        <p:blipFill>
          <a:blip r:embed="rId5"/>
          <a:stretch>
            <a:fillRect/>
          </a:stretch>
        </p:blipFill>
        <p:spPr>
          <a:xfrm>
            <a:off x="8869133" y="6397950"/>
            <a:ext cx="195089" cy="274344"/>
          </a:xfrm>
          <a:prstGeom prst="rect">
            <a:avLst/>
          </a:prstGeom>
        </p:spPr>
      </p:pic>
      <p:pic>
        <p:nvPicPr>
          <p:cNvPr id="23" name="Picture 22">
            <a:hlinkClick r:id="rId6" action="ppaction://hlinksldjump"/>
          </p:cNvPr>
          <p:cNvPicPr>
            <a:picLocks noChangeAspect="1"/>
          </p:cNvPicPr>
          <p:nvPr/>
        </p:nvPicPr>
        <p:blipFill>
          <a:blip r:embed="rId7"/>
          <a:stretch>
            <a:fillRect/>
          </a:stretch>
        </p:blipFill>
        <p:spPr>
          <a:xfrm>
            <a:off x="9228508" y="6395456"/>
            <a:ext cx="329213" cy="274344"/>
          </a:xfrm>
          <a:prstGeom prst="rect">
            <a:avLst/>
          </a:prstGeom>
        </p:spPr>
      </p:pic>
      <p:pic>
        <p:nvPicPr>
          <p:cNvPr id="24" name="Picture 23">
            <a:hlinkClick r:id="rId8" action="ppaction://hlinksldjump"/>
          </p:cNvPr>
          <p:cNvPicPr>
            <a:picLocks noChangeAspect="1"/>
          </p:cNvPicPr>
          <p:nvPr/>
        </p:nvPicPr>
        <p:blipFill>
          <a:blip r:embed="rId9"/>
          <a:stretch>
            <a:fillRect/>
          </a:stretch>
        </p:blipFill>
        <p:spPr>
          <a:xfrm>
            <a:off x="9722007" y="6395084"/>
            <a:ext cx="304826" cy="274344"/>
          </a:xfrm>
          <a:prstGeom prst="rect">
            <a:avLst/>
          </a:prstGeom>
        </p:spPr>
      </p:pic>
      <p:pic>
        <p:nvPicPr>
          <p:cNvPr id="25" name="Picture 24">
            <a:hlinkClick r:id="rId10" action="ppaction://hlinksldjump"/>
          </p:cNvPr>
          <p:cNvPicPr>
            <a:picLocks noChangeAspect="1"/>
          </p:cNvPicPr>
          <p:nvPr/>
        </p:nvPicPr>
        <p:blipFill>
          <a:blip r:embed="rId11"/>
          <a:stretch>
            <a:fillRect/>
          </a:stretch>
        </p:blipFill>
        <p:spPr>
          <a:xfrm>
            <a:off x="10191119" y="6395084"/>
            <a:ext cx="231668" cy="274344"/>
          </a:xfrm>
          <a:prstGeom prst="rect">
            <a:avLst/>
          </a:prstGeom>
        </p:spPr>
      </p:pic>
      <p:sp>
        <p:nvSpPr>
          <p:cNvPr id="26" name="Action Button: Return 25">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8" name="Action Button: Back or Previous 27">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10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Smart Search</a:t>
            </a:r>
            <a:endParaRPr lang="en-US" dirty="0"/>
          </a:p>
        </p:txBody>
      </p:sp>
      <p:pic>
        <p:nvPicPr>
          <p:cNvPr id="5" name="Picture 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6" name="Picture 5">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7" name="Picture 6">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8" name="Picture 7">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9" name="Action Button: Return 8">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Rectangle 9"/>
          <p:cNvSpPr/>
          <p:nvPr/>
        </p:nvSpPr>
        <p:spPr>
          <a:xfrm>
            <a:off x="946785" y="1754307"/>
            <a:ext cx="5599672" cy="461665"/>
          </a:xfrm>
          <a:prstGeom prst="rect">
            <a:avLst/>
          </a:prstGeom>
        </p:spPr>
        <p:txBody>
          <a:bodyPr wrap="square">
            <a:spAutoFit/>
          </a:bodyPr>
          <a:lstStyle/>
          <a:p>
            <a:pPr marL="457200" indent="-457200">
              <a:spcAft>
                <a:spcPts val="1800"/>
              </a:spcAft>
              <a:buAutoNum type="arabicPeriod"/>
            </a:pPr>
            <a:r>
              <a:rPr lang="en-US" sz="2400" dirty="0" smtClean="0">
                <a:hlinkClick r:id="rId12" action="ppaction://hlinkfile"/>
              </a:rPr>
              <a:t>Search how to connect to a printer</a:t>
            </a:r>
            <a:endParaRPr lang="en-US" sz="2400" dirty="0" smtClean="0"/>
          </a:p>
        </p:txBody>
      </p:sp>
    </p:spTree>
    <p:extLst>
      <p:ext uri="{BB962C8B-B14F-4D97-AF65-F5344CB8AC3E}">
        <p14:creationId xmlns:p14="http://schemas.microsoft.com/office/powerpoint/2010/main" val="16581732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Virtual Agent &amp; User Chat</a:t>
            </a:r>
            <a:endParaRPr lang="en-US" dirty="0"/>
          </a:p>
        </p:txBody>
      </p:sp>
      <p:sp>
        <p:nvSpPr>
          <p:cNvPr id="4" name="Text Placeholder 3"/>
          <p:cNvSpPr>
            <a:spLocks noGrp="1"/>
          </p:cNvSpPr>
          <p:nvPr>
            <p:ph type="body" sz="quarter" idx="13"/>
          </p:nvPr>
        </p:nvSpPr>
        <p:spPr/>
        <p:txBody>
          <a:bodyPr/>
          <a:lstStyle/>
          <a:p>
            <a:r>
              <a:rPr lang="en-US" dirty="0" smtClean="0"/>
              <a:t>Self-service and Agent Chat Options</a:t>
            </a:r>
            <a:endParaRPr lang="en-US" dirty="0"/>
          </a:p>
        </p:txBody>
      </p:sp>
      <p:sp>
        <p:nvSpPr>
          <p:cNvPr id="5" name="Rectangle 4"/>
          <p:cNvSpPr/>
          <p:nvPr/>
        </p:nvSpPr>
        <p:spPr>
          <a:xfrm>
            <a:off x="5775278" y="1784933"/>
            <a:ext cx="6046607" cy="1846659"/>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End </a:t>
            </a:r>
            <a:r>
              <a:rPr lang="en-US" sz="2000" dirty="0"/>
              <a:t>user asks virtual agent how to order a new phone</a:t>
            </a:r>
          </a:p>
          <a:p>
            <a:pPr marL="285750" indent="-285750">
              <a:spcAft>
                <a:spcPts val="1800"/>
              </a:spcAft>
              <a:buFont typeface="Arial" panose="020B0604020202020204" pitchFamily="34" charset="0"/>
              <a:buChar char="•"/>
            </a:pPr>
            <a:r>
              <a:rPr lang="en-US" sz="2000" dirty="0"/>
              <a:t>Agent starts a chat with end user for more information on an incident</a:t>
            </a:r>
          </a:p>
        </p:txBody>
      </p:sp>
      <p:sp>
        <p:nvSpPr>
          <p:cNvPr id="7" name="Content Placeholder 20"/>
          <p:cNvSpPr txBox="1">
            <a:spLocks/>
          </p:cNvSpPr>
          <p:nvPr/>
        </p:nvSpPr>
        <p:spPr>
          <a:xfrm>
            <a:off x="946785" y="1784933"/>
            <a:ext cx="4197676" cy="433924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dirty="0" smtClean="0"/>
              <a:t>Self-service (</a:t>
            </a:r>
            <a:r>
              <a:rPr lang="en-AU" sz="2400" dirty="0" err="1" smtClean="0"/>
              <a:t>robo</a:t>
            </a:r>
            <a:r>
              <a:rPr lang="en-AU" sz="2400" dirty="0" smtClean="0"/>
              <a:t>) chat</a:t>
            </a:r>
          </a:p>
          <a:p>
            <a:r>
              <a:rPr lang="en-US" sz="2000" dirty="0" smtClean="0"/>
              <a:t>Bot-assisted support</a:t>
            </a:r>
          </a:p>
          <a:p>
            <a:r>
              <a:rPr lang="en-US" sz="2000" dirty="0" smtClean="0"/>
              <a:t>Users guided to appropriate service and support offerings</a:t>
            </a:r>
          </a:p>
          <a:p>
            <a:pPr marL="0" indent="0">
              <a:buNone/>
            </a:pPr>
            <a:r>
              <a:rPr lang="en-US" sz="2400" dirty="0" smtClean="0"/>
              <a:t>Agent </a:t>
            </a:r>
            <a:r>
              <a:rPr lang="en-US" sz="2400" dirty="0"/>
              <a:t>C</a:t>
            </a:r>
            <a:r>
              <a:rPr lang="en-US" sz="2400" dirty="0" smtClean="0"/>
              <a:t>hat</a:t>
            </a:r>
            <a:r>
              <a:rPr lang="en-US" sz="2400" b="1" dirty="0" smtClean="0"/>
              <a:t> </a:t>
            </a:r>
            <a:endParaRPr lang="en-US" sz="2400" b="1" dirty="0"/>
          </a:p>
          <a:p>
            <a:r>
              <a:rPr lang="en-US" sz="2000" dirty="0" smtClean="0"/>
              <a:t>Live chat with agent</a:t>
            </a:r>
          </a:p>
          <a:p>
            <a:r>
              <a:rPr lang="en-US" sz="2000" dirty="0" smtClean="0"/>
              <a:t>Manage </a:t>
            </a:r>
            <a:r>
              <a:rPr lang="en-US" sz="2000" dirty="0"/>
              <a:t>service specific </a:t>
            </a:r>
            <a:r>
              <a:rPr lang="en-US" sz="2000" dirty="0" smtClean="0"/>
              <a:t>chat </a:t>
            </a:r>
            <a:r>
              <a:rPr lang="en-US" sz="2000" dirty="0"/>
              <a:t>enablement settings and schedules</a:t>
            </a:r>
          </a:p>
          <a:p>
            <a:r>
              <a:rPr lang="en-US" sz="2000" dirty="0"/>
              <a:t>Dynamic chat work queues</a:t>
            </a:r>
          </a:p>
          <a:p>
            <a:r>
              <a:rPr lang="en-US" sz="2000" dirty="0"/>
              <a:t>Live support assisted experience – assisted by proactive knowledge</a:t>
            </a:r>
          </a:p>
          <a:p>
            <a:pPr marL="0" indent="0">
              <a:buNone/>
            </a:pP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1" name="Picture 10">
            <a:hlinkClick r:id="rId7" action="ppaction://hlinksldjump"/>
          </p:cNvPr>
          <p:cNvPicPr>
            <a:picLocks noChangeAspect="1"/>
          </p:cNvPicPr>
          <p:nvPr/>
        </p:nvPicPr>
        <p:blipFill>
          <a:blip r:embed="rId8"/>
          <a:stretch>
            <a:fillRect/>
          </a:stretch>
        </p:blipFill>
        <p:spPr>
          <a:xfrm>
            <a:off x="10191119" y="6368189"/>
            <a:ext cx="231668" cy="274344"/>
          </a:xfrm>
          <a:prstGeom prst="rect">
            <a:avLst/>
          </a:prstGeom>
        </p:spPr>
      </p:pic>
      <p:sp>
        <p:nvSpPr>
          <p:cNvPr id="12" name="Action Button: Return 11">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68113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you begin</a:t>
            </a:r>
            <a:endParaRPr lang="en-US" dirty="0"/>
          </a:p>
        </p:txBody>
      </p:sp>
      <p:sp>
        <p:nvSpPr>
          <p:cNvPr id="4" name="Text Placeholder 3"/>
          <p:cNvSpPr>
            <a:spLocks noGrp="1"/>
          </p:cNvSpPr>
          <p:nvPr>
            <p:ph type="body" sz="quarter" idx="13"/>
          </p:nvPr>
        </p:nvSpPr>
        <p:spPr/>
        <p:txBody>
          <a:bodyPr/>
          <a:lstStyle/>
          <a:p>
            <a:r>
              <a:rPr lang="en-US" dirty="0" smtClean="0"/>
              <a:t>Key notes on how to use this presentation</a:t>
            </a:r>
            <a:endParaRPr lang="en-US" dirty="0"/>
          </a:p>
        </p:txBody>
      </p:sp>
      <p:pic>
        <p:nvPicPr>
          <p:cNvPr id="5" name="Picture 4">
            <a:hlinkClick r:id="rId2" action="ppaction://hlinksldjump"/>
          </p:cNvPr>
          <p:cNvPicPr>
            <a:picLocks noChangeAspect="1"/>
          </p:cNvPicPr>
          <p:nvPr/>
        </p:nvPicPr>
        <p:blipFill>
          <a:blip r:embed="rId3"/>
          <a:stretch>
            <a:fillRect/>
          </a:stretch>
        </p:blipFill>
        <p:spPr>
          <a:xfrm>
            <a:off x="1573143" y="3543225"/>
            <a:ext cx="195089" cy="274344"/>
          </a:xfrm>
          <a:prstGeom prst="rect">
            <a:avLst/>
          </a:prstGeom>
        </p:spPr>
      </p:pic>
      <p:pic>
        <p:nvPicPr>
          <p:cNvPr id="6" name="Picture 5">
            <a:hlinkClick r:id="rId4" action="ppaction://hlinksldjump"/>
          </p:cNvPr>
          <p:cNvPicPr>
            <a:picLocks noChangeAspect="1"/>
          </p:cNvPicPr>
          <p:nvPr/>
        </p:nvPicPr>
        <p:blipFill>
          <a:blip r:embed="rId5"/>
          <a:stretch>
            <a:fillRect/>
          </a:stretch>
        </p:blipFill>
        <p:spPr>
          <a:xfrm>
            <a:off x="1506080" y="4020984"/>
            <a:ext cx="329213" cy="274344"/>
          </a:xfrm>
          <a:prstGeom prst="rect">
            <a:avLst/>
          </a:prstGeom>
        </p:spPr>
      </p:pic>
      <p:pic>
        <p:nvPicPr>
          <p:cNvPr id="7" name="Picture 6">
            <a:hlinkClick r:id="rId6" action="ppaction://hlinksldjump"/>
          </p:cNvPr>
          <p:cNvPicPr>
            <a:picLocks noChangeAspect="1"/>
          </p:cNvPicPr>
          <p:nvPr/>
        </p:nvPicPr>
        <p:blipFill>
          <a:blip r:embed="rId7"/>
          <a:stretch>
            <a:fillRect/>
          </a:stretch>
        </p:blipFill>
        <p:spPr>
          <a:xfrm>
            <a:off x="1518273" y="4498743"/>
            <a:ext cx="304826" cy="274344"/>
          </a:xfrm>
          <a:prstGeom prst="rect">
            <a:avLst/>
          </a:prstGeom>
        </p:spPr>
      </p:pic>
      <p:pic>
        <p:nvPicPr>
          <p:cNvPr id="8" name="Picture 7">
            <a:hlinkClick r:id="rId8" action="ppaction://hlinksldjump"/>
          </p:cNvPr>
          <p:cNvPicPr>
            <a:picLocks noChangeAspect="1"/>
          </p:cNvPicPr>
          <p:nvPr/>
        </p:nvPicPr>
        <p:blipFill>
          <a:blip r:embed="rId9"/>
          <a:stretch>
            <a:fillRect/>
          </a:stretch>
        </p:blipFill>
        <p:spPr>
          <a:xfrm>
            <a:off x="1554852" y="4976502"/>
            <a:ext cx="231668" cy="274344"/>
          </a:xfrm>
          <a:prstGeom prst="rect">
            <a:avLst/>
          </a:prstGeom>
        </p:spPr>
      </p:pic>
      <p:sp>
        <p:nvSpPr>
          <p:cNvPr id="9" name="Action Button: Return 8">
            <a:hlinkClick r:id="rId10" action="ppaction://hlinksldjump" highlightClick="1"/>
          </p:cNvPr>
          <p:cNvSpPr/>
          <p:nvPr/>
        </p:nvSpPr>
        <p:spPr>
          <a:xfrm>
            <a:off x="1533526" y="5454261"/>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Action Button: Home 9">
            <a:hlinkClick r:id="rId11" action="ppaction://hlinksldjump" highlightClick="1"/>
          </p:cNvPr>
          <p:cNvSpPr/>
          <p:nvPr/>
        </p:nvSpPr>
        <p:spPr>
          <a:xfrm>
            <a:off x="1397115" y="2830144"/>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tion Button: Forward or Next 10">
            <a:hlinkClick r:id="" action="ppaction://hlinkshowjump?jump=nextslide" highlightClick="1"/>
          </p:cNvPr>
          <p:cNvSpPr/>
          <p:nvPr/>
        </p:nvSpPr>
        <p:spPr>
          <a:xfrm>
            <a:off x="1698133" y="5931996"/>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ction Button: Back or Previous 11">
            <a:hlinkClick r:id="" action="ppaction://hlinkshowjump?jump=previousslide" highlightClick="1"/>
          </p:cNvPr>
          <p:cNvSpPr/>
          <p:nvPr/>
        </p:nvSpPr>
        <p:spPr>
          <a:xfrm>
            <a:off x="1331766" y="5931996"/>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00904" y="1501018"/>
            <a:ext cx="11301772" cy="1125711"/>
          </a:xfrm>
          <a:prstGeom prst="rect">
            <a:avLst/>
          </a:prstGeom>
        </p:spPr>
        <p:txBody>
          <a:bodyPr vert="horz" wrap="square" lIns="0" tIns="0" rIns="0" bIns="0" rtlCol="0">
            <a:normAutofit fontScale="92500"/>
          </a:bodyPr>
          <a:lstStyle/>
          <a:p>
            <a:pPr marL="0" indent="0">
              <a:spcAft>
                <a:spcPts val="1800"/>
              </a:spcAft>
              <a:buNone/>
            </a:pPr>
            <a:r>
              <a:rPr lang="en-US" sz="2400" dirty="0" smtClean="0"/>
              <a:t>This presentation is designed to be presented in a non-linear fashion.  All slides are NOT intended to be used in a single presentation, rather to generate discussion and create an on the fly discussion with customers.  Below are the different icons that are used to navigate the presentation.</a:t>
            </a:r>
            <a:endParaRPr lang="en-US" sz="2400" dirty="0"/>
          </a:p>
        </p:txBody>
      </p:sp>
      <p:sp>
        <p:nvSpPr>
          <p:cNvPr id="14" name="TextBox 13"/>
          <p:cNvSpPr txBox="1"/>
          <p:nvPr/>
        </p:nvSpPr>
        <p:spPr>
          <a:xfrm>
            <a:off x="2113106" y="2924330"/>
            <a:ext cx="5536346" cy="321293"/>
          </a:xfrm>
          <a:prstGeom prst="rect">
            <a:avLst/>
          </a:prstGeom>
        </p:spPr>
        <p:txBody>
          <a:bodyPr vert="horz" wrap="square" lIns="0" tIns="0" rIns="0" bIns="0" rtlCol="0">
            <a:normAutofit/>
          </a:bodyPr>
          <a:lstStyle/>
          <a:p>
            <a:pPr marL="0" indent="0">
              <a:spcAft>
                <a:spcPts val="1800"/>
              </a:spcAft>
              <a:buNone/>
            </a:pPr>
            <a:r>
              <a:rPr lang="en-US" sz="2000" dirty="0" smtClean="0"/>
              <a:t>Master home page, contains all key value statements</a:t>
            </a:r>
            <a:endParaRPr lang="en-US" sz="2000" dirty="0"/>
          </a:p>
        </p:txBody>
      </p:sp>
      <p:sp>
        <p:nvSpPr>
          <p:cNvPr id="15" name="TextBox 14"/>
          <p:cNvSpPr txBox="1"/>
          <p:nvPr/>
        </p:nvSpPr>
        <p:spPr>
          <a:xfrm>
            <a:off x="2113109" y="3513772"/>
            <a:ext cx="8302599" cy="303797"/>
          </a:xfrm>
          <a:prstGeom prst="rect">
            <a:avLst/>
          </a:prstGeom>
        </p:spPr>
        <p:txBody>
          <a:bodyPr vert="horz" wrap="square" lIns="0" tIns="0" rIns="0" bIns="0" rtlCol="0">
            <a:noAutofit/>
          </a:bodyPr>
          <a:lstStyle/>
          <a:p>
            <a:pPr marL="0" indent="0">
              <a:spcAft>
                <a:spcPts val="1800"/>
              </a:spcAft>
              <a:buNone/>
            </a:pPr>
            <a:r>
              <a:rPr lang="en-US" sz="2000" dirty="0" smtClean="0"/>
              <a:t>Description slides – includes definition, use cases and key functions</a:t>
            </a:r>
            <a:endParaRPr lang="en-US" sz="2000" dirty="0"/>
          </a:p>
        </p:txBody>
      </p:sp>
      <p:sp>
        <p:nvSpPr>
          <p:cNvPr id="16" name="TextBox 15"/>
          <p:cNvSpPr txBox="1"/>
          <p:nvPr/>
        </p:nvSpPr>
        <p:spPr>
          <a:xfrm>
            <a:off x="2113108" y="4006257"/>
            <a:ext cx="8302599" cy="303797"/>
          </a:xfrm>
          <a:prstGeom prst="rect">
            <a:avLst/>
          </a:prstGeom>
        </p:spPr>
        <p:txBody>
          <a:bodyPr vert="horz" wrap="square" lIns="0" tIns="0" rIns="0" bIns="0" rtlCol="0">
            <a:noAutofit/>
          </a:bodyPr>
          <a:lstStyle/>
          <a:p>
            <a:pPr marL="0" indent="0">
              <a:spcAft>
                <a:spcPts val="1800"/>
              </a:spcAft>
              <a:buNone/>
            </a:pPr>
            <a:r>
              <a:rPr lang="en-US" sz="2000" dirty="0" smtClean="0"/>
              <a:t>Technology slides – describes technology behind the different capabilities</a:t>
            </a:r>
            <a:endParaRPr lang="en-US" sz="2000" dirty="0"/>
          </a:p>
        </p:txBody>
      </p:sp>
      <p:sp>
        <p:nvSpPr>
          <p:cNvPr id="17" name="TextBox 16"/>
          <p:cNvSpPr txBox="1"/>
          <p:nvPr/>
        </p:nvSpPr>
        <p:spPr>
          <a:xfrm>
            <a:off x="2113107" y="4484016"/>
            <a:ext cx="8302599" cy="303797"/>
          </a:xfrm>
          <a:prstGeom prst="rect">
            <a:avLst/>
          </a:prstGeom>
        </p:spPr>
        <p:txBody>
          <a:bodyPr vert="horz" wrap="square" lIns="0" tIns="0" rIns="0" bIns="0" rtlCol="0">
            <a:noAutofit/>
          </a:bodyPr>
          <a:lstStyle/>
          <a:p>
            <a:pPr marL="0" indent="0">
              <a:spcAft>
                <a:spcPts val="1800"/>
              </a:spcAft>
              <a:buNone/>
            </a:pPr>
            <a:r>
              <a:rPr lang="en-US" sz="2000" dirty="0" smtClean="0"/>
              <a:t>Screenshot slides – includes pictures of the system with callouts on features</a:t>
            </a:r>
            <a:endParaRPr lang="en-US" sz="2000" dirty="0"/>
          </a:p>
        </p:txBody>
      </p:sp>
      <p:sp>
        <p:nvSpPr>
          <p:cNvPr id="18" name="TextBox 17"/>
          <p:cNvSpPr txBox="1"/>
          <p:nvPr/>
        </p:nvSpPr>
        <p:spPr>
          <a:xfrm>
            <a:off x="2113106" y="4961775"/>
            <a:ext cx="8836642" cy="303797"/>
          </a:xfrm>
          <a:prstGeom prst="rect">
            <a:avLst/>
          </a:prstGeom>
        </p:spPr>
        <p:txBody>
          <a:bodyPr vert="horz" wrap="square" lIns="0" tIns="0" rIns="0" bIns="0" rtlCol="0">
            <a:noAutofit/>
          </a:bodyPr>
          <a:lstStyle/>
          <a:p>
            <a:pPr marL="0" indent="0">
              <a:spcAft>
                <a:spcPts val="1800"/>
              </a:spcAft>
              <a:buNone/>
            </a:pPr>
            <a:r>
              <a:rPr lang="en-US" sz="2000" dirty="0" smtClean="0"/>
              <a:t>Video links – links to videos demoing features (video files must be in the same folder)</a:t>
            </a:r>
            <a:endParaRPr lang="en-US" sz="2000" dirty="0"/>
          </a:p>
        </p:txBody>
      </p:sp>
      <p:sp>
        <p:nvSpPr>
          <p:cNvPr id="19" name="TextBox 18"/>
          <p:cNvSpPr txBox="1"/>
          <p:nvPr/>
        </p:nvSpPr>
        <p:spPr>
          <a:xfrm>
            <a:off x="2113106" y="5439534"/>
            <a:ext cx="8836642" cy="303797"/>
          </a:xfrm>
          <a:prstGeom prst="rect">
            <a:avLst/>
          </a:prstGeom>
        </p:spPr>
        <p:txBody>
          <a:bodyPr vert="horz" wrap="square" lIns="0" tIns="0" rIns="0" bIns="0" rtlCol="0">
            <a:noAutofit/>
          </a:bodyPr>
          <a:lstStyle/>
          <a:p>
            <a:pPr marL="0" indent="0">
              <a:spcAft>
                <a:spcPts val="1800"/>
              </a:spcAft>
              <a:buNone/>
            </a:pPr>
            <a:r>
              <a:rPr lang="en-US" sz="2000" dirty="0" smtClean="0"/>
              <a:t>Return – navigates back to key value statement capability page</a:t>
            </a:r>
            <a:endParaRPr lang="en-US" sz="2000" dirty="0"/>
          </a:p>
        </p:txBody>
      </p:sp>
      <p:sp>
        <p:nvSpPr>
          <p:cNvPr id="20" name="TextBox 19"/>
          <p:cNvSpPr txBox="1"/>
          <p:nvPr/>
        </p:nvSpPr>
        <p:spPr>
          <a:xfrm>
            <a:off x="2113106" y="5912511"/>
            <a:ext cx="9389892" cy="303797"/>
          </a:xfrm>
          <a:prstGeom prst="rect">
            <a:avLst/>
          </a:prstGeom>
        </p:spPr>
        <p:txBody>
          <a:bodyPr vert="horz" wrap="square" lIns="0" tIns="0" rIns="0" bIns="0" rtlCol="0">
            <a:noAutofit/>
          </a:bodyPr>
          <a:lstStyle/>
          <a:p>
            <a:pPr marL="0" indent="0">
              <a:spcAft>
                <a:spcPts val="1800"/>
              </a:spcAft>
              <a:buNone/>
            </a:pPr>
            <a:r>
              <a:rPr lang="en-US" sz="2000" dirty="0" smtClean="0"/>
              <a:t>Navigate forward or backward on slides that have multiple technology or screenshot slides</a:t>
            </a:r>
            <a:endParaRPr lang="en-US" sz="2000" dirty="0"/>
          </a:p>
        </p:txBody>
      </p:sp>
    </p:spTree>
    <p:extLst>
      <p:ext uri="{BB962C8B-B14F-4D97-AF65-F5344CB8AC3E}">
        <p14:creationId xmlns:p14="http://schemas.microsoft.com/office/powerpoint/2010/main" val="29587814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861924" y="1402939"/>
            <a:ext cx="4498266" cy="5314426"/>
          </a:xfrm>
          <a:prstGeom prst="rect">
            <a:avLst/>
          </a:prstGeom>
        </p:spPr>
      </p:pic>
      <p:sp>
        <p:nvSpPr>
          <p:cNvPr id="2" name="Title 1"/>
          <p:cNvSpPr>
            <a:spLocks noGrp="1"/>
          </p:cNvSpPr>
          <p:nvPr>
            <p:ph type="title"/>
          </p:nvPr>
        </p:nvSpPr>
        <p:spPr>
          <a:xfrm>
            <a:off x="946786" y="429273"/>
            <a:ext cx="10311765" cy="487329"/>
          </a:xfrm>
        </p:spPr>
        <p:txBody>
          <a:bodyPr/>
          <a:lstStyle/>
          <a:p>
            <a:r>
              <a:rPr lang="en-US" dirty="0" smtClean="0"/>
              <a:t>Screenshot: Virtual agent for End User</a:t>
            </a:r>
            <a:endParaRPr lang="en-US" dirty="0"/>
          </a:p>
        </p:txBody>
      </p:sp>
      <p:sp>
        <p:nvSpPr>
          <p:cNvPr id="4" name="Text Placeholder 3"/>
          <p:cNvSpPr>
            <a:spLocks noGrp="1"/>
          </p:cNvSpPr>
          <p:nvPr>
            <p:ph type="body" sz="quarter" idx="13"/>
          </p:nvPr>
        </p:nvSpPr>
        <p:spPr/>
        <p:txBody>
          <a:bodyPr/>
          <a:lstStyle/>
          <a:p>
            <a:r>
              <a:rPr lang="en-US" dirty="0" smtClean="0"/>
              <a:t>Automated </a:t>
            </a:r>
            <a:r>
              <a:rPr lang="en-US" dirty="0"/>
              <a:t>assistance with integrated live-chat </a:t>
            </a:r>
          </a:p>
        </p:txBody>
      </p:sp>
      <p:sp>
        <p:nvSpPr>
          <p:cNvPr id="5" name="Rectangle 4"/>
          <p:cNvSpPr/>
          <p:nvPr/>
        </p:nvSpPr>
        <p:spPr>
          <a:xfrm>
            <a:off x="836015" y="1625478"/>
            <a:ext cx="1848904" cy="307777"/>
          </a:xfrm>
          <a:prstGeom prst="rect">
            <a:avLst/>
          </a:prstGeom>
        </p:spPr>
        <p:txBody>
          <a:bodyPr wrap="none">
            <a:spAutoFit/>
          </a:bodyPr>
          <a:lstStyle/>
          <a:p>
            <a:r>
              <a:rPr lang="en-US" sz="1400" dirty="0"/>
              <a:t>Self-service (</a:t>
            </a:r>
            <a:r>
              <a:rPr lang="en-US" sz="1400" dirty="0" err="1"/>
              <a:t>robo</a:t>
            </a:r>
            <a:r>
              <a:rPr lang="en-US" sz="1400" dirty="0"/>
              <a:t>)Chat</a:t>
            </a:r>
          </a:p>
        </p:txBody>
      </p:sp>
      <p:sp>
        <p:nvSpPr>
          <p:cNvPr id="8" name="Rectangle 7"/>
          <p:cNvSpPr/>
          <p:nvPr/>
        </p:nvSpPr>
        <p:spPr>
          <a:xfrm>
            <a:off x="946785" y="3301177"/>
            <a:ext cx="3054774" cy="523220"/>
          </a:xfrm>
          <a:prstGeom prst="rect">
            <a:avLst/>
          </a:prstGeom>
        </p:spPr>
        <p:txBody>
          <a:bodyPr wrap="square">
            <a:spAutoFit/>
          </a:bodyPr>
          <a:lstStyle/>
          <a:p>
            <a:r>
              <a:rPr lang="en-US" sz="1400" dirty="0"/>
              <a:t>Automatically suggests News, Articles, Service, and Support Offerings</a:t>
            </a:r>
          </a:p>
        </p:txBody>
      </p:sp>
      <p:sp>
        <p:nvSpPr>
          <p:cNvPr id="9" name="Rectangle 8"/>
          <p:cNvSpPr/>
          <p:nvPr/>
        </p:nvSpPr>
        <p:spPr>
          <a:xfrm>
            <a:off x="8362282" y="3444722"/>
            <a:ext cx="2495526" cy="1384995"/>
          </a:xfrm>
          <a:prstGeom prst="rect">
            <a:avLst/>
          </a:prstGeom>
        </p:spPr>
        <p:txBody>
          <a:bodyPr wrap="square">
            <a:spAutoFit/>
          </a:bodyPr>
          <a:lstStyle/>
          <a:p>
            <a:r>
              <a:rPr lang="en-US" sz="1400" dirty="0"/>
              <a:t>Past Solution Learning: System ‘learns’ by analyzing similar Resolved requests for support and suggesting Catalog Offerings used to resolve those requests </a:t>
            </a:r>
          </a:p>
        </p:txBody>
      </p:sp>
      <p:cxnSp>
        <p:nvCxnSpPr>
          <p:cNvPr id="10" name="Straight Arrow Connector 9"/>
          <p:cNvCxnSpPr/>
          <p:nvPr/>
        </p:nvCxnSpPr>
        <p:spPr>
          <a:xfrm>
            <a:off x="836015" y="1625479"/>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46785" y="3301177"/>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60128" y="3444722"/>
            <a:ext cx="4297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6785" y="6370176"/>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46785" y="5846956"/>
            <a:ext cx="3054774" cy="523220"/>
          </a:xfrm>
          <a:prstGeom prst="rect">
            <a:avLst/>
          </a:prstGeom>
        </p:spPr>
        <p:txBody>
          <a:bodyPr wrap="square">
            <a:spAutoFit/>
          </a:bodyPr>
          <a:lstStyle/>
          <a:p>
            <a:r>
              <a:rPr lang="en-US" sz="1400" dirty="0" smtClean="0"/>
              <a:t>Update request information for tickets directly through the virtual chat</a:t>
            </a:r>
            <a:endParaRPr lang="en-US" sz="1400" dirty="0"/>
          </a:p>
        </p:txBody>
      </p: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8" name="Picture 17">
            <a:hlinkClick r:id="rId7" action="ppaction://hlinksldjump"/>
          </p:cNvPr>
          <p:cNvPicPr>
            <a:picLocks noChangeAspect="1"/>
          </p:cNvPicPr>
          <p:nvPr/>
        </p:nvPicPr>
        <p:blipFill>
          <a:blip r:embed="rId8"/>
          <a:stretch>
            <a:fillRect/>
          </a:stretch>
        </p:blipFill>
        <p:spPr>
          <a:xfrm>
            <a:off x="10191119" y="6368189"/>
            <a:ext cx="231668" cy="274344"/>
          </a:xfrm>
          <a:prstGeom prst="rect">
            <a:avLst/>
          </a:prstGeom>
        </p:spPr>
      </p:pic>
      <p:sp>
        <p:nvSpPr>
          <p:cNvPr id="19" name="Action Button: Return 18">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0" name="Action Button: Forward or Next 19">
            <a:hlinkClick r:id="" action="ppaction://hlinkshowjump?jump=nextslide" highlightClick="1"/>
          </p:cNvPr>
          <p:cNvSpPr/>
          <p:nvPr/>
        </p:nvSpPr>
        <p:spPr>
          <a:xfrm>
            <a:off x="11616643" y="5981311"/>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9627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599797" y="1676399"/>
            <a:ext cx="3136160" cy="2680443"/>
          </a:xfrm>
          <a:prstGeom prst="rect">
            <a:avLst/>
          </a:prstGeom>
        </p:spPr>
      </p:pic>
      <p:pic>
        <p:nvPicPr>
          <p:cNvPr id="2" name="Picture 1"/>
          <p:cNvPicPr>
            <a:picLocks noChangeAspect="1"/>
          </p:cNvPicPr>
          <p:nvPr/>
        </p:nvPicPr>
        <p:blipFill>
          <a:blip r:embed="rId4"/>
          <a:stretch>
            <a:fillRect/>
          </a:stretch>
        </p:blipFill>
        <p:spPr>
          <a:xfrm>
            <a:off x="5013753" y="2915708"/>
            <a:ext cx="2876550" cy="3667125"/>
          </a:xfrm>
          <a:prstGeom prst="rect">
            <a:avLst/>
          </a:prstGeom>
        </p:spPr>
      </p:pic>
      <p:sp>
        <p:nvSpPr>
          <p:cNvPr id="4" name="Content Placeholder 3"/>
          <p:cNvSpPr>
            <a:spLocks noGrp="1"/>
          </p:cNvSpPr>
          <p:nvPr>
            <p:ph sz="quarter" idx="4294967295"/>
          </p:nvPr>
        </p:nvSpPr>
        <p:spPr>
          <a:xfrm>
            <a:off x="8041047" y="4356842"/>
            <a:ext cx="2947378" cy="1696525"/>
          </a:xfrm>
        </p:spPr>
        <p:txBody>
          <a:bodyPr>
            <a:normAutofit lnSpcReduction="10000"/>
          </a:bodyPr>
          <a:lstStyle/>
          <a:p>
            <a:r>
              <a:rPr lang="en-US" sz="1400" dirty="0" smtClean="0"/>
              <a:t>Agent Chat Queues</a:t>
            </a:r>
          </a:p>
          <a:p>
            <a:r>
              <a:rPr lang="en-US" sz="1400" dirty="0" smtClean="0"/>
              <a:t>Manage </a:t>
            </a:r>
            <a:r>
              <a:rPr lang="en-US" sz="1400" dirty="0"/>
              <a:t>service specific Chat enablement settings and </a:t>
            </a:r>
            <a:r>
              <a:rPr lang="en-US" sz="1400" dirty="0" smtClean="0"/>
              <a:t>schedules</a:t>
            </a:r>
          </a:p>
          <a:p>
            <a:r>
              <a:rPr lang="en-US" sz="1400" dirty="0" smtClean="0"/>
              <a:t>Dynamic </a:t>
            </a:r>
            <a:r>
              <a:rPr lang="en-US" sz="1400" dirty="0"/>
              <a:t>chat work </a:t>
            </a:r>
            <a:r>
              <a:rPr lang="en-US" sz="1400" dirty="0" smtClean="0"/>
              <a:t>queues</a:t>
            </a:r>
          </a:p>
          <a:p>
            <a:r>
              <a:rPr lang="en-US" sz="1400" dirty="0" smtClean="0"/>
              <a:t>Live </a:t>
            </a:r>
            <a:r>
              <a:rPr lang="en-US" sz="1400" dirty="0"/>
              <a:t>support assisted experience – assisted by proactive </a:t>
            </a:r>
            <a:r>
              <a:rPr lang="en-US" sz="1400" dirty="0" smtClean="0"/>
              <a:t>knowledge</a:t>
            </a:r>
            <a:endParaRPr lang="en-US" sz="1400" dirty="0"/>
          </a:p>
        </p:txBody>
      </p:sp>
      <p:sp>
        <p:nvSpPr>
          <p:cNvPr id="12" name="Rectangle 11"/>
          <p:cNvSpPr/>
          <p:nvPr/>
        </p:nvSpPr>
        <p:spPr>
          <a:xfrm>
            <a:off x="317205" y="2836334"/>
            <a:ext cx="1873546" cy="307777"/>
          </a:xfrm>
          <a:prstGeom prst="rect">
            <a:avLst/>
          </a:prstGeom>
        </p:spPr>
        <p:txBody>
          <a:bodyPr wrap="square">
            <a:spAutoFit/>
          </a:bodyPr>
          <a:lstStyle/>
          <a:p>
            <a:r>
              <a:rPr lang="en-US" sz="1400" dirty="0" smtClean="0"/>
              <a:t>Live chat with IT Agent</a:t>
            </a:r>
            <a:endParaRPr lang="en-US" sz="1400" dirty="0"/>
          </a:p>
        </p:txBody>
      </p:sp>
      <p:cxnSp>
        <p:nvCxnSpPr>
          <p:cNvPr id="5" name="Straight Connector 4"/>
          <p:cNvCxnSpPr/>
          <p:nvPr/>
        </p:nvCxnSpPr>
        <p:spPr>
          <a:xfrm>
            <a:off x="3259667" y="2840567"/>
            <a:ext cx="1754086" cy="7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258428" y="2840567"/>
            <a:ext cx="1747127" cy="3742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06690" y="2836334"/>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64859" y="4324852"/>
            <a:ext cx="34747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Title 5"/>
          <p:cNvSpPr txBox="1">
            <a:spLocks/>
          </p:cNvSpPr>
          <p:nvPr/>
        </p:nvSpPr>
        <p:spPr>
          <a:xfrm>
            <a:off x="946786" y="441973"/>
            <a:ext cx="10311765" cy="108000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Agent &amp; End-user Live Chat</a:t>
            </a:r>
            <a:r>
              <a:rPr lang="en-AU" dirty="0" smtClean="0"/>
              <a:t/>
            </a:r>
            <a:br>
              <a:rPr lang="en-AU" dirty="0" smtClean="0"/>
            </a:br>
            <a:endParaRPr lang="en-US" dirty="0"/>
          </a:p>
        </p:txBody>
      </p:sp>
      <p:sp>
        <p:nvSpPr>
          <p:cNvPr id="15"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Leverage chat to capture additional incident information</a:t>
            </a:r>
            <a:endParaRPr lang="en-US" dirty="0"/>
          </a:p>
        </p:txBody>
      </p:sp>
      <p:pic>
        <p:nvPicPr>
          <p:cNvPr id="18" name="Picture 17">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9" name="Picture 18">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20" name="Picture 19">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21" name="Action Button: Return 20">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Action Button: Back or Previous 21">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0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Virtual Agent &amp; User Chat</a:t>
            </a:r>
            <a:endParaRPr lang="en-US" dirty="0"/>
          </a:p>
        </p:txBody>
      </p:sp>
      <p:pic>
        <p:nvPicPr>
          <p:cNvPr id="5" name="Picture 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6" name="Picture 5">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7" name="Picture 6">
            <a:hlinkClick r:id="rId7" action="ppaction://hlinksldjump"/>
          </p:cNvPr>
          <p:cNvPicPr>
            <a:picLocks noChangeAspect="1"/>
          </p:cNvPicPr>
          <p:nvPr/>
        </p:nvPicPr>
        <p:blipFill>
          <a:blip r:embed="rId8"/>
          <a:stretch>
            <a:fillRect/>
          </a:stretch>
        </p:blipFill>
        <p:spPr>
          <a:xfrm>
            <a:off x="10191119" y="6368189"/>
            <a:ext cx="231668" cy="274344"/>
          </a:xfrm>
          <a:prstGeom prst="rect">
            <a:avLst/>
          </a:prstGeom>
        </p:spPr>
      </p:pic>
      <p:sp>
        <p:nvSpPr>
          <p:cNvPr id="8" name="Action Button: Return 7">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Rectangle 8"/>
          <p:cNvSpPr/>
          <p:nvPr/>
        </p:nvSpPr>
        <p:spPr>
          <a:xfrm>
            <a:off x="946785" y="1754307"/>
            <a:ext cx="5599672" cy="461665"/>
          </a:xfrm>
          <a:prstGeom prst="rect">
            <a:avLst/>
          </a:prstGeom>
        </p:spPr>
        <p:txBody>
          <a:bodyPr wrap="square">
            <a:spAutoFit/>
          </a:bodyPr>
          <a:lstStyle/>
          <a:p>
            <a:pPr marL="457200" indent="-457200">
              <a:spcAft>
                <a:spcPts val="1800"/>
              </a:spcAft>
              <a:buAutoNum type="arabicPeriod"/>
            </a:pPr>
            <a:r>
              <a:rPr lang="en-US" sz="2400" dirty="0" smtClean="0">
                <a:hlinkClick r:id="rId10" action="ppaction://hlinkfile"/>
              </a:rPr>
              <a:t>Search on mobile email issue</a:t>
            </a:r>
            <a:endParaRPr lang="en-US" sz="2400" dirty="0" smtClean="0"/>
          </a:p>
        </p:txBody>
      </p:sp>
    </p:spTree>
    <p:extLst>
      <p:ext uri="{BB962C8B-B14F-4D97-AF65-F5344CB8AC3E}">
        <p14:creationId xmlns:p14="http://schemas.microsoft.com/office/powerpoint/2010/main" val="10325430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Hot Topic Analytics</a:t>
            </a:r>
            <a:endParaRPr lang="en-US" dirty="0"/>
          </a:p>
        </p:txBody>
      </p:sp>
      <p:sp>
        <p:nvSpPr>
          <p:cNvPr id="4" name="Text Placeholder 3"/>
          <p:cNvSpPr>
            <a:spLocks noGrp="1"/>
          </p:cNvSpPr>
          <p:nvPr>
            <p:ph type="body" sz="quarter" idx="13"/>
          </p:nvPr>
        </p:nvSpPr>
        <p:spPr/>
        <p:txBody>
          <a:bodyPr/>
          <a:lstStyle/>
          <a:p>
            <a:r>
              <a:rPr lang="en-US" dirty="0"/>
              <a:t>Display patterns in structured and unstructured data</a:t>
            </a:r>
          </a:p>
        </p:txBody>
      </p:sp>
      <p:sp>
        <p:nvSpPr>
          <p:cNvPr id="5" name="Rectangle 4"/>
          <p:cNvSpPr/>
          <p:nvPr/>
        </p:nvSpPr>
        <p:spPr>
          <a:xfrm>
            <a:off x="6216310" y="1846722"/>
            <a:ext cx="5594049" cy="1846659"/>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Service agent creates a KM article</a:t>
            </a:r>
          </a:p>
          <a:p>
            <a:pPr marL="285750" indent="-285750">
              <a:spcAft>
                <a:spcPts val="1800"/>
              </a:spcAft>
              <a:buFont typeface="Arial" panose="020B0604020202020204" pitchFamily="34" charset="0"/>
              <a:buChar char="•"/>
            </a:pPr>
            <a:r>
              <a:rPr lang="en-US" sz="2000" dirty="0" smtClean="0"/>
              <a:t>Service agent creates problem via multiple incident tickets</a:t>
            </a:r>
            <a:endParaRPr lang="en-US" sz="2000" dirty="0"/>
          </a:p>
        </p:txBody>
      </p:sp>
      <p:sp>
        <p:nvSpPr>
          <p:cNvPr id="7" name="Content Placeholder 20"/>
          <p:cNvSpPr txBox="1">
            <a:spLocks/>
          </p:cNvSpPr>
          <p:nvPr/>
        </p:nvSpPr>
        <p:spPr>
          <a:xfrm>
            <a:off x="946785" y="1846722"/>
            <a:ext cx="4685612"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Display related topic terms and record counts</a:t>
            </a:r>
          </a:p>
          <a:p>
            <a:r>
              <a:rPr lang="en-US" sz="2000" dirty="0" smtClean="0"/>
              <a:t>Configuration flexibility</a:t>
            </a:r>
          </a:p>
          <a:p>
            <a:r>
              <a:rPr lang="en-US" sz="2000" dirty="0" smtClean="0"/>
              <a:t>Document differentiation (search, survey, requests)</a:t>
            </a:r>
          </a:p>
          <a:p>
            <a:r>
              <a:rPr lang="en-US" sz="2000" dirty="0" smtClean="0"/>
              <a:t>Free up resources and time</a:t>
            </a:r>
          </a:p>
          <a:p>
            <a:r>
              <a:rPr lang="en-US" sz="2000" dirty="0" smtClean="0"/>
              <a:t>Display impact of potential problems based on cluster size of related incidents</a:t>
            </a:r>
          </a:p>
          <a:p>
            <a:r>
              <a:rPr lang="en-US" sz="2000" dirty="0" smtClean="0"/>
              <a:t>Looks beyond incidents</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11" name="Picture 10">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12" name="Action Button: Return 11">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064791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469" y="2178649"/>
            <a:ext cx="3604572" cy="3604572"/>
          </a:xfrm>
          <a:prstGeom prst="rect">
            <a:avLst/>
          </a:prstGeom>
        </p:spPr>
      </p:pic>
      <p:sp>
        <p:nvSpPr>
          <p:cNvPr id="12" name="Rectangle 11"/>
          <p:cNvSpPr/>
          <p:nvPr/>
        </p:nvSpPr>
        <p:spPr>
          <a:xfrm>
            <a:off x="1968843" y="2314833"/>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Initial index</a:t>
            </a:r>
            <a:endParaRPr lang="en-GB" sz="1000" dirty="0">
              <a:solidFill>
                <a:schemeClr val="tx1"/>
              </a:solidFill>
            </a:endParaRPr>
          </a:p>
        </p:txBody>
      </p:sp>
      <p:sp>
        <p:nvSpPr>
          <p:cNvPr id="13" name="Rectangle 12"/>
          <p:cNvSpPr/>
          <p:nvPr/>
        </p:nvSpPr>
        <p:spPr>
          <a:xfrm>
            <a:off x="3793524" y="2248929"/>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999735" y="4045166"/>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793523" y="4045166"/>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3559150" y="2347782"/>
            <a:ext cx="1309003" cy="172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Put seeds of theme</a:t>
            </a:r>
            <a:endParaRPr lang="en-GB" sz="1000" dirty="0">
              <a:solidFill>
                <a:schemeClr val="tx1"/>
              </a:solidFill>
            </a:endParaRPr>
          </a:p>
        </p:txBody>
      </p:sp>
      <p:sp>
        <p:nvSpPr>
          <p:cNvPr id="17" name="Rectangle 16"/>
          <p:cNvSpPr/>
          <p:nvPr/>
        </p:nvSpPr>
        <p:spPr>
          <a:xfrm>
            <a:off x="1933742" y="4135652"/>
            <a:ext cx="840259" cy="21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Cluster</a:t>
            </a:r>
            <a:endParaRPr lang="en-GB" sz="1000" dirty="0">
              <a:solidFill>
                <a:schemeClr val="tx1"/>
              </a:solidFill>
            </a:endParaRPr>
          </a:p>
        </p:txBody>
      </p:sp>
      <p:sp>
        <p:nvSpPr>
          <p:cNvPr id="18" name="Rectangle 17"/>
          <p:cNvSpPr/>
          <p:nvPr/>
        </p:nvSpPr>
        <p:spPr>
          <a:xfrm>
            <a:off x="3793523" y="4194095"/>
            <a:ext cx="996654" cy="131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Minor adjust</a:t>
            </a:r>
            <a:endParaRPr lang="en-GB" sz="1000" dirty="0">
              <a:solidFill>
                <a:schemeClr val="tx1"/>
              </a:solidFill>
            </a:endParaRPr>
          </a:p>
        </p:txBody>
      </p:sp>
      <p:sp>
        <p:nvSpPr>
          <p:cNvPr id="20" name="TextBox 19"/>
          <p:cNvSpPr txBox="1"/>
          <p:nvPr/>
        </p:nvSpPr>
        <p:spPr>
          <a:xfrm>
            <a:off x="5911686" y="1968266"/>
            <a:ext cx="5914893" cy="1384995"/>
          </a:xfrm>
          <a:prstGeom prst="rect">
            <a:avLst/>
          </a:prstGeom>
        </p:spPr>
        <p:txBody>
          <a:bodyPr vert="horz" wrap="square" lIns="91440" tIns="45720" rIns="91440" bIns="45720" rtlCol="0" anchor="t" anchorCtr="0">
            <a:spAutoFit/>
          </a:bodyPr>
          <a:lstStyle/>
          <a:p>
            <a:r>
              <a:rPr lang="en-US" altLang="zh-CN" sz="2800" dirty="0" smtClean="0"/>
              <a:t>Bayesian algorithm</a:t>
            </a:r>
          </a:p>
          <a:p>
            <a:pPr marL="285750" indent="-285750">
              <a:buFont typeface="Arial" panose="020B0604020202020204" pitchFamily="34" charset="0"/>
              <a:buChar char="•"/>
            </a:pPr>
            <a:r>
              <a:rPr lang="en-US" altLang="zh-CN" sz="2800" dirty="0" smtClean="0"/>
              <a:t>Unsupervised </a:t>
            </a:r>
            <a:r>
              <a:rPr lang="en-US" altLang="zh-CN" sz="2800" dirty="0"/>
              <a:t>Machine </a:t>
            </a:r>
            <a:r>
              <a:rPr lang="en-US" altLang="zh-CN" sz="2800" dirty="0" smtClean="0"/>
              <a:t>Learning</a:t>
            </a:r>
          </a:p>
          <a:p>
            <a:pPr marL="285750" indent="-285750">
              <a:buFont typeface="Arial" panose="020B0604020202020204" pitchFamily="34" charset="0"/>
              <a:buChar char="•"/>
            </a:pPr>
            <a:r>
              <a:rPr lang="en-US" altLang="zh-CN" sz="2800" dirty="0" smtClean="0"/>
              <a:t>Time sensitive analytics</a:t>
            </a:r>
          </a:p>
        </p:txBody>
      </p:sp>
      <p:sp>
        <p:nvSpPr>
          <p:cNvPr id="19" name="Oval 18"/>
          <p:cNvSpPr/>
          <p:nvPr/>
        </p:nvSpPr>
        <p:spPr>
          <a:xfrm>
            <a:off x="2143806" y="1971033"/>
            <a:ext cx="420129" cy="275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GB" dirty="0"/>
          </a:p>
        </p:txBody>
      </p:sp>
      <p:sp>
        <p:nvSpPr>
          <p:cNvPr id="21" name="Oval 20"/>
          <p:cNvSpPr/>
          <p:nvPr/>
        </p:nvSpPr>
        <p:spPr>
          <a:xfrm>
            <a:off x="4081785" y="1968266"/>
            <a:ext cx="420129" cy="275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GB" dirty="0"/>
          </a:p>
        </p:txBody>
      </p:sp>
      <p:sp>
        <p:nvSpPr>
          <p:cNvPr id="22" name="Oval 21"/>
          <p:cNvSpPr/>
          <p:nvPr/>
        </p:nvSpPr>
        <p:spPr>
          <a:xfrm>
            <a:off x="2144979" y="3876550"/>
            <a:ext cx="420129" cy="275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GB" dirty="0"/>
          </a:p>
        </p:txBody>
      </p:sp>
      <p:sp>
        <p:nvSpPr>
          <p:cNvPr id="23" name="Oval 22"/>
          <p:cNvSpPr/>
          <p:nvPr/>
        </p:nvSpPr>
        <p:spPr>
          <a:xfrm>
            <a:off x="4003586" y="3918387"/>
            <a:ext cx="420129" cy="275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GB" dirty="0"/>
          </a:p>
        </p:txBody>
      </p:sp>
      <p:sp>
        <p:nvSpPr>
          <p:cNvPr id="38" name="Title 1"/>
          <p:cNvSpPr txBox="1">
            <a:spLocks/>
          </p:cNvSpPr>
          <p:nvPr/>
        </p:nvSpPr>
        <p:spPr>
          <a:xfrm>
            <a:off x="946786" y="429273"/>
            <a:ext cx="10311765" cy="487329"/>
          </a:xfrm>
          <a:prstGeom prst="rect">
            <a:avLst/>
          </a:prstGeom>
        </p:spPr>
        <p:txBody>
          <a:bodyPr vert="horz" wrap="square"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Technology: Hot Topic Analytics</a:t>
            </a:r>
            <a:endParaRPr lang="en-US" dirty="0"/>
          </a:p>
        </p:txBody>
      </p:sp>
      <p:sp>
        <p:nvSpPr>
          <p:cNvPr id="39" name="Text Placeholder 3"/>
          <p:cNvSpPr txBox="1">
            <a:spLocks/>
          </p:cNvSpPr>
          <p:nvPr/>
        </p:nvSpPr>
        <p:spPr>
          <a:xfrm>
            <a:off x="946785" y="916603"/>
            <a:ext cx="10314432" cy="381000"/>
          </a:xfrm>
          <a:prstGeom prst="rect">
            <a:avLst/>
          </a:prstGeom>
        </p:spPr>
        <p:txBody>
          <a:bodyPr vert="horz" lIns="0" tIns="45720" rIns="91440" bIns="45720" rtlCol="0">
            <a:noAutofit/>
          </a:bodyPr>
          <a:lstStyle>
            <a:lvl1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2pPr>
            <a:lvl3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3pPr>
            <a:lvl4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4pPr>
            <a:lvl5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5pPr>
            <a:lvl6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6pPr>
            <a:lvl7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7pPr>
            <a:lvl8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8pPr>
            <a:lvl9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9pPr>
          </a:lstStyle>
          <a:p>
            <a:r>
              <a:rPr lang="en-US" dirty="0" smtClean="0"/>
              <a:t>Algorithm for analytics</a:t>
            </a:r>
            <a:endParaRPr lang="en-US" dirty="0"/>
          </a:p>
        </p:txBody>
      </p:sp>
      <p:pic>
        <p:nvPicPr>
          <p:cNvPr id="24" name="Picture 23">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25" name="Picture 24">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26" name="Picture 25">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27" name="Picture 26">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28" name="Action Button: Return 27">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9" name="TextBox 28"/>
          <p:cNvSpPr txBox="1"/>
          <p:nvPr/>
        </p:nvSpPr>
        <p:spPr>
          <a:xfrm>
            <a:off x="5911686" y="3657338"/>
            <a:ext cx="5914893" cy="1123384"/>
          </a:xfrm>
          <a:prstGeom prst="rect">
            <a:avLst/>
          </a:prstGeom>
        </p:spPr>
        <p:txBody>
          <a:bodyPr vert="horz" wrap="square" lIns="91440" tIns="45720" rIns="91440" bIns="45720" rtlCol="0" anchor="t" anchorCtr="0">
            <a:spAutoFit/>
          </a:bodyPr>
          <a:lstStyle/>
          <a:p>
            <a:r>
              <a:rPr lang="en-US" altLang="zh-CN" sz="2800" dirty="0" smtClean="0"/>
              <a:t>Bayesian Logic – using the knowledge of prior events to predict future events</a:t>
            </a:r>
          </a:p>
          <a:p>
            <a:pPr algn="r"/>
            <a:r>
              <a:rPr lang="en-US" altLang="zh-CN" sz="1050" dirty="0">
                <a:hlinkClick r:id="rId12"/>
              </a:rPr>
              <a:t>https://</a:t>
            </a:r>
            <a:r>
              <a:rPr lang="en-US" altLang="zh-CN" sz="1050" dirty="0" smtClean="0">
                <a:hlinkClick r:id="rId12"/>
              </a:rPr>
              <a:t>whatis.techtarget.com/definition/Bayesian-logic</a:t>
            </a:r>
            <a:endParaRPr lang="en-US" altLang="zh-CN" sz="1050" dirty="0" smtClean="0"/>
          </a:p>
        </p:txBody>
      </p:sp>
    </p:spTree>
    <p:extLst>
      <p:ext uri="{BB962C8B-B14F-4D97-AF65-F5344CB8AC3E}">
        <p14:creationId xmlns:p14="http://schemas.microsoft.com/office/powerpoint/2010/main" val="26313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46106" y="1659358"/>
            <a:ext cx="8153292" cy="3967788"/>
          </a:xfrm>
          <a:prstGeom prst="rect">
            <a:avLst/>
          </a:prstGeom>
          <a:ln>
            <a:solidFill>
              <a:schemeClr val="accent1"/>
            </a:solidFill>
          </a:ln>
        </p:spPr>
      </p:pic>
      <p:sp>
        <p:nvSpPr>
          <p:cNvPr id="6" name="Title 5"/>
          <p:cNvSpPr>
            <a:spLocks noGrp="1"/>
          </p:cNvSpPr>
          <p:nvPr>
            <p:ph type="title"/>
          </p:nvPr>
        </p:nvSpPr>
        <p:spPr>
          <a:xfrm>
            <a:off x="953515" y="429273"/>
            <a:ext cx="10311765" cy="518683"/>
          </a:xfrm>
        </p:spPr>
        <p:txBody>
          <a:bodyPr/>
          <a:lstStyle/>
          <a:p>
            <a:r>
              <a:rPr lang="en-US" sz="3200" dirty="0" smtClean="0"/>
              <a:t>Screenshot: Service Agent uses Hot Topic Analytics</a:t>
            </a:r>
            <a:endParaRPr lang="en-GB" sz="3200" dirty="0"/>
          </a:p>
        </p:txBody>
      </p:sp>
      <p:sp>
        <p:nvSpPr>
          <p:cNvPr id="17" name="Rectangle 16"/>
          <p:cNvSpPr/>
          <p:nvPr/>
        </p:nvSpPr>
        <p:spPr>
          <a:xfrm>
            <a:off x="251510" y="5201285"/>
            <a:ext cx="1799765" cy="387798"/>
          </a:xfrm>
          <a:prstGeom prst="rect">
            <a:avLst/>
          </a:prstGeom>
          <a:noFill/>
        </p:spPr>
        <p:txBody>
          <a:bodyPr wrap="square" lIns="0" tIns="0" rIns="0" bIns="0" rtlCol="0">
            <a:spAutoFit/>
          </a:bodyPr>
          <a:lstStyle/>
          <a:p>
            <a:pPr>
              <a:lnSpc>
                <a:spcPct val="90000"/>
              </a:lnSpc>
            </a:pPr>
            <a:r>
              <a:rPr lang="en-US" sz="1400" dirty="0"/>
              <a:t>Displays </a:t>
            </a:r>
            <a:r>
              <a:rPr lang="en-US" sz="1400" dirty="0" smtClean="0"/>
              <a:t>grouped topics </a:t>
            </a:r>
            <a:r>
              <a:rPr lang="en-US" sz="1400" dirty="0"/>
              <a:t>and record counts</a:t>
            </a:r>
          </a:p>
        </p:txBody>
      </p:sp>
      <p:sp>
        <p:nvSpPr>
          <p:cNvPr id="22" name="Rectangle 21"/>
          <p:cNvSpPr/>
          <p:nvPr/>
        </p:nvSpPr>
        <p:spPr>
          <a:xfrm>
            <a:off x="10388405" y="2520958"/>
            <a:ext cx="1454136" cy="867930"/>
          </a:xfrm>
          <a:prstGeom prst="rect">
            <a:avLst/>
          </a:prstGeom>
          <a:noFill/>
        </p:spPr>
        <p:txBody>
          <a:bodyPr wrap="square" lIns="0" tIns="91440" rIns="0" bIns="0" rtlCol="0">
            <a:spAutoFit/>
          </a:bodyPr>
          <a:lstStyle/>
          <a:p>
            <a:pPr>
              <a:lnSpc>
                <a:spcPct val="90000"/>
              </a:lnSpc>
            </a:pPr>
            <a:r>
              <a:rPr lang="en-US" sz="1400" dirty="0" smtClean="0"/>
              <a:t>Create new knowledge articles to resolve known support requests</a:t>
            </a:r>
            <a:endParaRPr lang="en-US" sz="1400" dirty="0"/>
          </a:p>
        </p:txBody>
      </p:sp>
      <p:sp>
        <p:nvSpPr>
          <p:cNvPr id="24" name="Rectangle 23"/>
          <p:cNvSpPr/>
          <p:nvPr/>
        </p:nvSpPr>
        <p:spPr>
          <a:xfrm>
            <a:off x="228276" y="2265617"/>
            <a:ext cx="1857879" cy="960263"/>
          </a:xfrm>
          <a:prstGeom prst="rect">
            <a:avLst/>
          </a:prstGeom>
          <a:noFill/>
        </p:spPr>
        <p:txBody>
          <a:bodyPr wrap="square" lIns="0" tIns="91440" rIns="0" bIns="91440" rtlCol="0">
            <a:spAutoFit/>
          </a:bodyPr>
          <a:lstStyle/>
          <a:p>
            <a:pPr>
              <a:lnSpc>
                <a:spcPct val="90000"/>
              </a:lnSpc>
            </a:pPr>
            <a:r>
              <a:rPr lang="en-US" sz="1400" dirty="0"/>
              <a:t>Analyze hot topics within user portal search, social Q&amp;A, requests, incidents, and survey results</a:t>
            </a:r>
          </a:p>
        </p:txBody>
      </p:sp>
      <p:sp>
        <p:nvSpPr>
          <p:cNvPr id="27" name="Rectangle 26"/>
          <p:cNvSpPr/>
          <p:nvPr/>
        </p:nvSpPr>
        <p:spPr>
          <a:xfrm>
            <a:off x="228276" y="4048004"/>
            <a:ext cx="1857879" cy="387798"/>
          </a:xfrm>
          <a:prstGeom prst="rect">
            <a:avLst/>
          </a:prstGeom>
          <a:noFill/>
        </p:spPr>
        <p:txBody>
          <a:bodyPr wrap="square" lIns="0" tIns="0" rIns="0" bIns="0" rtlCol="0">
            <a:spAutoFit/>
          </a:bodyPr>
          <a:lstStyle/>
          <a:p>
            <a:pPr>
              <a:lnSpc>
                <a:spcPct val="90000"/>
              </a:lnSpc>
            </a:pPr>
            <a:r>
              <a:rPr lang="en-US" sz="1400" dirty="0"/>
              <a:t>Shows analysis of important interest areas</a:t>
            </a:r>
          </a:p>
        </p:txBody>
      </p:sp>
      <p:sp>
        <p:nvSpPr>
          <p:cNvPr id="29" name="Rectangle 28"/>
          <p:cNvSpPr/>
          <p:nvPr/>
        </p:nvSpPr>
        <p:spPr>
          <a:xfrm>
            <a:off x="10567051" y="1938068"/>
            <a:ext cx="1096843" cy="480131"/>
          </a:xfrm>
          <a:prstGeom prst="rect">
            <a:avLst/>
          </a:prstGeom>
          <a:noFill/>
        </p:spPr>
        <p:txBody>
          <a:bodyPr wrap="square" lIns="0" tIns="0" rIns="0" bIns="91440" rtlCol="0">
            <a:spAutoFit/>
          </a:bodyPr>
          <a:lstStyle/>
          <a:p>
            <a:pPr>
              <a:lnSpc>
                <a:spcPct val="90000"/>
              </a:lnSpc>
            </a:pPr>
            <a:r>
              <a:rPr lang="en-US" sz="1400" dirty="0"/>
              <a:t>Configure </a:t>
            </a:r>
            <a:r>
              <a:rPr lang="en-US" sz="1400" dirty="0" smtClean="0"/>
              <a:t>stop</a:t>
            </a:r>
            <a:br>
              <a:rPr lang="en-US" sz="1400" dirty="0" smtClean="0"/>
            </a:br>
            <a:r>
              <a:rPr lang="en-US" sz="1400" dirty="0" smtClean="0"/>
              <a:t>word </a:t>
            </a:r>
            <a:r>
              <a:rPr lang="en-US" sz="1400" dirty="0"/>
              <a:t>lists</a:t>
            </a:r>
          </a:p>
        </p:txBody>
      </p:sp>
      <p:cxnSp>
        <p:nvCxnSpPr>
          <p:cNvPr id="32" name="Straight Arrow Connector 31"/>
          <p:cNvCxnSpPr/>
          <p:nvPr/>
        </p:nvCxnSpPr>
        <p:spPr>
          <a:xfrm>
            <a:off x="6627945" y="2598896"/>
            <a:ext cx="5212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28276" y="4014232"/>
            <a:ext cx="20116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1510" y="2315440"/>
            <a:ext cx="19202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1510" y="5170404"/>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203196" y="2315440"/>
            <a:ext cx="1645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Text Placeholder 3"/>
          <p:cNvSpPr txBox="1">
            <a:spLocks/>
          </p:cNvSpPr>
          <p:nvPr/>
        </p:nvSpPr>
        <p:spPr>
          <a:xfrm>
            <a:off x="852782" y="916603"/>
            <a:ext cx="10314432" cy="381000"/>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Create new articles or support offerings </a:t>
            </a:r>
            <a:endParaRPr lang="en-US" dirty="0"/>
          </a:p>
        </p:txBody>
      </p:sp>
      <p:pic>
        <p:nvPicPr>
          <p:cNvPr id="20" name="Picture 1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1" name="Picture 20">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pic>
        <p:nvPicPr>
          <p:cNvPr id="23" name="Picture 22">
            <a:hlinkClick r:id="rId8" action="ppaction://hlinksldjump"/>
          </p:cNvPr>
          <p:cNvPicPr>
            <a:picLocks noChangeAspect="1"/>
          </p:cNvPicPr>
          <p:nvPr/>
        </p:nvPicPr>
        <p:blipFill>
          <a:blip r:embed="rId9"/>
          <a:stretch>
            <a:fillRect/>
          </a:stretch>
        </p:blipFill>
        <p:spPr>
          <a:xfrm>
            <a:off x="9722007" y="6368189"/>
            <a:ext cx="304826" cy="274344"/>
          </a:xfrm>
          <a:prstGeom prst="rect">
            <a:avLst/>
          </a:prstGeom>
        </p:spPr>
      </p:pic>
      <p:pic>
        <p:nvPicPr>
          <p:cNvPr id="26" name="Picture 25">
            <a:hlinkClick r:id="rId10" action="ppaction://hlinksldjump"/>
          </p:cNvPr>
          <p:cNvPicPr>
            <a:picLocks noChangeAspect="1"/>
          </p:cNvPicPr>
          <p:nvPr/>
        </p:nvPicPr>
        <p:blipFill>
          <a:blip r:embed="rId11"/>
          <a:stretch>
            <a:fillRect/>
          </a:stretch>
        </p:blipFill>
        <p:spPr>
          <a:xfrm>
            <a:off x="10191119" y="6368189"/>
            <a:ext cx="231668" cy="274344"/>
          </a:xfrm>
          <a:prstGeom prst="rect">
            <a:avLst/>
          </a:prstGeom>
        </p:spPr>
      </p:pic>
      <p:sp>
        <p:nvSpPr>
          <p:cNvPr id="28" name="Action Button: Return 27">
            <a:hlinkClick r:id="rId12"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9383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Hot Topic Analytics</a:t>
            </a:r>
            <a:endParaRPr lang="en-US" dirty="0"/>
          </a:p>
        </p:txBody>
      </p:sp>
      <p:pic>
        <p:nvPicPr>
          <p:cNvPr id="5" name="Picture 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6" name="Picture 5">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7" name="Picture 6">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pic>
        <p:nvPicPr>
          <p:cNvPr id="8" name="Picture 7">
            <a:hlinkClick r:id="rId9" action="ppaction://hlinksldjump"/>
          </p:cNvPr>
          <p:cNvPicPr>
            <a:picLocks noChangeAspect="1"/>
          </p:cNvPicPr>
          <p:nvPr/>
        </p:nvPicPr>
        <p:blipFill>
          <a:blip r:embed="rId10"/>
          <a:stretch>
            <a:fillRect/>
          </a:stretch>
        </p:blipFill>
        <p:spPr>
          <a:xfrm>
            <a:off x="10191119" y="6368189"/>
            <a:ext cx="231668" cy="274344"/>
          </a:xfrm>
          <a:prstGeom prst="rect">
            <a:avLst/>
          </a:prstGeom>
        </p:spPr>
      </p:pic>
      <p:sp>
        <p:nvSpPr>
          <p:cNvPr id="9" name="Action Button: Return 8">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Rectangle 9"/>
          <p:cNvSpPr/>
          <p:nvPr/>
        </p:nvSpPr>
        <p:spPr>
          <a:xfrm>
            <a:off x="946785" y="1754307"/>
            <a:ext cx="5599672" cy="1661993"/>
          </a:xfrm>
          <a:prstGeom prst="rect">
            <a:avLst/>
          </a:prstGeom>
        </p:spPr>
        <p:txBody>
          <a:bodyPr wrap="square">
            <a:spAutoFit/>
          </a:bodyPr>
          <a:lstStyle/>
          <a:p>
            <a:pPr marL="457200" indent="-457200">
              <a:spcAft>
                <a:spcPts val="1800"/>
              </a:spcAft>
              <a:buAutoNum type="arabicPeriod"/>
            </a:pPr>
            <a:r>
              <a:rPr lang="en-US" sz="2400" dirty="0" smtClean="0">
                <a:hlinkClick r:id="rId12" action="ppaction://hlinkfile"/>
              </a:rPr>
              <a:t>Create Problem Ticket from incidents</a:t>
            </a:r>
            <a:r>
              <a:rPr lang="en-US" sz="2400" dirty="0" smtClean="0"/>
              <a:t> </a:t>
            </a:r>
          </a:p>
          <a:p>
            <a:pPr marL="457200" indent="-457200">
              <a:spcAft>
                <a:spcPts val="1800"/>
              </a:spcAft>
              <a:buAutoNum type="arabicPeriod"/>
            </a:pPr>
            <a:r>
              <a:rPr lang="en-US" sz="2400" dirty="0" smtClean="0">
                <a:hlinkClick r:id="rId13" action="ppaction://hlinkfile"/>
              </a:rPr>
              <a:t>Create Support Offering</a:t>
            </a:r>
            <a:endParaRPr lang="en-US" sz="2400" dirty="0" smtClean="0"/>
          </a:p>
          <a:p>
            <a:pPr marL="457200" indent="-457200">
              <a:spcAft>
                <a:spcPts val="1800"/>
              </a:spcAft>
              <a:buAutoNum type="arabicPeriod"/>
            </a:pPr>
            <a:r>
              <a:rPr lang="en-US" sz="2400" dirty="0" smtClean="0">
                <a:hlinkClick r:id="rId14" action="ppaction://hlinkfile"/>
              </a:rPr>
              <a:t>Create Article from User Searches</a:t>
            </a:r>
            <a:endParaRPr lang="en-US" sz="2400" dirty="0" smtClean="0"/>
          </a:p>
        </p:txBody>
      </p:sp>
    </p:spTree>
    <p:extLst>
      <p:ext uri="{BB962C8B-B14F-4D97-AF65-F5344CB8AC3E}">
        <p14:creationId xmlns:p14="http://schemas.microsoft.com/office/powerpoint/2010/main" val="2678183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Change Analytics</a:t>
            </a:r>
            <a:endParaRPr lang="en-US" dirty="0"/>
          </a:p>
        </p:txBody>
      </p:sp>
      <p:sp>
        <p:nvSpPr>
          <p:cNvPr id="4" name="Text Placeholder 3"/>
          <p:cNvSpPr>
            <a:spLocks noGrp="1"/>
          </p:cNvSpPr>
          <p:nvPr>
            <p:ph type="body" sz="quarter" idx="13"/>
          </p:nvPr>
        </p:nvSpPr>
        <p:spPr/>
        <p:txBody>
          <a:bodyPr/>
          <a:lstStyle/>
          <a:p>
            <a:r>
              <a:rPr lang="en-US" dirty="0" smtClean="0"/>
              <a:t>Overview &amp; Use Cases</a:t>
            </a:r>
            <a:endParaRPr lang="en-US" dirty="0"/>
          </a:p>
        </p:txBody>
      </p:sp>
      <p:sp>
        <p:nvSpPr>
          <p:cNvPr id="3" name="Rectangle 2"/>
          <p:cNvSpPr/>
          <p:nvPr/>
        </p:nvSpPr>
        <p:spPr>
          <a:xfrm>
            <a:off x="946785" y="1784933"/>
            <a:ext cx="4322258" cy="830997"/>
          </a:xfrm>
          <a:prstGeom prst="rect">
            <a:avLst/>
          </a:prstGeom>
        </p:spPr>
        <p:txBody>
          <a:bodyPr wrap="square">
            <a:spAutoFit/>
          </a:bodyPr>
          <a:lstStyle/>
          <a:p>
            <a:pPr>
              <a:spcAft>
                <a:spcPts val="1800"/>
              </a:spcAft>
            </a:pPr>
            <a:r>
              <a:rPr lang="en-US" sz="2400" dirty="0" smtClean="0"/>
              <a:t>“Insights and suggestions to improve change management”</a:t>
            </a:r>
          </a:p>
        </p:txBody>
      </p:sp>
      <p:sp>
        <p:nvSpPr>
          <p:cNvPr id="5" name="Rectangle 4"/>
          <p:cNvSpPr/>
          <p:nvPr/>
        </p:nvSpPr>
        <p:spPr>
          <a:xfrm>
            <a:off x="946785" y="2979174"/>
            <a:ext cx="4796790" cy="2400657"/>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400" dirty="0" smtClean="0"/>
              <a:t>Track success rate, use of standard change and change automation</a:t>
            </a:r>
          </a:p>
          <a:p>
            <a:pPr marL="285750" indent="-285750">
              <a:spcAft>
                <a:spcPts val="1800"/>
              </a:spcAft>
              <a:buFont typeface="Arial" panose="020B0604020202020204" pitchFamily="34" charset="0"/>
              <a:buChar char="•"/>
            </a:pPr>
            <a:r>
              <a:rPr lang="en-US" sz="2400" dirty="0" smtClean="0"/>
              <a:t>Track KPI trends via monthly reports</a:t>
            </a:r>
            <a:endParaRPr lang="en-US" sz="2400" dirty="0"/>
          </a:p>
        </p:txBody>
      </p:sp>
      <p:sp>
        <p:nvSpPr>
          <p:cNvPr id="7" name="Content Placeholder 20"/>
          <p:cNvSpPr txBox="1">
            <a:spLocks/>
          </p:cNvSpPr>
          <p:nvPr/>
        </p:nvSpPr>
        <p:spPr>
          <a:xfrm>
            <a:off x="6510337" y="1784933"/>
            <a:ext cx="4942148"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Define </a:t>
            </a:r>
            <a:r>
              <a:rPr lang="en-US" sz="2400" dirty="0"/>
              <a:t>goals to help drive organization change</a:t>
            </a:r>
          </a:p>
          <a:p>
            <a:r>
              <a:rPr lang="en-US" sz="2400" dirty="0"/>
              <a:t>Automate smartly – the Change automation KPI suggests most popular models to target for automation</a:t>
            </a:r>
          </a:p>
          <a:p>
            <a:r>
              <a:rPr lang="en-US" sz="2400" dirty="0"/>
              <a:t>View the Success analysis, risk statistic, best 3 and worst 3 changes for similar changes</a:t>
            </a:r>
          </a:p>
          <a:p>
            <a:pPr marL="182880" lvl="1">
              <a:lnSpc>
                <a:spcPct val="110000"/>
              </a:lnSpc>
              <a:spcBef>
                <a:spcPts val="1200"/>
              </a:spcBef>
              <a:spcAft>
                <a:spcPts val="533"/>
              </a:spcAft>
              <a:buSzPct val="100000"/>
            </a:pPr>
            <a:r>
              <a:rPr lang="en-US" sz="2400" dirty="0"/>
              <a:t>Time Period Breach Driven </a:t>
            </a:r>
            <a:r>
              <a:rPr lang="en-US" sz="2400" dirty="0" smtClean="0"/>
              <a:t>Process</a:t>
            </a:r>
            <a:endParaRPr lang="en-US" sz="24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749166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Change </a:t>
            </a:r>
            <a:r>
              <a:rPr lang="en-US" dirty="0"/>
              <a:t>Analytics</a:t>
            </a:r>
          </a:p>
        </p:txBody>
      </p:sp>
      <p:sp>
        <p:nvSpPr>
          <p:cNvPr id="4" name="Text Placeholder 3"/>
          <p:cNvSpPr>
            <a:spLocks noGrp="1"/>
          </p:cNvSpPr>
          <p:nvPr>
            <p:ph type="body" sz="quarter" idx="13"/>
          </p:nvPr>
        </p:nvSpPr>
        <p:spPr/>
        <p:txBody>
          <a:bodyPr/>
          <a:lstStyle/>
          <a:p>
            <a:r>
              <a:rPr lang="en-US" dirty="0" smtClean="0"/>
              <a:t>Insights and suggestions to improve change management</a:t>
            </a:r>
            <a:endParaRPr lang="en-US" dirty="0"/>
          </a:p>
        </p:txBody>
      </p:sp>
      <p:pic>
        <p:nvPicPr>
          <p:cNvPr id="5" name="Picture 4"/>
          <p:cNvPicPr>
            <a:picLocks noChangeAspect="1"/>
          </p:cNvPicPr>
          <p:nvPr/>
        </p:nvPicPr>
        <p:blipFill>
          <a:blip r:embed="rId2"/>
          <a:stretch>
            <a:fillRect/>
          </a:stretch>
        </p:blipFill>
        <p:spPr>
          <a:xfrm>
            <a:off x="2433975" y="1608371"/>
            <a:ext cx="7142814" cy="4625957"/>
          </a:xfrm>
          <a:prstGeom prst="rect">
            <a:avLst/>
          </a:prstGeom>
          <a:ln>
            <a:solidFill>
              <a:srgbClr val="002060"/>
            </a:solidFill>
          </a:ln>
        </p:spPr>
      </p:pic>
      <p:sp>
        <p:nvSpPr>
          <p:cNvPr id="6" name="Rectangle 5"/>
          <p:cNvSpPr/>
          <p:nvPr/>
        </p:nvSpPr>
        <p:spPr>
          <a:xfrm>
            <a:off x="335661" y="1877886"/>
            <a:ext cx="2054368" cy="581698"/>
          </a:xfrm>
          <a:prstGeom prst="rect">
            <a:avLst/>
          </a:prstGeom>
          <a:noFill/>
        </p:spPr>
        <p:txBody>
          <a:bodyPr wrap="square" lIns="0" tIns="0" rIns="0" bIns="0" rtlCol="0">
            <a:spAutoFit/>
          </a:bodyPr>
          <a:lstStyle/>
          <a:p>
            <a:pPr>
              <a:lnSpc>
                <a:spcPct val="90000"/>
              </a:lnSpc>
            </a:pPr>
            <a:r>
              <a:rPr lang="en-US" sz="1400" dirty="0"/>
              <a:t>Big data predictive analytics change owners to make process improvements</a:t>
            </a:r>
          </a:p>
        </p:txBody>
      </p:sp>
      <p:sp>
        <p:nvSpPr>
          <p:cNvPr id="8" name="Rectangle 7"/>
          <p:cNvSpPr/>
          <p:nvPr/>
        </p:nvSpPr>
        <p:spPr>
          <a:xfrm>
            <a:off x="9673248" y="1756147"/>
            <a:ext cx="2158727" cy="1163395"/>
          </a:xfrm>
          <a:prstGeom prst="rect">
            <a:avLst/>
          </a:prstGeom>
          <a:noFill/>
        </p:spPr>
        <p:txBody>
          <a:bodyPr wrap="square" lIns="0" tIns="0" rIns="0" bIns="0" rtlCol="0">
            <a:spAutoFit/>
          </a:bodyPr>
          <a:lstStyle/>
          <a:p>
            <a:pPr>
              <a:lnSpc>
                <a:spcPct val="90000"/>
              </a:lnSpc>
            </a:pPr>
            <a:r>
              <a:rPr lang="en-US" sz="1400" dirty="0"/>
              <a:t>Analytics identify areas that can benefit from standard modeling and automation as means to reduce risk, increase success rates, and reduce implementation times</a:t>
            </a:r>
          </a:p>
        </p:txBody>
      </p:sp>
      <p:cxnSp>
        <p:nvCxnSpPr>
          <p:cNvPr id="10" name="Straight Arrow Connector 9"/>
          <p:cNvCxnSpPr/>
          <p:nvPr/>
        </p:nvCxnSpPr>
        <p:spPr>
          <a:xfrm>
            <a:off x="335661" y="1844332"/>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07848" y="1714204"/>
            <a:ext cx="33832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71204" y="4948585"/>
            <a:ext cx="643427" cy="193899"/>
          </a:xfrm>
          <a:prstGeom prst="rect">
            <a:avLst/>
          </a:prstGeom>
          <a:noFill/>
        </p:spPr>
        <p:txBody>
          <a:bodyPr wrap="square" lIns="0" tIns="0" rIns="0" bIns="0" rtlCol="0">
            <a:spAutoFit/>
          </a:bodyPr>
          <a:lstStyle/>
          <a:p>
            <a:pPr>
              <a:lnSpc>
                <a:spcPct val="90000"/>
              </a:lnSpc>
            </a:pPr>
            <a:r>
              <a:rPr lang="en-US" sz="1400" dirty="0" smtClean="0"/>
              <a:t>Insights</a:t>
            </a:r>
            <a:endParaRPr lang="en-US" sz="1400" dirty="0"/>
          </a:p>
        </p:txBody>
      </p:sp>
      <p:cxnSp>
        <p:nvCxnSpPr>
          <p:cNvPr id="13" name="Straight Arrow Connector 12"/>
          <p:cNvCxnSpPr/>
          <p:nvPr/>
        </p:nvCxnSpPr>
        <p:spPr>
          <a:xfrm>
            <a:off x="460040" y="5820484"/>
            <a:ext cx="2134063"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752403" y="4906642"/>
            <a:ext cx="2203505"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60040" y="5399133"/>
            <a:ext cx="1366344" cy="387798"/>
          </a:xfrm>
          <a:prstGeom prst="rect">
            <a:avLst/>
          </a:prstGeom>
          <a:noFill/>
        </p:spPr>
        <p:txBody>
          <a:bodyPr wrap="square" lIns="0" tIns="0" rIns="0" bIns="0" rtlCol="0">
            <a:spAutoFit/>
          </a:bodyPr>
          <a:lstStyle/>
          <a:p>
            <a:pPr>
              <a:lnSpc>
                <a:spcPct val="90000"/>
              </a:lnSpc>
            </a:pPr>
            <a:r>
              <a:rPr lang="en-US" sz="1400" dirty="0" smtClean="0"/>
              <a:t>Recommended improvements</a:t>
            </a:r>
            <a:endParaRPr lang="en-US" sz="1400" dirty="0"/>
          </a:p>
        </p:txBody>
      </p:sp>
      <p:pic>
        <p:nvPicPr>
          <p:cNvPr id="15" name="Picture 1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9" name="Action Button: Return 18">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663926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Fast CI Detection</a:t>
            </a:r>
            <a:endParaRPr lang="en-US" dirty="0"/>
          </a:p>
        </p:txBody>
      </p:sp>
      <p:sp>
        <p:nvSpPr>
          <p:cNvPr id="4" name="Text Placeholder 3"/>
          <p:cNvSpPr>
            <a:spLocks noGrp="1"/>
          </p:cNvSpPr>
          <p:nvPr>
            <p:ph type="body" sz="quarter" idx="13"/>
          </p:nvPr>
        </p:nvSpPr>
        <p:spPr/>
        <p:txBody>
          <a:bodyPr/>
          <a:lstStyle/>
          <a:p>
            <a:r>
              <a:rPr lang="en-US" dirty="0"/>
              <a:t>Analyze, detect and associate CIs automatically</a:t>
            </a:r>
          </a:p>
        </p:txBody>
      </p:sp>
      <p:sp>
        <p:nvSpPr>
          <p:cNvPr id="5" name="Rectangle 4"/>
          <p:cNvSpPr/>
          <p:nvPr/>
        </p:nvSpPr>
        <p:spPr>
          <a:xfrm>
            <a:off x="5888933" y="1899048"/>
            <a:ext cx="5867638"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a new incident that links a CI within the incident description</a:t>
            </a:r>
            <a:endParaRPr lang="en-US" sz="2000" dirty="0"/>
          </a:p>
        </p:txBody>
      </p:sp>
      <p:sp>
        <p:nvSpPr>
          <p:cNvPr id="7" name="Content Placeholder 20"/>
          <p:cNvSpPr txBox="1">
            <a:spLocks/>
          </p:cNvSpPr>
          <p:nvPr/>
        </p:nvSpPr>
        <p:spPr>
          <a:xfrm>
            <a:off x="946785" y="1899048"/>
            <a:ext cx="4942148"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Highlight CIs within rich text to identify automatically detected items</a:t>
            </a:r>
          </a:p>
          <a:p>
            <a:r>
              <a:rPr lang="en-US" sz="2400" dirty="0" smtClean="0"/>
              <a:t>Real time detection</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015080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Automation</a:t>
            </a:r>
            <a:endParaRPr lang="en-US" dirty="0"/>
          </a:p>
        </p:txBody>
      </p:sp>
      <p:sp>
        <p:nvSpPr>
          <p:cNvPr id="4" name="Text Placeholder 3"/>
          <p:cNvSpPr>
            <a:spLocks noGrp="1"/>
          </p:cNvSpPr>
          <p:nvPr>
            <p:ph type="body" sz="quarter" idx="13"/>
          </p:nvPr>
        </p:nvSpPr>
        <p:spPr/>
        <p:txBody>
          <a:bodyPr/>
          <a:lstStyle/>
          <a:p>
            <a:r>
              <a:rPr lang="en-US" dirty="0" smtClean="0"/>
              <a:t>Innovative architecture, built for agility and scale</a:t>
            </a:r>
            <a:endParaRPr lang="en-GB" dirty="0"/>
          </a:p>
        </p:txBody>
      </p:sp>
      <p:sp>
        <p:nvSpPr>
          <p:cNvPr id="48" name="Text Placeholder 3"/>
          <p:cNvSpPr txBox="1">
            <a:spLocks/>
          </p:cNvSpPr>
          <p:nvPr/>
        </p:nvSpPr>
        <p:spPr>
          <a:xfrm>
            <a:off x="530195" y="898570"/>
            <a:ext cx="10969943" cy="381000"/>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ct val="85000"/>
              </a:lnSpc>
              <a:buFont typeface="Arial" panose="020B0604020202020204" pitchFamily="34" charset="0"/>
              <a:buNone/>
            </a:pPr>
            <a:endParaRPr lang="en-US" sz="2400" dirty="0">
              <a:solidFill>
                <a:srgbClr val="212E35"/>
              </a:solidFill>
              <a:cs typeface="Calibri" panose="020F0502020204030204" pitchFamily="34" charset="0"/>
            </a:endParaRPr>
          </a:p>
        </p:txBody>
      </p:sp>
      <p:sp>
        <p:nvSpPr>
          <p:cNvPr id="181" name="Content Placeholder 8"/>
          <p:cNvSpPr txBox="1">
            <a:spLocks/>
          </p:cNvSpPr>
          <p:nvPr/>
        </p:nvSpPr>
        <p:spPr>
          <a:xfrm>
            <a:off x="6503309" y="1776118"/>
            <a:ext cx="4876711" cy="3821288"/>
          </a:xfrm>
          <a:prstGeom prst="rect">
            <a:avLst/>
          </a:prstGeom>
        </p:spPr>
        <p:txBody>
          <a:bodyPr anchor="ctr">
            <a:noAutofit/>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spcAft>
                <a:spcPts val="300"/>
              </a:spcAft>
              <a:buNone/>
            </a:pPr>
            <a:r>
              <a:rPr lang="en-US" sz="2800" b="1" dirty="0"/>
              <a:t>Feature </a:t>
            </a:r>
            <a:r>
              <a:rPr lang="en-US" sz="2800" b="1" dirty="0" smtClean="0"/>
              <a:t>Overview</a:t>
            </a:r>
            <a:endParaRPr lang="en-US" sz="2800" dirty="0" smtClean="0">
              <a:hlinkClick r:id="rId3" action="ppaction://hlinksldjump"/>
            </a:endParaRPr>
          </a:p>
          <a:p>
            <a:pPr>
              <a:spcBef>
                <a:spcPts val="1200"/>
              </a:spcBef>
              <a:spcAft>
                <a:spcPts val="300"/>
              </a:spcAft>
            </a:pPr>
            <a:r>
              <a:rPr lang="en-US" dirty="0" smtClean="0">
                <a:hlinkClick r:id="rId3" action="ppaction://hlinksldjump"/>
              </a:rPr>
              <a:t>Smart </a:t>
            </a:r>
            <a:r>
              <a:rPr lang="en-US" dirty="0">
                <a:hlinkClick r:id="rId3" action="ppaction://hlinksldjump"/>
              </a:rPr>
              <a:t>self-service with social collaboration</a:t>
            </a:r>
            <a:endParaRPr lang="en-US" dirty="0"/>
          </a:p>
          <a:p>
            <a:pPr>
              <a:spcBef>
                <a:spcPts val="1200"/>
              </a:spcBef>
              <a:spcAft>
                <a:spcPts val="300"/>
              </a:spcAft>
            </a:pPr>
            <a:r>
              <a:rPr lang="en-US" dirty="0">
                <a:hlinkClick r:id="rId4" action="ppaction://hlinksldjump"/>
              </a:rPr>
              <a:t>Modern user experience for enterprise applications</a:t>
            </a:r>
            <a:endParaRPr lang="en-US" dirty="0"/>
          </a:p>
          <a:p>
            <a:pPr>
              <a:spcBef>
                <a:spcPts val="1200"/>
              </a:spcBef>
              <a:spcAft>
                <a:spcPts val="300"/>
              </a:spcAft>
            </a:pPr>
            <a:r>
              <a:rPr lang="en-US" dirty="0">
                <a:hlinkClick r:id="rId5" action="ppaction://hlinksldjump"/>
              </a:rPr>
              <a:t>Codeless configuration and easy updates</a:t>
            </a:r>
            <a:endParaRPr lang="en-US" dirty="0"/>
          </a:p>
          <a:p>
            <a:pPr>
              <a:spcBef>
                <a:spcPts val="1200"/>
              </a:spcBef>
              <a:spcAft>
                <a:spcPts val="300"/>
              </a:spcAft>
            </a:pPr>
            <a:r>
              <a:rPr lang="en-US" dirty="0">
                <a:hlinkClick r:id="rId6" action="ppaction://hlinksldjump"/>
              </a:rPr>
              <a:t>ITOM platform with deployment </a:t>
            </a:r>
            <a:r>
              <a:rPr lang="en-US" dirty="0" smtClean="0">
                <a:hlinkClick r:id="rId6" action="ppaction://hlinksldjump"/>
              </a:rPr>
              <a:t>choice</a:t>
            </a:r>
            <a:endParaRPr lang="en-US" dirty="0" smtClean="0"/>
          </a:p>
          <a:p>
            <a:pPr>
              <a:spcBef>
                <a:spcPts val="1200"/>
              </a:spcBef>
              <a:spcAft>
                <a:spcPts val="300"/>
              </a:spcAft>
            </a:pPr>
            <a:r>
              <a:rPr lang="en-US" dirty="0">
                <a:hlinkClick r:id="rId7" action="ppaction://hlinksldjump"/>
              </a:rPr>
              <a:t>Additional </a:t>
            </a:r>
            <a:r>
              <a:rPr lang="en-US" dirty="0" smtClean="0">
                <a:hlinkClick r:id="rId7" action="ppaction://hlinksldjump"/>
              </a:rPr>
              <a:t>Information</a:t>
            </a:r>
            <a:endParaRPr lang="en-US" dirty="0"/>
          </a:p>
        </p:txBody>
      </p:sp>
      <p:sp>
        <p:nvSpPr>
          <p:cNvPr id="144" name="Rectangle 143"/>
          <p:cNvSpPr/>
          <p:nvPr/>
        </p:nvSpPr>
        <p:spPr bwMode="ltGray">
          <a:xfrm>
            <a:off x="954658" y="3191832"/>
            <a:ext cx="1557735" cy="1093187"/>
          </a:xfrm>
          <a:prstGeom prst="rect">
            <a:avLst/>
          </a:prstGeom>
          <a:solidFill>
            <a:sysClr val="window" lastClr="FFFFFF"/>
          </a:solidFill>
          <a:ln w="28575" cap="flat" cmpd="sng" algn="ctr">
            <a:solidFill>
              <a:srgbClr val="7425AD"/>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ITIL® Processes</a:t>
            </a:r>
          </a:p>
        </p:txBody>
      </p:sp>
      <p:sp>
        <p:nvSpPr>
          <p:cNvPr id="145" name="Rectangle 144"/>
          <p:cNvSpPr/>
          <p:nvPr/>
        </p:nvSpPr>
        <p:spPr bwMode="ltGray">
          <a:xfrm>
            <a:off x="2767570" y="3196723"/>
            <a:ext cx="1726963" cy="1088296"/>
          </a:xfrm>
          <a:prstGeom prst="rect">
            <a:avLst/>
          </a:prstGeom>
          <a:solidFill>
            <a:sysClr val="window" lastClr="FFFFFF"/>
          </a:solidFill>
          <a:ln w="28575" cap="flat" cmpd="sng" algn="ctr">
            <a:solidFill>
              <a:srgbClr val="231CA5"/>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Asset Management</a:t>
            </a:r>
          </a:p>
        </p:txBody>
      </p:sp>
      <p:sp>
        <p:nvSpPr>
          <p:cNvPr id="146" name="Rectangle 145"/>
          <p:cNvSpPr/>
          <p:nvPr/>
        </p:nvSpPr>
        <p:spPr bwMode="ltGray">
          <a:xfrm>
            <a:off x="4749711" y="3191832"/>
            <a:ext cx="1505728" cy="1090731"/>
          </a:xfrm>
          <a:prstGeom prst="rect">
            <a:avLst/>
          </a:prstGeom>
          <a:solidFill>
            <a:sysClr val="window" lastClr="FFFFFF"/>
          </a:solidFill>
          <a:ln w="28575" cap="flat" cmpd="sng" algn="ctr">
            <a:solidFill>
              <a:srgbClr val="1668C1"/>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Apps and APIs</a:t>
            </a:r>
          </a:p>
        </p:txBody>
      </p:sp>
      <p:sp>
        <p:nvSpPr>
          <p:cNvPr id="147" name="Rectangle 146"/>
          <p:cNvSpPr/>
          <p:nvPr/>
        </p:nvSpPr>
        <p:spPr bwMode="ltGray">
          <a:xfrm>
            <a:off x="946786" y="4419891"/>
            <a:ext cx="5308653" cy="1265429"/>
          </a:xfrm>
          <a:prstGeom prst="rect">
            <a:avLst/>
          </a:prstGeom>
          <a:noFill/>
          <a:ln w="28575" cap="flat" cmpd="sng" algn="ctr">
            <a:solidFill>
              <a:sysClr val="window" lastClr="FFFFFF">
                <a:lumMod val="50000"/>
              </a:sysClr>
            </a:solidFill>
            <a:prstDash val="solid"/>
            <a:miter lim="800000"/>
          </a:ln>
          <a:effectLst/>
        </p:spPr>
        <p:txBody>
          <a:bodyPr lIns="45711" tIns="22855" rIns="45711" bIns="22855" rtlCol="0" anchor="ctr"/>
          <a:lstStyle/>
          <a:p>
            <a:pPr marL="0" marR="0" lvl="0" indent="0" algn="ctr" defTabSz="914149"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prstClr val="black"/>
              </a:solidFill>
              <a:effectLst/>
              <a:uLnTx/>
              <a:uFillTx/>
              <a:latin typeface="Calibri" panose="020F0502020204030204"/>
              <a:ea typeface="+mn-ea"/>
              <a:cs typeface="Arial"/>
            </a:endParaRPr>
          </a:p>
        </p:txBody>
      </p:sp>
      <p:sp>
        <p:nvSpPr>
          <p:cNvPr id="148" name="Rectangle 147"/>
          <p:cNvSpPr/>
          <p:nvPr/>
        </p:nvSpPr>
        <p:spPr bwMode="ltGray">
          <a:xfrm>
            <a:off x="2439085" y="4535541"/>
            <a:ext cx="1178082" cy="1055317"/>
          </a:xfrm>
          <a:prstGeom prst="rect">
            <a:avLst/>
          </a:prstGeom>
          <a:solidFill>
            <a:sysClr val="window" lastClr="FFFFFF"/>
          </a:solidFill>
          <a:ln w="28575" cap="flat" cmpd="sng" algn="ctr">
            <a:solidFill>
              <a:srgbClr val="0079EF"/>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Machine Learning &amp; Analytics</a:t>
            </a:r>
          </a:p>
        </p:txBody>
      </p:sp>
      <p:sp>
        <p:nvSpPr>
          <p:cNvPr id="149" name="Rectangle 148"/>
          <p:cNvSpPr/>
          <p:nvPr/>
        </p:nvSpPr>
        <p:spPr bwMode="ltGray">
          <a:xfrm>
            <a:off x="954658" y="2558623"/>
            <a:ext cx="5300781" cy="490042"/>
          </a:xfrm>
          <a:prstGeom prst="rect">
            <a:avLst/>
          </a:prstGeom>
          <a:solidFill>
            <a:sysClr val="window" lastClr="FFFFFF"/>
          </a:solidFill>
          <a:ln w="28575" cap="flat" cmpd="sng" algn="ctr">
            <a:solidFill>
              <a:srgbClr val="C6179D"/>
            </a:solidFill>
            <a:prstDash val="solid"/>
            <a:miter lim="800000"/>
          </a:ln>
          <a:effectLst/>
        </p:spPr>
        <p:txBody>
          <a:bodyPr lIns="45711" tIns="22855" rIns="45711" bIns="22855" rtlCol="0" anchor="ctr"/>
          <a:lstStyle/>
          <a:p>
            <a:pPr marL="0" marR="0" lvl="0" indent="0" algn="ctr" defTabSz="914149"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Arial"/>
              </a:rPr>
              <a:t>Service Experience</a:t>
            </a:r>
            <a:endParaRPr kumimoji="0" lang="en-US" sz="1600" b="0" i="0" u="none" strike="noStrike" kern="0" cap="none" spc="0" normalizeH="0" baseline="0" noProof="0" dirty="0" smtClean="0">
              <a:ln>
                <a:noFill/>
              </a:ln>
              <a:solidFill>
                <a:srgbClr val="212E35"/>
              </a:solidFill>
              <a:effectLst/>
              <a:uLnTx/>
              <a:uFillTx/>
              <a:latin typeface="Calibri" panose="020F0502020204030204"/>
              <a:ea typeface="+mn-ea"/>
              <a:cs typeface="Arial"/>
            </a:endParaRPr>
          </a:p>
        </p:txBody>
      </p:sp>
      <p:grpSp>
        <p:nvGrpSpPr>
          <p:cNvPr id="150" name="Group 149"/>
          <p:cNvGrpSpPr/>
          <p:nvPr/>
        </p:nvGrpSpPr>
        <p:grpSpPr>
          <a:xfrm>
            <a:off x="2177792" y="2650745"/>
            <a:ext cx="369958" cy="308721"/>
            <a:chOff x="2648492" y="1964784"/>
            <a:chExt cx="438310" cy="365760"/>
          </a:xfrm>
          <a:solidFill>
            <a:srgbClr val="C6179D"/>
          </a:solidFill>
        </p:grpSpPr>
        <p:sp>
          <p:nvSpPr>
            <p:cNvPr id="151" name="Freeform 254"/>
            <p:cNvSpPr>
              <a:spLocks noChangeArrowheads="1"/>
            </p:cNvSpPr>
            <p:nvPr/>
          </p:nvSpPr>
          <p:spPr bwMode="auto">
            <a:xfrm>
              <a:off x="2648492" y="1964784"/>
              <a:ext cx="438310" cy="365760"/>
            </a:xfrm>
            <a:custGeom>
              <a:avLst/>
              <a:gdLst>
                <a:gd name="T0" fmla="*/ 639 w 640"/>
                <a:gd name="T1" fmla="*/ 480 h 534"/>
                <a:gd name="T2" fmla="*/ 639 w 640"/>
                <a:gd name="T3" fmla="*/ 480 h 534"/>
                <a:gd name="T4" fmla="*/ 639 w 640"/>
                <a:gd name="T5" fmla="*/ 479 h 534"/>
                <a:gd name="T6" fmla="*/ 639 w 640"/>
                <a:gd name="T7" fmla="*/ 476 h 534"/>
                <a:gd name="T8" fmla="*/ 597 w 640"/>
                <a:gd name="T9" fmla="*/ 371 h 534"/>
                <a:gd name="T10" fmla="*/ 597 w 640"/>
                <a:gd name="T11" fmla="*/ 62 h 534"/>
                <a:gd name="T12" fmla="*/ 549 w 640"/>
                <a:gd name="T13" fmla="*/ 0 h 534"/>
                <a:gd name="T14" fmla="*/ 101 w 640"/>
                <a:gd name="T15" fmla="*/ 0 h 534"/>
                <a:gd name="T16" fmla="*/ 42 w 640"/>
                <a:gd name="T17" fmla="*/ 62 h 534"/>
                <a:gd name="T18" fmla="*/ 42 w 640"/>
                <a:gd name="T19" fmla="*/ 371 h 534"/>
                <a:gd name="T20" fmla="*/ 0 w 640"/>
                <a:gd name="T21" fmla="*/ 476 h 534"/>
                <a:gd name="T22" fmla="*/ 0 w 640"/>
                <a:gd name="T23" fmla="*/ 479 h 534"/>
                <a:gd name="T24" fmla="*/ 0 w 640"/>
                <a:gd name="T25" fmla="*/ 480 h 534"/>
                <a:gd name="T26" fmla="*/ 0 w 640"/>
                <a:gd name="T27" fmla="*/ 487 h 534"/>
                <a:gd name="T28" fmla="*/ 48 w 640"/>
                <a:gd name="T29" fmla="*/ 533 h 534"/>
                <a:gd name="T30" fmla="*/ 581 w 640"/>
                <a:gd name="T31" fmla="*/ 533 h 534"/>
                <a:gd name="T32" fmla="*/ 639 w 640"/>
                <a:gd name="T33" fmla="*/ 487 h 534"/>
                <a:gd name="T34" fmla="*/ 639 w 640"/>
                <a:gd name="T35" fmla="*/ 480 h 534"/>
                <a:gd name="T36" fmla="*/ 64 w 640"/>
                <a:gd name="T37" fmla="*/ 62 h 534"/>
                <a:gd name="T38" fmla="*/ 64 w 640"/>
                <a:gd name="T39" fmla="*/ 62 h 534"/>
                <a:gd name="T40" fmla="*/ 101 w 640"/>
                <a:gd name="T41" fmla="*/ 21 h 534"/>
                <a:gd name="T42" fmla="*/ 549 w 640"/>
                <a:gd name="T43" fmla="*/ 21 h 534"/>
                <a:gd name="T44" fmla="*/ 575 w 640"/>
                <a:gd name="T45" fmla="*/ 62 h 534"/>
                <a:gd name="T46" fmla="*/ 575 w 640"/>
                <a:gd name="T47" fmla="*/ 363 h 534"/>
                <a:gd name="T48" fmla="*/ 64 w 640"/>
                <a:gd name="T49" fmla="*/ 363 h 534"/>
                <a:gd name="T50" fmla="*/ 64 w 640"/>
                <a:gd name="T51" fmla="*/ 62 h 534"/>
                <a:gd name="T52" fmla="*/ 60 w 640"/>
                <a:gd name="T53" fmla="*/ 384 h 534"/>
                <a:gd name="T54" fmla="*/ 60 w 640"/>
                <a:gd name="T55" fmla="*/ 384 h 534"/>
                <a:gd name="T56" fmla="*/ 580 w 640"/>
                <a:gd name="T57" fmla="*/ 384 h 534"/>
                <a:gd name="T58" fmla="*/ 613 w 640"/>
                <a:gd name="T59" fmla="*/ 469 h 534"/>
                <a:gd name="T60" fmla="*/ 26 w 640"/>
                <a:gd name="T61" fmla="*/ 469 h 534"/>
                <a:gd name="T62" fmla="*/ 60 w 640"/>
                <a:gd name="T63" fmla="*/ 384 h 534"/>
                <a:gd name="T64" fmla="*/ 581 w 640"/>
                <a:gd name="T65" fmla="*/ 512 h 534"/>
                <a:gd name="T66" fmla="*/ 581 w 640"/>
                <a:gd name="T67" fmla="*/ 512 h 534"/>
                <a:gd name="T68" fmla="*/ 48 w 640"/>
                <a:gd name="T69" fmla="*/ 512 h 534"/>
                <a:gd name="T70" fmla="*/ 21 w 640"/>
                <a:gd name="T71" fmla="*/ 490 h 534"/>
                <a:gd name="T72" fmla="*/ 618 w 640"/>
                <a:gd name="T73" fmla="*/ 490 h 534"/>
                <a:gd name="T74" fmla="*/ 581 w 640"/>
                <a:gd name="T75" fmla="*/ 5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534">
                  <a:moveTo>
                    <a:pt x="639" y="480"/>
                  </a:moveTo>
                  <a:lnTo>
                    <a:pt x="639" y="480"/>
                  </a:lnTo>
                  <a:lnTo>
                    <a:pt x="639" y="479"/>
                  </a:lnTo>
                  <a:cubicBezTo>
                    <a:pt x="639" y="478"/>
                    <a:pt x="639" y="477"/>
                    <a:pt x="639" y="476"/>
                  </a:cubicBezTo>
                  <a:cubicBezTo>
                    <a:pt x="597" y="371"/>
                    <a:pt x="597" y="371"/>
                    <a:pt x="597" y="371"/>
                  </a:cubicBezTo>
                  <a:cubicBezTo>
                    <a:pt x="597" y="62"/>
                    <a:pt x="597" y="62"/>
                    <a:pt x="597" y="62"/>
                  </a:cubicBezTo>
                  <a:cubicBezTo>
                    <a:pt x="597" y="36"/>
                    <a:pt x="578" y="0"/>
                    <a:pt x="549" y="0"/>
                  </a:cubicBezTo>
                  <a:cubicBezTo>
                    <a:pt x="101" y="0"/>
                    <a:pt x="101" y="0"/>
                    <a:pt x="101" y="0"/>
                  </a:cubicBezTo>
                  <a:cubicBezTo>
                    <a:pt x="74" y="0"/>
                    <a:pt x="42" y="32"/>
                    <a:pt x="42" y="62"/>
                  </a:cubicBezTo>
                  <a:cubicBezTo>
                    <a:pt x="42" y="371"/>
                    <a:pt x="42" y="371"/>
                    <a:pt x="42" y="371"/>
                  </a:cubicBezTo>
                  <a:cubicBezTo>
                    <a:pt x="0" y="476"/>
                    <a:pt x="0" y="476"/>
                    <a:pt x="0" y="476"/>
                  </a:cubicBezTo>
                  <a:cubicBezTo>
                    <a:pt x="0" y="477"/>
                    <a:pt x="0" y="478"/>
                    <a:pt x="0" y="479"/>
                  </a:cubicBezTo>
                  <a:lnTo>
                    <a:pt x="0" y="480"/>
                  </a:lnTo>
                  <a:cubicBezTo>
                    <a:pt x="0" y="487"/>
                    <a:pt x="0" y="487"/>
                    <a:pt x="0" y="487"/>
                  </a:cubicBezTo>
                  <a:cubicBezTo>
                    <a:pt x="0" y="514"/>
                    <a:pt x="19" y="533"/>
                    <a:pt x="48" y="533"/>
                  </a:cubicBezTo>
                  <a:cubicBezTo>
                    <a:pt x="581" y="533"/>
                    <a:pt x="581" y="533"/>
                    <a:pt x="581" y="533"/>
                  </a:cubicBezTo>
                  <a:cubicBezTo>
                    <a:pt x="609" y="533"/>
                    <a:pt x="639" y="515"/>
                    <a:pt x="639" y="487"/>
                  </a:cubicBezTo>
                  <a:lnTo>
                    <a:pt x="639" y="480"/>
                  </a:lnTo>
                  <a:close/>
                  <a:moveTo>
                    <a:pt x="64" y="62"/>
                  </a:moveTo>
                  <a:lnTo>
                    <a:pt x="64" y="62"/>
                  </a:lnTo>
                  <a:cubicBezTo>
                    <a:pt x="64" y="44"/>
                    <a:pt x="86" y="21"/>
                    <a:pt x="101" y="21"/>
                  </a:cubicBezTo>
                  <a:cubicBezTo>
                    <a:pt x="549" y="21"/>
                    <a:pt x="549" y="21"/>
                    <a:pt x="549" y="21"/>
                  </a:cubicBezTo>
                  <a:cubicBezTo>
                    <a:pt x="563" y="21"/>
                    <a:pt x="575" y="43"/>
                    <a:pt x="575" y="62"/>
                  </a:cubicBezTo>
                  <a:cubicBezTo>
                    <a:pt x="575" y="363"/>
                    <a:pt x="575" y="363"/>
                    <a:pt x="575" y="363"/>
                  </a:cubicBezTo>
                  <a:cubicBezTo>
                    <a:pt x="64" y="363"/>
                    <a:pt x="64" y="363"/>
                    <a:pt x="64" y="363"/>
                  </a:cubicBezTo>
                  <a:lnTo>
                    <a:pt x="64" y="62"/>
                  </a:lnTo>
                  <a:close/>
                  <a:moveTo>
                    <a:pt x="60" y="384"/>
                  </a:moveTo>
                  <a:lnTo>
                    <a:pt x="60" y="384"/>
                  </a:lnTo>
                  <a:cubicBezTo>
                    <a:pt x="580" y="384"/>
                    <a:pt x="580" y="384"/>
                    <a:pt x="580" y="384"/>
                  </a:cubicBezTo>
                  <a:cubicBezTo>
                    <a:pt x="613" y="469"/>
                    <a:pt x="613" y="469"/>
                    <a:pt x="613" y="469"/>
                  </a:cubicBezTo>
                  <a:cubicBezTo>
                    <a:pt x="26" y="469"/>
                    <a:pt x="26" y="469"/>
                    <a:pt x="26" y="469"/>
                  </a:cubicBezTo>
                  <a:lnTo>
                    <a:pt x="60" y="384"/>
                  </a:lnTo>
                  <a:close/>
                  <a:moveTo>
                    <a:pt x="581" y="512"/>
                  </a:moveTo>
                  <a:lnTo>
                    <a:pt x="581" y="512"/>
                  </a:lnTo>
                  <a:cubicBezTo>
                    <a:pt x="48" y="512"/>
                    <a:pt x="48" y="512"/>
                    <a:pt x="48" y="512"/>
                  </a:cubicBezTo>
                  <a:cubicBezTo>
                    <a:pt x="40" y="512"/>
                    <a:pt x="23" y="509"/>
                    <a:pt x="21" y="490"/>
                  </a:cubicBezTo>
                  <a:cubicBezTo>
                    <a:pt x="618" y="490"/>
                    <a:pt x="618" y="490"/>
                    <a:pt x="618" y="490"/>
                  </a:cubicBezTo>
                  <a:cubicBezTo>
                    <a:pt x="615" y="503"/>
                    <a:pt x="597" y="512"/>
                    <a:pt x="581" y="51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64" b="0" i="0" u="none" strike="noStrike" kern="0" cap="none" spc="0" normalizeH="0" baseline="0" noProof="0" smtClean="0">
                <a:ln>
                  <a:noFill/>
                </a:ln>
                <a:solidFill>
                  <a:srgbClr val="212E35"/>
                </a:solidFill>
                <a:effectLst/>
                <a:uLnTx/>
                <a:uFillTx/>
              </a:endParaRPr>
            </a:p>
          </p:txBody>
        </p:sp>
        <p:sp>
          <p:nvSpPr>
            <p:cNvPr id="152" name="Freeform 255"/>
            <p:cNvSpPr>
              <a:spLocks noChangeArrowheads="1"/>
            </p:cNvSpPr>
            <p:nvPr/>
          </p:nvSpPr>
          <p:spPr bwMode="auto">
            <a:xfrm>
              <a:off x="2721040" y="2010125"/>
              <a:ext cx="293214" cy="175323"/>
            </a:xfrm>
            <a:custGeom>
              <a:avLst/>
              <a:gdLst>
                <a:gd name="T0" fmla="*/ 415 w 427"/>
                <a:gd name="T1" fmla="*/ 0 h 257"/>
                <a:gd name="T2" fmla="*/ 415 w 427"/>
                <a:gd name="T3" fmla="*/ 0 h 257"/>
                <a:gd name="T4" fmla="*/ 11 w 427"/>
                <a:gd name="T5" fmla="*/ 0 h 257"/>
                <a:gd name="T6" fmla="*/ 0 w 427"/>
                <a:gd name="T7" fmla="*/ 10 h 257"/>
                <a:gd name="T8" fmla="*/ 0 w 427"/>
                <a:gd name="T9" fmla="*/ 245 h 257"/>
                <a:gd name="T10" fmla="*/ 11 w 427"/>
                <a:gd name="T11" fmla="*/ 256 h 257"/>
                <a:gd name="T12" fmla="*/ 415 w 427"/>
                <a:gd name="T13" fmla="*/ 256 h 257"/>
                <a:gd name="T14" fmla="*/ 426 w 427"/>
                <a:gd name="T15" fmla="*/ 245 h 257"/>
                <a:gd name="T16" fmla="*/ 426 w 427"/>
                <a:gd name="T17" fmla="*/ 10 h 257"/>
                <a:gd name="T18" fmla="*/ 415 w 427"/>
                <a:gd name="T19" fmla="*/ 0 h 257"/>
                <a:gd name="T20" fmla="*/ 405 w 427"/>
                <a:gd name="T21" fmla="*/ 234 h 257"/>
                <a:gd name="T22" fmla="*/ 405 w 427"/>
                <a:gd name="T23" fmla="*/ 234 h 257"/>
                <a:gd name="T24" fmla="*/ 21 w 427"/>
                <a:gd name="T25" fmla="*/ 234 h 257"/>
                <a:gd name="T26" fmla="*/ 21 w 427"/>
                <a:gd name="T27" fmla="*/ 21 h 257"/>
                <a:gd name="T28" fmla="*/ 405 w 427"/>
                <a:gd name="T29" fmla="*/ 21 h 257"/>
                <a:gd name="T30" fmla="*/ 405 w 427"/>
                <a:gd name="T31"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7" h="257">
                  <a:moveTo>
                    <a:pt x="415" y="0"/>
                  </a:moveTo>
                  <a:lnTo>
                    <a:pt x="415" y="0"/>
                  </a:lnTo>
                  <a:cubicBezTo>
                    <a:pt x="11" y="0"/>
                    <a:pt x="11" y="0"/>
                    <a:pt x="11" y="0"/>
                  </a:cubicBezTo>
                  <a:cubicBezTo>
                    <a:pt x="4" y="0"/>
                    <a:pt x="0" y="5"/>
                    <a:pt x="0" y="10"/>
                  </a:cubicBezTo>
                  <a:cubicBezTo>
                    <a:pt x="0" y="245"/>
                    <a:pt x="0" y="245"/>
                    <a:pt x="0" y="245"/>
                  </a:cubicBezTo>
                  <a:cubicBezTo>
                    <a:pt x="0" y="251"/>
                    <a:pt x="4" y="256"/>
                    <a:pt x="11" y="256"/>
                  </a:cubicBezTo>
                  <a:cubicBezTo>
                    <a:pt x="415" y="256"/>
                    <a:pt x="415" y="256"/>
                    <a:pt x="415" y="256"/>
                  </a:cubicBezTo>
                  <a:cubicBezTo>
                    <a:pt x="421" y="256"/>
                    <a:pt x="426" y="251"/>
                    <a:pt x="426" y="245"/>
                  </a:cubicBezTo>
                  <a:cubicBezTo>
                    <a:pt x="426" y="10"/>
                    <a:pt x="426" y="10"/>
                    <a:pt x="426" y="10"/>
                  </a:cubicBezTo>
                  <a:cubicBezTo>
                    <a:pt x="426" y="5"/>
                    <a:pt x="421" y="0"/>
                    <a:pt x="415" y="0"/>
                  </a:cubicBezTo>
                  <a:close/>
                  <a:moveTo>
                    <a:pt x="405" y="234"/>
                  </a:moveTo>
                  <a:lnTo>
                    <a:pt x="405" y="234"/>
                  </a:lnTo>
                  <a:cubicBezTo>
                    <a:pt x="21" y="234"/>
                    <a:pt x="21" y="234"/>
                    <a:pt x="21" y="234"/>
                  </a:cubicBezTo>
                  <a:cubicBezTo>
                    <a:pt x="21" y="21"/>
                    <a:pt x="21" y="21"/>
                    <a:pt x="21" y="21"/>
                  </a:cubicBezTo>
                  <a:cubicBezTo>
                    <a:pt x="405" y="21"/>
                    <a:pt x="405" y="21"/>
                    <a:pt x="405" y="21"/>
                  </a:cubicBezTo>
                  <a:lnTo>
                    <a:pt x="405" y="2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64" b="0" i="0" u="none" strike="noStrike" kern="0" cap="none" spc="0" normalizeH="0" baseline="0" noProof="0" smtClean="0">
                <a:ln>
                  <a:noFill/>
                </a:ln>
                <a:solidFill>
                  <a:srgbClr val="212E35"/>
                </a:solidFill>
                <a:effectLst/>
                <a:uLnTx/>
                <a:uFillTx/>
              </a:endParaRPr>
            </a:p>
          </p:txBody>
        </p:sp>
      </p:grpSp>
      <p:grpSp>
        <p:nvGrpSpPr>
          <p:cNvPr id="153" name="Group 152"/>
          <p:cNvGrpSpPr/>
          <p:nvPr/>
        </p:nvGrpSpPr>
        <p:grpSpPr>
          <a:xfrm>
            <a:off x="1557642" y="3629237"/>
            <a:ext cx="351766" cy="458311"/>
            <a:chOff x="4834909" y="3800116"/>
            <a:chExt cx="326898" cy="425911"/>
          </a:xfrm>
        </p:grpSpPr>
        <p:sp>
          <p:nvSpPr>
            <p:cNvPr id="154" name="Freeform 86"/>
            <p:cNvSpPr>
              <a:spLocks noChangeArrowheads="1"/>
            </p:cNvSpPr>
            <p:nvPr/>
          </p:nvSpPr>
          <p:spPr bwMode="auto">
            <a:xfrm>
              <a:off x="4834909" y="3800116"/>
              <a:ext cx="326898" cy="425911"/>
            </a:xfrm>
            <a:custGeom>
              <a:avLst/>
              <a:gdLst>
                <a:gd name="T0" fmla="*/ 12 w 529"/>
                <a:gd name="T1" fmla="*/ 632 h 633"/>
                <a:gd name="T2" fmla="*/ 12 w 529"/>
                <a:gd name="T3" fmla="*/ 632 h 633"/>
                <a:gd name="T4" fmla="*/ 516 w 529"/>
                <a:gd name="T5" fmla="*/ 632 h 633"/>
                <a:gd name="T6" fmla="*/ 528 w 529"/>
                <a:gd name="T7" fmla="*/ 620 h 633"/>
                <a:gd name="T8" fmla="*/ 528 w 529"/>
                <a:gd name="T9" fmla="*/ 11 h 633"/>
                <a:gd name="T10" fmla="*/ 516 w 529"/>
                <a:gd name="T11" fmla="*/ 0 h 633"/>
                <a:gd name="T12" fmla="*/ 12 w 529"/>
                <a:gd name="T13" fmla="*/ 0 h 633"/>
                <a:gd name="T14" fmla="*/ 0 w 529"/>
                <a:gd name="T15" fmla="*/ 11 h 633"/>
                <a:gd name="T16" fmla="*/ 0 w 529"/>
                <a:gd name="T17" fmla="*/ 620 h 633"/>
                <a:gd name="T18" fmla="*/ 12 w 529"/>
                <a:gd name="T19" fmla="*/ 632 h 633"/>
                <a:gd name="T20" fmla="*/ 24 w 529"/>
                <a:gd name="T21" fmla="*/ 23 h 633"/>
                <a:gd name="T22" fmla="*/ 24 w 529"/>
                <a:gd name="T23" fmla="*/ 23 h 633"/>
                <a:gd name="T24" fmla="*/ 505 w 529"/>
                <a:gd name="T25" fmla="*/ 23 h 633"/>
                <a:gd name="T26" fmla="*/ 505 w 529"/>
                <a:gd name="T27" fmla="*/ 609 h 633"/>
                <a:gd name="T28" fmla="*/ 24 w 529"/>
                <a:gd name="T29" fmla="*/ 609 h 633"/>
                <a:gd name="T30" fmla="*/ 24 w 529"/>
                <a:gd name="T31" fmla="*/ 2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9" h="633">
                  <a:moveTo>
                    <a:pt x="12" y="632"/>
                  </a:moveTo>
                  <a:lnTo>
                    <a:pt x="12" y="632"/>
                  </a:lnTo>
                  <a:cubicBezTo>
                    <a:pt x="516" y="632"/>
                    <a:pt x="516" y="632"/>
                    <a:pt x="516" y="632"/>
                  </a:cubicBezTo>
                  <a:cubicBezTo>
                    <a:pt x="522" y="632"/>
                    <a:pt x="528" y="626"/>
                    <a:pt x="528" y="620"/>
                  </a:cubicBezTo>
                  <a:cubicBezTo>
                    <a:pt x="528" y="11"/>
                    <a:pt x="528" y="11"/>
                    <a:pt x="528" y="11"/>
                  </a:cubicBezTo>
                  <a:cubicBezTo>
                    <a:pt x="528" y="5"/>
                    <a:pt x="522" y="0"/>
                    <a:pt x="516" y="0"/>
                  </a:cubicBezTo>
                  <a:cubicBezTo>
                    <a:pt x="12" y="0"/>
                    <a:pt x="12" y="0"/>
                    <a:pt x="12" y="0"/>
                  </a:cubicBezTo>
                  <a:cubicBezTo>
                    <a:pt x="5" y="0"/>
                    <a:pt x="0" y="5"/>
                    <a:pt x="0" y="11"/>
                  </a:cubicBezTo>
                  <a:cubicBezTo>
                    <a:pt x="0" y="620"/>
                    <a:pt x="0" y="620"/>
                    <a:pt x="0" y="620"/>
                  </a:cubicBezTo>
                  <a:cubicBezTo>
                    <a:pt x="0" y="626"/>
                    <a:pt x="5" y="632"/>
                    <a:pt x="12" y="632"/>
                  </a:cubicBezTo>
                  <a:close/>
                  <a:moveTo>
                    <a:pt x="24" y="23"/>
                  </a:moveTo>
                  <a:lnTo>
                    <a:pt x="24" y="23"/>
                  </a:lnTo>
                  <a:cubicBezTo>
                    <a:pt x="505" y="23"/>
                    <a:pt x="505" y="23"/>
                    <a:pt x="505" y="23"/>
                  </a:cubicBezTo>
                  <a:cubicBezTo>
                    <a:pt x="505" y="609"/>
                    <a:pt x="505" y="609"/>
                    <a:pt x="505" y="609"/>
                  </a:cubicBezTo>
                  <a:cubicBezTo>
                    <a:pt x="24" y="609"/>
                    <a:pt x="24" y="609"/>
                    <a:pt x="24" y="609"/>
                  </a:cubicBezTo>
                  <a:lnTo>
                    <a:pt x="24" y="23"/>
                  </a:lnTo>
                  <a:close/>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55" name="Freeform 87"/>
            <p:cNvSpPr>
              <a:spLocks noChangeArrowheads="1"/>
            </p:cNvSpPr>
            <p:nvPr/>
          </p:nvSpPr>
          <p:spPr bwMode="auto">
            <a:xfrm>
              <a:off x="4893478" y="4013071"/>
              <a:ext cx="209761" cy="192251"/>
            </a:xfrm>
            <a:custGeom>
              <a:avLst/>
              <a:gdLst>
                <a:gd name="T0" fmla="*/ 259 w 341"/>
                <a:gd name="T1" fmla="*/ 111 h 287"/>
                <a:gd name="T2" fmla="*/ 259 w 341"/>
                <a:gd name="T3" fmla="*/ 111 h 287"/>
                <a:gd name="T4" fmla="*/ 258 w 341"/>
                <a:gd name="T5" fmla="*/ 110 h 287"/>
                <a:gd name="T6" fmla="*/ 261 w 341"/>
                <a:gd name="T7" fmla="*/ 90 h 287"/>
                <a:gd name="T8" fmla="*/ 170 w 341"/>
                <a:gd name="T9" fmla="*/ 0 h 287"/>
                <a:gd name="T10" fmla="*/ 80 w 341"/>
                <a:gd name="T11" fmla="*/ 90 h 287"/>
                <a:gd name="T12" fmla="*/ 82 w 341"/>
                <a:gd name="T13" fmla="*/ 110 h 287"/>
                <a:gd name="T14" fmla="*/ 81 w 341"/>
                <a:gd name="T15" fmla="*/ 111 h 287"/>
                <a:gd name="T16" fmla="*/ 3 w 341"/>
                <a:gd name="T17" fmla="*/ 242 h 287"/>
                <a:gd name="T18" fmla="*/ 4 w 341"/>
                <a:gd name="T19" fmla="*/ 256 h 287"/>
                <a:gd name="T20" fmla="*/ 16 w 341"/>
                <a:gd name="T21" fmla="*/ 259 h 287"/>
                <a:gd name="T22" fmla="*/ 88 w 341"/>
                <a:gd name="T23" fmla="*/ 235 h 287"/>
                <a:gd name="T24" fmla="*/ 136 w 341"/>
                <a:gd name="T25" fmla="*/ 283 h 287"/>
                <a:gd name="T26" fmla="*/ 144 w 341"/>
                <a:gd name="T27" fmla="*/ 286 h 287"/>
                <a:gd name="T28" fmla="*/ 148 w 341"/>
                <a:gd name="T29" fmla="*/ 286 h 287"/>
                <a:gd name="T30" fmla="*/ 155 w 341"/>
                <a:gd name="T31" fmla="*/ 278 h 287"/>
                <a:gd name="T32" fmla="*/ 170 w 341"/>
                <a:gd name="T33" fmla="*/ 217 h 287"/>
                <a:gd name="T34" fmla="*/ 185 w 341"/>
                <a:gd name="T35" fmla="*/ 278 h 287"/>
                <a:gd name="T36" fmla="*/ 193 w 341"/>
                <a:gd name="T37" fmla="*/ 286 h 287"/>
                <a:gd name="T38" fmla="*/ 196 w 341"/>
                <a:gd name="T39" fmla="*/ 286 h 287"/>
                <a:gd name="T40" fmla="*/ 205 w 341"/>
                <a:gd name="T41" fmla="*/ 283 h 287"/>
                <a:gd name="T42" fmla="*/ 253 w 341"/>
                <a:gd name="T43" fmla="*/ 235 h 287"/>
                <a:gd name="T44" fmla="*/ 325 w 341"/>
                <a:gd name="T45" fmla="*/ 259 h 287"/>
                <a:gd name="T46" fmla="*/ 337 w 341"/>
                <a:gd name="T47" fmla="*/ 256 h 287"/>
                <a:gd name="T48" fmla="*/ 338 w 341"/>
                <a:gd name="T49" fmla="*/ 242 h 287"/>
                <a:gd name="T50" fmla="*/ 259 w 341"/>
                <a:gd name="T51" fmla="*/ 111 h 287"/>
                <a:gd name="T52" fmla="*/ 137 w 341"/>
                <a:gd name="T53" fmla="*/ 252 h 287"/>
                <a:gd name="T54" fmla="*/ 137 w 341"/>
                <a:gd name="T55" fmla="*/ 252 h 287"/>
                <a:gd name="T56" fmla="*/ 100 w 341"/>
                <a:gd name="T57" fmla="*/ 214 h 287"/>
                <a:gd name="T58" fmla="*/ 88 w 341"/>
                <a:gd name="T59" fmla="*/ 211 h 287"/>
                <a:gd name="T60" fmla="*/ 39 w 341"/>
                <a:gd name="T61" fmla="*/ 228 h 287"/>
                <a:gd name="T62" fmla="*/ 93 w 341"/>
                <a:gd name="T63" fmla="*/ 137 h 287"/>
                <a:gd name="T64" fmla="*/ 156 w 341"/>
                <a:gd name="T65" fmla="*/ 180 h 287"/>
                <a:gd name="T66" fmla="*/ 137 w 341"/>
                <a:gd name="T67" fmla="*/ 252 h 287"/>
                <a:gd name="T68" fmla="*/ 103 w 341"/>
                <a:gd name="T69" fmla="*/ 90 h 287"/>
                <a:gd name="T70" fmla="*/ 103 w 341"/>
                <a:gd name="T71" fmla="*/ 90 h 287"/>
                <a:gd name="T72" fmla="*/ 170 w 341"/>
                <a:gd name="T73" fmla="*/ 24 h 287"/>
                <a:gd name="T74" fmla="*/ 237 w 341"/>
                <a:gd name="T75" fmla="*/ 90 h 287"/>
                <a:gd name="T76" fmla="*/ 170 w 341"/>
                <a:gd name="T77" fmla="*/ 158 h 287"/>
                <a:gd name="T78" fmla="*/ 103 w 341"/>
                <a:gd name="T79" fmla="*/ 90 h 287"/>
                <a:gd name="T80" fmla="*/ 253 w 341"/>
                <a:gd name="T81" fmla="*/ 211 h 287"/>
                <a:gd name="T82" fmla="*/ 253 w 341"/>
                <a:gd name="T83" fmla="*/ 211 h 287"/>
                <a:gd name="T84" fmla="*/ 241 w 341"/>
                <a:gd name="T85" fmla="*/ 214 h 287"/>
                <a:gd name="T86" fmla="*/ 203 w 341"/>
                <a:gd name="T87" fmla="*/ 252 h 287"/>
                <a:gd name="T88" fmla="*/ 185 w 341"/>
                <a:gd name="T89" fmla="*/ 180 h 287"/>
                <a:gd name="T90" fmla="*/ 247 w 341"/>
                <a:gd name="T91" fmla="*/ 137 h 287"/>
                <a:gd name="T92" fmla="*/ 302 w 341"/>
                <a:gd name="T93" fmla="*/ 228 h 287"/>
                <a:gd name="T94" fmla="*/ 253 w 341"/>
                <a:gd name="T95" fmla="*/ 21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1" h="287">
                  <a:moveTo>
                    <a:pt x="259" y="111"/>
                  </a:moveTo>
                  <a:lnTo>
                    <a:pt x="259" y="111"/>
                  </a:lnTo>
                  <a:cubicBezTo>
                    <a:pt x="259" y="111"/>
                    <a:pt x="259" y="111"/>
                    <a:pt x="258" y="110"/>
                  </a:cubicBezTo>
                  <a:cubicBezTo>
                    <a:pt x="260" y="104"/>
                    <a:pt x="261" y="98"/>
                    <a:pt x="261" y="90"/>
                  </a:cubicBezTo>
                  <a:cubicBezTo>
                    <a:pt x="261" y="40"/>
                    <a:pt x="220" y="0"/>
                    <a:pt x="170" y="0"/>
                  </a:cubicBezTo>
                  <a:cubicBezTo>
                    <a:pt x="120" y="0"/>
                    <a:pt x="80" y="40"/>
                    <a:pt x="80" y="90"/>
                  </a:cubicBezTo>
                  <a:cubicBezTo>
                    <a:pt x="80" y="98"/>
                    <a:pt x="81" y="104"/>
                    <a:pt x="82" y="110"/>
                  </a:cubicBezTo>
                  <a:cubicBezTo>
                    <a:pt x="82" y="111"/>
                    <a:pt x="82" y="111"/>
                    <a:pt x="81" y="111"/>
                  </a:cubicBezTo>
                  <a:cubicBezTo>
                    <a:pt x="3" y="242"/>
                    <a:pt x="3" y="242"/>
                    <a:pt x="3" y="242"/>
                  </a:cubicBezTo>
                  <a:cubicBezTo>
                    <a:pt x="0" y="246"/>
                    <a:pt x="1" y="252"/>
                    <a:pt x="4" y="256"/>
                  </a:cubicBezTo>
                  <a:cubicBezTo>
                    <a:pt x="7" y="260"/>
                    <a:pt x="11" y="261"/>
                    <a:pt x="16" y="259"/>
                  </a:cubicBezTo>
                  <a:cubicBezTo>
                    <a:pt x="88" y="235"/>
                    <a:pt x="88" y="235"/>
                    <a:pt x="88" y="235"/>
                  </a:cubicBezTo>
                  <a:cubicBezTo>
                    <a:pt x="136" y="283"/>
                    <a:pt x="136" y="283"/>
                    <a:pt x="136" y="283"/>
                  </a:cubicBezTo>
                  <a:cubicBezTo>
                    <a:pt x="138" y="285"/>
                    <a:pt x="141" y="286"/>
                    <a:pt x="144" y="286"/>
                  </a:cubicBezTo>
                  <a:cubicBezTo>
                    <a:pt x="145" y="286"/>
                    <a:pt x="147" y="286"/>
                    <a:pt x="148" y="286"/>
                  </a:cubicBezTo>
                  <a:cubicBezTo>
                    <a:pt x="151" y="285"/>
                    <a:pt x="154" y="282"/>
                    <a:pt x="155" y="278"/>
                  </a:cubicBezTo>
                  <a:cubicBezTo>
                    <a:pt x="170" y="217"/>
                    <a:pt x="170" y="217"/>
                    <a:pt x="170" y="217"/>
                  </a:cubicBezTo>
                  <a:cubicBezTo>
                    <a:pt x="185" y="278"/>
                    <a:pt x="185" y="278"/>
                    <a:pt x="185" y="278"/>
                  </a:cubicBezTo>
                  <a:cubicBezTo>
                    <a:pt x="186" y="282"/>
                    <a:pt x="189" y="285"/>
                    <a:pt x="193" y="286"/>
                  </a:cubicBezTo>
                  <a:cubicBezTo>
                    <a:pt x="194" y="286"/>
                    <a:pt x="195" y="286"/>
                    <a:pt x="196" y="286"/>
                  </a:cubicBezTo>
                  <a:cubicBezTo>
                    <a:pt x="200" y="286"/>
                    <a:pt x="203" y="285"/>
                    <a:pt x="205" y="283"/>
                  </a:cubicBezTo>
                  <a:cubicBezTo>
                    <a:pt x="253" y="235"/>
                    <a:pt x="253" y="235"/>
                    <a:pt x="253" y="235"/>
                  </a:cubicBezTo>
                  <a:cubicBezTo>
                    <a:pt x="325" y="259"/>
                    <a:pt x="325" y="259"/>
                    <a:pt x="325" y="259"/>
                  </a:cubicBezTo>
                  <a:cubicBezTo>
                    <a:pt x="329" y="261"/>
                    <a:pt x="334" y="260"/>
                    <a:pt x="337" y="256"/>
                  </a:cubicBezTo>
                  <a:cubicBezTo>
                    <a:pt x="340" y="252"/>
                    <a:pt x="340" y="246"/>
                    <a:pt x="338" y="242"/>
                  </a:cubicBezTo>
                  <a:lnTo>
                    <a:pt x="259" y="111"/>
                  </a:lnTo>
                  <a:close/>
                  <a:moveTo>
                    <a:pt x="137" y="252"/>
                  </a:moveTo>
                  <a:lnTo>
                    <a:pt x="137" y="252"/>
                  </a:lnTo>
                  <a:cubicBezTo>
                    <a:pt x="100" y="214"/>
                    <a:pt x="100" y="214"/>
                    <a:pt x="100" y="214"/>
                  </a:cubicBezTo>
                  <a:cubicBezTo>
                    <a:pt x="97" y="211"/>
                    <a:pt x="92" y="210"/>
                    <a:pt x="88" y="211"/>
                  </a:cubicBezTo>
                  <a:cubicBezTo>
                    <a:pt x="39" y="228"/>
                    <a:pt x="39" y="228"/>
                    <a:pt x="39" y="228"/>
                  </a:cubicBezTo>
                  <a:cubicBezTo>
                    <a:pt x="93" y="137"/>
                    <a:pt x="93" y="137"/>
                    <a:pt x="93" y="137"/>
                  </a:cubicBezTo>
                  <a:cubicBezTo>
                    <a:pt x="106" y="159"/>
                    <a:pt x="129" y="176"/>
                    <a:pt x="156" y="180"/>
                  </a:cubicBezTo>
                  <a:lnTo>
                    <a:pt x="137" y="252"/>
                  </a:lnTo>
                  <a:close/>
                  <a:moveTo>
                    <a:pt x="103" y="90"/>
                  </a:moveTo>
                  <a:lnTo>
                    <a:pt x="103" y="90"/>
                  </a:lnTo>
                  <a:cubicBezTo>
                    <a:pt x="103" y="54"/>
                    <a:pt x="133" y="24"/>
                    <a:pt x="170" y="24"/>
                  </a:cubicBezTo>
                  <a:cubicBezTo>
                    <a:pt x="207" y="24"/>
                    <a:pt x="237" y="54"/>
                    <a:pt x="237" y="90"/>
                  </a:cubicBezTo>
                  <a:cubicBezTo>
                    <a:pt x="237" y="128"/>
                    <a:pt x="207" y="158"/>
                    <a:pt x="170" y="158"/>
                  </a:cubicBezTo>
                  <a:cubicBezTo>
                    <a:pt x="133" y="158"/>
                    <a:pt x="103" y="128"/>
                    <a:pt x="103" y="90"/>
                  </a:cubicBezTo>
                  <a:close/>
                  <a:moveTo>
                    <a:pt x="253" y="211"/>
                  </a:moveTo>
                  <a:lnTo>
                    <a:pt x="253" y="211"/>
                  </a:lnTo>
                  <a:cubicBezTo>
                    <a:pt x="249" y="209"/>
                    <a:pt x="244" y="211"/>
                    <a:pt x="241" y="214"/>
                  </a:cubicBezTo>
                  <a:cubicBezTo>
                    <a:pt x="203" y="252"/>
                    <a:pt x="203" y="252"/>
                    <a:pt x="203" y="252"/>
                  </a:cubicBezTo>
                  <a:cubicBezTo>
                    <a:pt x="185" y="180"/>
                    <a:pt x="185" y="180"/>
                    <a:pt x="185" y="180"/>
                  </a:cubicBezTo>
                  <a:cubicBezTo>
                    <a:pt x="211" y="176"/>
                    <a:pt x="234" y="159"/>
                    <a:pt x="247" y="137"/>
                  </a:cubicBezTo>
                  <a:cubicBezTo>
                    <a:pt x="302" y="228"/>
                    <a:pt x="302" y="228"/>
                    <a:pt x="302" y="228"/>
                  </a:cubicBezTo>
                  <a:lnTo>
                    <a:pt x="253" y="211"/>
                  </a:lnTo>
                  <a:close/>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56" name="Freeform 88"/>
            <p:cNvSpPr>
              <a:spLocks noChangeArrowheads="1"/>
            </p:cNvSpPr>
            <p:nvPr/>
          </p:nvSpPr>
          <p:spPr bwMode="auto">
            <a:xfrm>
              <a:off x="4931618" y="3879974"/>
              <a:ext cx="144381" cy="17746"/>
            </a:xfrm>
            <a:custGeom>
              <a:avLst/>
              <a:gdLst>
                <a:gd name="T0" fmla="*/ 12 w 234"/>
                <a:gd name="T1" fmla="*/ 24 h 25"/>
                <a:gd name="T2" fmla="*/ 12 w 234"/>
                <a:gd name="T3" fmla="*/ 24 h 25"/>
                <a:gd name="T4" fmla="*/ 222 w 234"/>
                <a:gd name="T5" fmla="*/ 24 h 25"/>
                <a:gd name="T6" fmla="*/ 233 w 234"/>
                <a:gd name="T7" fmla="*/ 11 h 25"/>
                <a:gd name="T8" fmla="*/ 222 w 234"/>
                <a:gd name="T9" fmla="*/ 0 h 25"/>
                <a:gd name="T10" fmla="*/ 12 w 234"/>
                <a:gd name="T11" fmla="*/ 0 h 25"/>
                <a:gd name="T12" fmla="*/ 0 w 234"/>
                <a:gd name="T13" fmla="*/ 11 h 25"/>
                <a:gd name="T14" fmla="*/ 12 w 234"/>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
                  <a:moveTo>
                    <a:pt x="12" y="24"/>
                  </a:moveTo>
                  <a:lnTo>
                    <a:pt x="12" y="24"/>
                  </a:lnTo>
                  <a:cubicBezTo>
                    <a:pt x="222" y="24"/>
                    <a:pt x="222" y="24"/>
                    <a:pt x="222" y="24"/>
                  </a:cubicBezTo>
                  <a:cubicBezTo>
                    <a:pt x="228" y="24"/>
                    <a:pt x="233" y="19"/>
                    <a:pt x="233" y="11"/>
                  </a:cubicBezTo>
                  <a:cubicBezTo>
                    <a:pt x="233" y="5"/>
                    <a:pt x="228" y="0"/>
                    <a:pt x="222" y="0"/>
                  </a:cubicBezTo>
                  <a:cubicBezTo>
                    <a:pt x="12" y="0"/>
                    <a:pt x="12" y="0"/>
                    <a:pt x="12" y="0"/>
                  </a:cubicBezTo>
                  <a:cubicBezTo>
                    <a:pt x="5" y="0"/>
                    <a:pt x="0" y="5"/>
                    <a:pt x="0" y="11"/>
                  </a:cubicBezTo>
                  <a:cubicBezTo>
                    <a:pt x="0" y="19"/>
                    <a:pt x="5" y="24"/>
                    <a:pt x="12" y="24"/>
                  </a:cubicBezTo>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57" name="Freeform 89"/>
            <p:cNvSpPr>
              <a:spLocks noChangeArrowheads="1"/>
            </p:cNvSpPr>
            <p:nvPr/>
          </p:nvSpPr>
          <p:spPr bwMode="auto">
            <a:xfrm>
              <a:off x="4931618" y="3962790"/>
              <a:ext cx="144381" cy="17746"/>
            </a:xfrm>
            <a:custGeom>
              <a:avLst/>
              <a:gdLst>
                <a:gd name="T0" fmla="*/ 222 w 234"/>
                <a:gd name="T1" fmla="*/ 24 h 25"/>
                <a:gd name="T2" fmla="*/ 222 w 234"/>
                <a:gd name="T3" fmla="*/ 24 h 25"/>
                <a:gd name="T4" fmla="*/ 233 w 234"/>
                <a:gd name="T5" fmla="*/ 12 h 25"/>
                <a:gd name="T6" fmla="*/ 222 w 234"/>
                <a:gd name="T7" fmla="*/ 0 h 25"/>
                <a:gd name="T8" fmla="*/ 12 w 234"/>
                <a:gd name="T9" fmla="*/ 0 h 25"/>
                <a:gd name="T10" fmla="*/ 0 w 234"/>
                <a:gd name="T11" fmla="*/ 12 h 25"/>
                <a:gd name="T12" fmla="*/ 12 w 234"/>
                <a:gd name="T13" fmla="*/ 24 h 25"/>
                <a:gd name="T14" fmla="*/ 222 w 234"/>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5">
                  <a:moveTo>
                    <a:pt x="222" y="24"/>
                  </a:moveTo>
                  <a:lnTo>
                    <a:pt x="222" y="24"/>
                  </a:lnTo>
                  <a:cubicBezTo>
                    <a:pt x="228" y="24"/>
                    <a:pt x="233" y="19"/>
                    <a:pt x="233" y="12"/>
                  </a:cubicBezTo>
                  <a:cubicBezTo>
                    <a:pt x="233" y="5"/>
                    <a:pt x="228" y="0"/>
                    <a:pt x="222" y="0"/>
                  </a:cubicBezTo>
                  <a:cubicBezTo>
                    <a:pt x="12" y="0"/>
                    <a:pt x="12" y="0"/>
                    <a:pt x="12" y="0"/>
                  </a:cubicBezTo>
                  <a:cubicBezTo>
                    <a:pt x="5" y="0"/>
                    <a:pt x="0" y="5"/>
                    <a:pt x="0" y="12"/>
                  </a:cubicBezTo>
                  <a:cubicBezTo>
                    <a:pt x="0" y="19"/>
                    <a:pt x="5" y="24"/>
                    <a:pt x="12" y="24"/>
                  </a:cubicBezTo>
                  <a:lnTo>
                    <a:pt x="222" y="24"/>
                  </a:lnTo>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58" name="Freeform 90"/>
            <p:cNvSpPr>
              <a:spLocks noChangeArrowheads="1"/>
            </p:cNvSpPr>
            <p:nvPr/>
          </p:nvSpPr>
          <p:spPr bwMode="auto">
            <a:xfrm>
              <a:off x="4879859" y="3921382"/>
              <a:ext cx="237000" cy="14790"/>
            </a:xfrm>
            <a:custGeom>
              <a:avLst/>
              <a:gdLst>
                <a:gd name="T0" fmla="*/ 369 w 382"/>
                <a:gd name="T1" fmla="*/ 0 h 24"/>
                <a:gd name="T2" fmla="*/ 369 w 382"/>
                <a:gd name="T3" fmla="*/ 0 h 24"/>
                <a:gd name="T4" fmla="*/ 11 w 382"/>
                <a:gd name="T5" fmla="*/ 0 h 24"/>
                <a:gd name="T6" fmla="*/ 0 w 382"/>
                <a:gd name="T7" fmla="*/ 12 h 24"/>
                <a:gd name="T8" fmla="*/ 11 w 382"/>
                <a:gd name="T9" fmla="*/ 23 h 24"/>
                <a:gd name="T10" fmla="*/ 369 w 382"/>
                <a:gd name="T11" fmla="*/ 23 h 24"/>
                <a:gd name="T12" fmla="*/ 381 w 382"/>
                <a:gd name="T13" fmla="*/ 12 h 24"/>
                <a:gd name="T14" fmla="*/ 369 w 382"/>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2" h="24">
                  <a:moveTo>
                    <a:pt x="369" y="0"/>
                  </a:moveTo>
                  <a:lnTo>
                    <a:pt x="369" y="0"/>
                  </a:lnTo>
                  <a:cubicBezTo>
                    <a:pt x="11" y="0"/>
                    <a:pt x="11" y="0"/>
                    <a:pt x="11" y="0"/>
                  </a:cubicBezTo>
                  <a:cubicBezTo>
                    <a:pt x="5" y="0"/>
                    <a:pt x="0" y="6"/>
                    <a:pt x="0" y="12"/>
                  </a:cubicBezTo>
                  <a:cubicBezTo>
                    <a:pt x="0" y="18"/>
                    <a:pt x="5" y="23"/>
                    <a:pt x="11" y="23"/>
                  </a:cubicBezTo>
                  <a:cubicBezTo>
                    <a:pt x="369" y="23"/>
                    <a:pt x="369" y="23"/>
                    <a:pt x="369" y="23"/>
                  </a:cubicBezTo>
                  <a:cubicBezTo>
                    <a:pt x="376" y="23"/>
                    <a:pt x="381" y="18"/>
                    <a:pt x="381" y="12"/>
                  </a:cubicBezTo>
                  <a:cubicBezTo>
                    <a:pt x="381" y="6"/>
                    <a:pt x="376" y="0"/>
                    <a:pt x="369" y="0"/>
                  </a:cubicBezTo>
                </a:path>
              </a:pathLst>
            </a:custGeom>
            <a:solidFill>
              <a:srgbClr val="7425A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grpSp>
        <p:nvGrpSpPr>
          <p:cNvPr id="159" name="Group 158"/>
          <p:cNvGrpSpPr/>
          <p:nvPr/>
        </p:nvGrpSpPr>
        <p:grpSpPr>
          <a:xfrm>
            <a:off x="3506203" y="3569411"/>
            <a:ext cx="363096" cy="523479"/>
            <a:chOff x="6537491" y="3780258"/>
            <a:chExt cx="282197" cy="406846"/>
          </a:xfrm>
        </p:grpSpPr>
        <p:sp>
          <p:nvSpPr>
            <p:cNvPr id="160" name="Freeform 499"/>
            <p:cNvSpPr>
              <a:spLocks noChangeArrowheads="1"/>
            </p:cNvSpPr>
            <p:nvPr/>
          </p:nvSpPr>
          <p:spPr bwMode="auto">
            <a:xfrm>
              <a:off x="6665451" y="3780258"/>
              <a:ext cx="26278" cy="23072"/>
            </a:xfrm>
            <a:custGeom>
              <a:avLst/>
              <a:gdLst>
                <a:gd name="T0" fmla="*/ 23 w 45"/>
                <a:gd name="T1" fmla="*/ 44 h 45"/>
                <a:gd name="T2" fmla="*/ 23 w 45"/>
                <a:gd name="T3" fmla="*/ 44 h 45"/>
                <a:gd name="T4" fmla="*/ 44 w 45"/>
                <a:gd name="T5" fmla="*/ 21 h 45"/>
                <a:gd name="T6" fmla="*/ 23 w 45"/>
                <a:gd name="T7" fmla="*/ 0 h 45"/>
                <a:gd name="T8" fmla="*/ 0 w 45"/>
                <a:gd name="T9" fmla="*/ 21 h 45"/>
                <a:gd name="T10" fmla="*/ 23 w 45"/>
                <a:gd name="T11" fmla="*/ 44 h 45"/>
              </a:gdLst>
              <a:ahLst/>
              <a:cxnLst>
                <a:cxn ang="0">
                  <a:pos x="T0" y="T1"/>
                </a:cxn>
                <a:cxn ang="0">
                  <a:pos x="T2" y="T3"/>
                </a:cxn>
                <a:cxn ang="0">
                  <a:pos x="T4" y="T5"/>
                </a:cxn>
                <a:cxn ang="0">
                  <a:pos x="T6" y="T7"/>
                </a:cxn>
                <a:cxn ang="0">
                  <a:pos x="T8" y="T9"/>
                </a:cxn>
                <a:cxn ang="0">
                  <a:pos x="T10" y="T11"/>
                </a:cxn>
              </a:cxnLst>
              <a:rect l="0" t="0" r="r" b="b"/>
              <a:pathLst>
                <a:path w="45" h="45">
                  <a:moveTo>
                    <a:pt x="23" y="44"/>
                  </a:moveTo>
                  <a:lnTo>
                    <a:pt x="23" y="44"/>
                  </a:lnTo>
                  <a:cubicBezTo>
                    <a:pt x="34" y="44"/>
                    <a:pt x="44" y="34"/>
                    <a:pt x="44" y="21"/>
                  </a:cubicBezTo>
                  <a:cubicBezTo>
                    <a:pt x="44" y="10"/>
                    <a:pt x="34" y="0"/>
                    <a:pt x="23" y="0"/>
                  </a:cubicBezTo>
                  <a:cubicBezTo>
                    <a:pt x="10" y="0"/>
                    <a:pt x="0" y="10"/>
                    <a:pt x="0" y="21"/>
                  </a:cubicBezTo>
                  <a:cubicBezTo>
                    <a:pt x="0" y="34"/>
                    <a:pt x="10" y="44"/>
                    <a:pt x="23" y="44"/>
                  </a:cubicBezTo>
                </a:path>
              </a:pathLst>
            </a:custGeom>
            <a:solidFill>
              <a:srgbClr val="231C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61" name="Freeform 500"/>
            <p:cNvSpPr>
              <a:spLocks noChangeArrowheads="1"/>
            </p:cNvSpPr>
            <p:nvPr/>
          </p:nvSpPr>
          <p:spPr bwMode="auto">
            <a:xfrm>
              <a:off x="6537491" y="3822604"/>
              <a:ext cx="282197" cy="364500"/>
            </a:xfrm>
            <a:custGeom>
              <a:avLst/>
              <a:gdLst>
                <a:gd name="T0" fmla="*/ 425 w 457"/>
                <a:gd name="T1" fmla="*/ 672 h 673"/>
                <a:gd name="T2" fmla="*/ 425 w 457"/>
                <a:gd name="T3" fmla="*/ 672 h 673"/>
                <a:gd name="T4" fmla="*/ 456 w 457"/>
                <a:gd name="T5" fmla="*/ 640 h 673"/>
                <a:gd name="T6" fmla="*/ 456 w 457"/>
                <a:gd name="T7" fmla="*/ 123 h 673"/>
                <a:gd name="T8" fmla="*/ 425 w 457"/>
                <a:gd name="T9" fmla="*/ 92 h 673"/>
                <a:gd name="T10" fmla="*/ 296 w 457"/>
                <a:gd name="T11" fmla="*/ 92 h 673"/>
                <a:gd name="T12" fmla="*/ 296 w 457"/>
                <a:gd name="T13" fmla="*/ 66 h 673"/>
                <a:gd name="T14" fmla="*/ 229 w 457"/>
                <a:gd name="T15" fmla="*/ 0 h 673"/>
                <a:gd name="T16" fmla="*/ 161 w 457"/>
                <a:gd name="T17" fmla="*/ 66 h 673"/>
                <a:gd name="T18" fmla="*/ 159 w 457"/>
                <a:gd name="T19" fmla="*/ 92 h 673"/>
                <a:gd name="T20" fmla="*/ 31 w 457"/>
                <a:gd name="T21" fmla="*/ 92 h 673"/>
                <a:gd name="T22" fmla="*/ 0 w 457"/>
                <a:gd name="T23" fmla="*/ 123 h 673"/>
                <a:gd name="T24" fmla="*/ 0 w 457"/>
                <a:gd name="T25" fmla="*/ 640 h 673"/>
                <a:gd name="T26" fmla="*/ 31 w 457"/>
                <a:gd name="T27" fmla="*/ 672 h 673"/>
                <a:gd name="T28" fmla="*/ 425 w 457"/>
                <a:gd name="T29" fmla="*/ 672 h 673"/>
                <a:gd name="T30" fmla="*/ 182 w 457"/>
                <a:gd name="T31" fmla="*/ 66 h 673"/>
                <a:gd name="T32" fmla="*/ 182 w 457"/>
                <a:gd name="T33" fmla="*/ 66 h 673"/>
                <a:gd name="T34" fmla="*/ 229 w 457"/>
                <a:gd name="T35" fmla="*/ 21 h 673"/>
                <a:gd name="T36" fmla="*/ 274 w 457"/>
                <a:gd name="T37" fmla="*/ 66 h 673"/>
                <a:gd name="T38" fmla="*/ 331 w 457"/>
                <a:gd name="T39" fmla="*/ 157 h 673"/>
                <a:gd name="T40" fmla="*/ 362 w 457"/>
                <a:gd name="T41" fmla="*/ 196 h 673"/>
                <a:gd name="T42" fmla="*/ 94 w 457"/>
                <a:gd name="T43" fmla="*/ 196 h 673"/>
                <a:gd name="T44" fmla="*/ 125 w 457"/>
                <a:gd name="T45" fmla="*/ 157 h 673"/>
                <a:gd name="T46" fmla="*/ 182 w 457"/>
                <a:gd name="T47" fmla="*/ 66 h 673"/>
                <a:gd name="T48" fmla="*/ 365 w 457"/>
                <a:gd name="T49" fmla="*/ 154 h 673"/>
                <a:gd name="T50" fmla="*/ 365 w 457"/>
                <a:gd name="T51" fmla="*/ 154 h 673"/>
                <a:gd name="T52" fmla="*/ 382 w 457"/>
                <a:gd name="T53" fmla="*/ 154 h 673"/>
                <a:gd name="T54" fmla="*/ 394 w 457"/>
                <a:gd name="T55" fmla="*/ 166 h 673"/>
                <a:gd name="T56" fmla="*/ 394 w 457"/>
                <a:gd name="T57" fmla="*/ 598 h 673"/>
                <a:gd name="T58" fmla="*/ 382 w 457"/>
                <a:gd name="T59" fmla="*/ 608 h 673"/>
                <a:gd name="T60" fmla="*/ 74 w 457"/>
                <a:gd name="T61" fmla="*/ 608 h 673"/>
                <a:gd name="T62" fmla="*/ 63 w 457"/>
                <a:gd name="T63" fmla="*/ 598 h 673"/>
                <a:gd name="T64" fmla="*/ 63 w 457"/>
                <a:gd name="T65" fmla="*/ 166 h 673"/>
                <a:gd name="T66" fmla="*/ 74 w 457"/>
                <a:gd name="T67" fmla="*/ 156 h 673"/>
                <a:gd name="T68" fmla="*/ 91 w 457"/>
                <a:gd name="T69" fmla="*/ 156 h 673"/>
                <a:gd name="T70" fmla="*/ 73 w 457"/>
                <a:gd name="T71" fmla="*/ 200 h 673"/>
                <a:gd name="T72" fmla="*/ 90 w 457"/>
                <a:gd name="T73" fmla="*/ 217 h 673"/>
                <a:gd name="T74" fmla="*/ 368 w 457"/>
                <a:gd name="T75" fmla="*/ 217 h 673"/>
                <a:gd name="T76" fmla="*/ 384 w 457"/>
                <a:gd name="T77" fmla="*/ 200 h 673"/>
                <a:gd name="T78" fmla="*/ 365 w 457"/>
                <a:gd name="T79" fmla="*/ 154 h 673"/>
                <a:gd name="T80" fmla="*/ 21 w 457"/>
                <a:gd name="T81" fmla="*/ 640 h 673"/>
                <a:gd name="T82" fmla="*/ 21 w 457"/>
                <a:gd name="T83" fmla="*/ 640 h 673"/>
                <a:gd name="T84" fmla="*/ 21 w 457"/>
                <a:gd name="T85" fmla="*/ 123 h 673"/>
                <a:gd name="T86" fmla="*/ 31 w 457"/>
                <a:gd name="T87" fmla="*/ 112 h 673"/>
                <a:gd name="T88" fmla="*/ 154 w 457"/>
                <a:gd name="T89" fmla="*/ 112 h 673"/>
                <a:gd name="T90" fmla="*/ 129 w 457"/>
                <a:gd name="T91" fmla="*/ 135 h 673"/>
                <a:gd name="T92" fmla="*/ 129 w 457"/>
                <a:gd name="T93" fmla="*/ 135 h 673"/>
                <a:gd name="T94" fmla="*/ 74 w 457"/>
                <a:gd name="T95" fmla="*/ 135 h 673"/>
                <a:gd name="T96" fmla="*/ 43 w 457"/>
                <a:gd name="T97" fmla="*/ 166 h 673"/>
                <a:gd name="T98" fmla="*/ 43 w 457"/>
                <a:gd name="T99" fmla="*/ 598 h 673"/>
                <a:gd name="T100" fmla="*/ 74 w 457"/>
                <a:gd name="T101" fmla="*/ 629 h 673"/>
                <a:gd name="T102" fmla="*/ 382 w 457"/>
                <a:gd name="T103" fmla="*/ 629 h 673"/>
                <a:gd name="T104" fmla="*/ 415 w 457"/>
                <a:gd name="T105" fmla="*/ 598 h 673"/>
                <a:gd name="T106" fmla="*/ 415 w 457"/>
                <a:gd name="T107" fmla="*/ 166 h 673"/>
                <a:gd name="T108" fmla="*/ 382 w 457"/>
                <a:gd name="T109" fmla="*/ 135 h 673"/>
                <a:gd name="T110" fmla="*/ 327 w 457"/>
                <a:gd name="T111" fmla="*/ 135 h 673"/>
                <a:gd name="T112" fmla="*/ 303 w 457"/>
                <a:gd name="T113" fmla="*/ 112 h 673"/>
                <a:gd name="T114" fmla="*/ 425 w 457"/>
                <a:gd name="T115" fmla="*/ 112 h 673"/>
                <a:gd name="T116" fmla="*/ 436 w 457"/>
                <a:gd name="T117" fmla="*/ 123 h 673"/>
                <a:gd name="T118" fmla="*/ 436 w 457"/>
                <a:gd name="T119" fmla="*/ 640 h 673"/>
                <a:gd name="T120" fmla="*/ 425 w 457"/>
                <a:gd name="T121" fmla="*/ 650 h 673"/>
                <a:gd name="T122" fmla="*/ 31 w 457"/>
                <a:gd name="T123" fmla="*/ 650 h 673"/>
                <a:gd name="T124" fmla="*/ 21 w 457"/>
                <a:gd name="T125" fmla="*/ 64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7" h="673">
                  <a:moveTo>
                    <a:pt x="425" y="672"/>
                  </a:moveTo>
                  <a:lnTo>
                    <a:pt x="425" y="672"/>
                  </a:lnTo>
                  <a:cubicBezTo>
                    <a:pt x="442" y="672"/>
                    <a:pt x="456" y="657"/>
                    <a:pt x="456" y="640"/>
                  </a:cubicBezTo>
                  <a:cubicBezTo>
                    <a:pt x="456" y="123"/>
                    <a:pt x="456" y="123"/>
                    <a:pt x="456" y="123"/>
                  </a:cubicBezTo>
                  <a:cubicBezTo>
                    <a:pt x="456" y="106"/>
                    <a:pt x="442" y="92"/>
                    <a:pt x="425" y="92"/>
                  </a:cubicBezTo>
                  <a:cubicBezTo>
                    <a:pt x="296" y="92"/>
                    <a:pt x="296" y="92"/>
                    <a:pt x="296" y="92"/>
                  </a:cubicBezTo>
                  <a:cubicBezTo>
                    <a:pt x="296" y="83"/>
                    <a:pt x="296" y="75"/>
                    <a:pt x="296" y="66"/>
                  </a:cubicBezTo>
                  <a:cubicBezTo>
                    <a:pt x="296" y="29"/>
                    <a:pt x="266" y="0"/>
                    <a:pt x="229" y="0"/>
                  </a:cubicBezTo>
                  <a:cubicBezTo>
                    <a:pt x="191" y="0"/>
                    <a:pt x="161" y="29"/>
                    <a:pt x="161" y="66"/>
                  </a:cubicBezTo>
                  <a:cubicBezTo>
                    <a:pt x="161" y="75"/>
                    <a:pt x="161" y="83"/>
                    <a:pt x="159" y="92"/>
                  </a:cubicBezTo>
                  <a:cubicBezTo>
                    <a:pt x="31" y="92"/>
                    <a:pt x="31" y="92"/>
                    <a:pt x="31" y="92"/>
                  </a:cubicBezTo>
                  <a:cubicBezTo>
                    <a:pt x="14" y="92"/>
                    <a:pt x="0" y="106"/>
                    <a:pt x="0" y="123"/>
                  </a:cubicBezTo>
                  <a:cubicBezTo>
                    <a:pt x="0" y="640"/>
                    <a:pt x="0" y="640"/>
                    <a:pt x="0" y="640"/>
                  </a:cubicBezTo>
                  <a:cubicBezTo>
                    <a:pt x="0" y="657"/>
                    <a:pt x="14" y="672"/>
                    <a:pt x="31" y="672"/>
                  </a:cubicBezTo>
                  <a:lnTo>
                    <a:pt x="425" y="672"/>
                  </a:lnTo>
                  <a:close/>
                  <a:moveTo>
                    <a:pt x="182" y="66"/>
                  </a:moveTo>
                  <a:lnTo>
                    <a:pt x="182" y="66"/>
                  </a:lnTo>
                  <a:cubicBezTo>
                    <a:pt x="182" y="41"/>
                    <a:pt x="203" y="21"/>
                    <a:pt x="229" y="21"/>
                  </a:cubicBezTo>
                  <a:cubicBezTo>
                    <a:pt x="253" y="21"/>
                    <a:pt x="274" y="41"/>
                    <a:pt x="274" y="66"/>
                  </a:cubicBezTo>
                  <a:cubicBezTo>
                    <a:pt x="274" y="95"/>
                    <a:pt x="274" y="143"/>
                    <a:pt x="331" y="157"/>
                  </a:cubicBezTo>
                  <a:cubicBezTo>
                    <a:pt x="348" y="162"/>
                    <a:pt x="360" y="177"/>
                    <a:pt x="362" y="196"/>
                  </a:cubicBezTo>
                  <a:cubicBezTo>
                    <a:pt x="94" y="196"/>
                    <a:pt x="94" y="196"/>
                    <a:pt x="94" y="196"/>
                  </a:cubicBezTo>
                  <a:cubicBezTo>
                    <a:pt x="97" y="177"/>
                    <a:pt x="108" y="162"/>
                    <a:pt x="125" y="157"/>
                  </a:cubicBezTo>
                  <a:cubicBezTo>
                    <a:pt x="182" y="143"/>
                    <a:pt x="182" y="95"/>
                    <a:pt x="182" y="66"/>
                  </a:cubicBezTo>
                  <a:close/>
                  <a:moveTo>
                    <a:pt x="365" y="154"/>
                  </a:moveTo>
                  <a:lnTo>
                    <a:pt x="365" y="154"/>
                  </a:lnTo>
                  <a:cubicBezTo>
                    <a:pt x="382" y="154"/>
                    <a:pt x="382" y="154"/>
                    <a:pt x="382" y="154"/>
                  </a:cubicBezTo>
                  <a:cubicBezTo>
                    <a:pt x="388" y="154"/>
                    <a:pt x="394" y="160"/>
                    <a:pt x="394" y="166"/>
                  </a:cubicBezTo>
                  <a:cubicBezTo>
                    <a:pt x="394" y="598"/>
                    <a:pt x="394" y="598"/>
                    <a:pt x="394" y="598"/>
                  </a:cubicBezTo>
                  <a:cubicBezTo>
                    <a:pt x="394" y="603"/>
                    <a:pt x="388" y="608"/>
                    <a:pt x="382" y="608"/>
                  </a:cubicBezTo>
                  <a:cubicBezTo>
                    <a:pt x="74" y="608"/>
                    <a:pt x="74" y="608"/>
                    <a:pt x="74" y="608"/>
                  </a:cubicBezTo>
                  <a:cubicBezTo>
                    <a:pt x="68" y="608"/>
                    <a:pt x="63" y="603"/>
                    <a:pt x="63" y="598"/>
                  </a:cubicBezTo>
                  <a:cubicBezTo>
                    <a:pt x="63" y="166"/>
                    <a:pt x="63" y="166"/>
                    <a:pt x="63" y="166"/>
                  </a:cubicBezTo>
                  <a:cubicBezTo>
                    <a:pt x="63" y="160"/>
                    <a:pt x="68" y="156"/>
                    <a:pt x="74" y="156"/>
                  </a:cubicBezTo>
                  <a:cubicBezTo>
                    <a:pt x="91" y="156"/>
                    <a:pt x="91" y="156"/>
                    <a:pt x="91" y="156"/>
                  </a:cubicBezTo>
                  <a:cubicBezTo>
                    <a:pt x="80" y="167"/>
                    <a:pt x="73" y="183"/>
                    <a:pt x="73" y="200"/>
                  </a:cubicBezTo>
                  <a:cubicBezTo>
                    <a:pt x="73" y="208"/>
                    <a:pt x="80" y="217"/>
                    <a:pt x="90" y="217"/>
                  </a:cubicBezTo>
                  <a:cubicBezTo>
                    <a:pt x="368" y="217"/>
                    <a:pt x="368" y="217"/>
                    <a:pt x="368" y="217"/>
                  </a:cubicBezTo>
                  <a:cubicBezTo>
                    <a:pt x="377" y="217"/>
                    <a:pt x="384" y="208"/>
                    <a:pt x="384" y="200"/>
                  </a:cubicBezTo>
                  <a:cubicBezTo>
                    <a:pt x="384" y="183"/>
                    <a:pt x="377" y="167"/>
                    <a:pt x="365" y="154"/>
                  </a:cubicBezTo>
                  <a:close/>
                  <a:moveTo>
                    <a:pt x="21" y="640"/>
                  </a:moveTo>
                  <a:lnTo>
                    <a:pt x="21" y="640"/>
                  </a:lnTo>
                  <a:cubicBezTo>
                    <a:pt x="21" y="123"/>
                    <a:pt x="21" y="123"/>
                    <a:pt x="21" y="123"/>
                  </a:cubicBezTo>
                  <a:cubicBezTo>
                    <a:pt x="21" y="117"/>
                    <a:pt x="26" y="112"/>
                    <a:pt x="31" y="112"/>
                  </a:cubicBezTo>
                  <a:cubicBezTo>
                    <a:pt x="154" y="112"/>
                    <a:pt x="154" y="112"/>
                    <a:pt x="154" y="112"/>
                  </a:cubicBezTo>
                  <a:cubicBezTo>
                    <a:pt x="149" y="122"/>
                    <a:pt x="142" y="129"/>
                    <a:pt x="129" y="135"/>
                  </a:cubicBezTo>
                  <a:lnTo>
                    <a:pt x="129" y="135"/>
                  </a:lnTo>
                  <a:cubicBezTo>
                    <a:pt x="74" y="135"/>
                    <a:pt x="74" y="135"/>
                    <a:pt x="74" y="135"/>
                  </a:cubicBezTo>
                  <a:cubicBezTo>
                    <a:pt x="57" y="135"/>
                    <a:pt x="43" y="149"/>
                    <a:pt x="43" y="166"/>
                  </a:cubicBezTo>
                  <a:cubicBezTo>
                    <a:pt x="43" y="598"/>
                    <a:pt x="43" y="598"/>
                    <a:pt x="43" y="598"/>
                  </a:cubicBezTo>
                  <a:cubicBezTo>
                    <a:pt x="43" y="615"/>
                    <a:pt x="57" y="629"/>
                    <a:pt x="74" y="629"/>
                  </a:cubicBezTo>
                  <a:cubicBezTo>
                    <a:pt x="382" y="629"/>
                    <a:pt x="382" y="629"/>
                    <a:pt x="382" y="629"/>
                  </a:cubicBezTo>
                  <a:cubicBezTo>
                    <a:pt x="401" y="629"/>
                    <a:pt x="415" y="615"/>
                    <a:pt x="415" y="598"/>
                  </a:cubicBezTo>
                  <a:cubicBezTo>
                    <a:pt x="415" y="166"/>
                    <a:pt x="415" y="166"/>
                    <a:pt x="415" y="166"/>
                  </a:cubicBezTo>
                  <a:cubicBezTo>
                    <a:pt x="415" y="149"/>
                    <a:pt x="401" y="135"/>
                    <a:pt x="382" y="135"/>
                  </a:cubicBezTo>
                  <a:cubicBezTo>
                    <a:pt x="327" y="135"/>
                    <a:pt x="327" y="135"/>
                    <a:pt x="327" y="135"/>
                  </a:cubicBezTo>
                  <a:cubicBezTo>
                    <a:pt x="314" y="129"/>
                    <a:pt x="307" y="122"/>
                    <a:pt x="303" y="112"/>
                  </a:cubicBezTo>
                  <a:cubicBezTo>
                    <a:pt x="425" y="112"/>
                    <a:pt x="425" y="112"/>
                    <a:pt x="425" y="112"/>
                  </a:cubicBezTo>
                  <a:cubicBezTo>
                    <a:pt x="431" y="112"/>
                    <a:pt x="436" y="117"/>
                    <a:pt x="436" y="123"/>
                  </a:cubicBezTo>
                  <a:cubicBezTo>
                    <a:pt x="436" y="640"/>
                    <a:pt x="436" y="640"/>
                    <a:pt x="436" y="640"/>
                  </a:cubicBezTo>
                  <a:cubicBezTo>
                    <a:pt x="436" y="646"/>
                    <a:pt x="431" y="650"/>
                    <a:pt x="425" y="650"/>
                  </a:cubicBezTo>
                  <a:cubicBezTo>
                    <a:pt x="31" y="650"/>
                    <a:pt x="31" y="650"/>
                    <a:pt x="31" y="650"/>
                  </a:cubicBezTo>
                  <a:cubicBezTo>
                    <a:pt x="26" y="650"/>
                    <a:pt x="21" y="646"/>
                    <a:pt x="21" y="640"/>
                  </a:cubicBezTo>
                  <a:close/>
                </a:path>
              </a:pathLst>
            </a:custGeom>
            <a:solidFill>
              <a:srgbClr val="231C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62" name="Freeform 527"/>
            <p:cNvSpPr>
              <a:spLocks noChangeArrowheads="1"/>
            </p:cNvSpPr>
            <p:nvPr/>
          </p:nvSpPr>
          <p:spPr bwMode="auto">
            <a:xfrm>
              <a:off x="6610265" y="3930233"/>
              <a:ext cx="136653" cy="85369"/>
            </a:xfrm>
            <a:custGeom>
              <a:avLst/>
              <a:gdLst>
                <a:gd name="T0" fmla="*/ 211 w 230"/>
                <a:gd name="T1" fmla="*/ 4 h 163"/>
                <a:gd name="T2" fmla="*/ 211 w 230"/>
                <a:gd name="T3" fmla="*/ 4 h 163"/>
                <a:gd name="T4" fmla="*/ 77 w 230"/>
                <a:gd name="T5" fmla="*/ 137 h 163"/>
                <a:gd name="T6" fmla="*/ 19 w 230"/>
                <a:gd name="T7" fmla="*/ 79 h 163"/>
                <a:gd name="T8" fmla="*/ 4 w 230"/>
                <a:gd name="T9" fmla="*/ 79 h 163"/>
                <a:gd name="T10" fmla="*/ 4 w 230"/>
                <a:gd name="T11" fmla="*/ 93 h 163"/>
                <a:gd name="T12" fmla="*/ 70 w 230"/>
                <a:gd name="T13" fmla="*/ 159 h 163"/>
                <a:gd name="T14" fmla="*/ 77 w 230"/>
                <a:gd name="T15" fmla="*/ 162 h 163"/>
                <a:gd name="T16" fmla="*/ 84 w 230"/>
                <a:gd name="T17" fmla="*/ 159 h 163"/>
                <a:gd name="T18" fmla="*/ 84 w 230"/>
                <a:gd name="T19" fmla="*/ 159 h 163"/>
                <a:gd name="T20" fmla="*/ 225 w 230"/>
                <a:gd name="T21" fmla="*/ 18 h 163"/>
                <a:gd name="T22" fmla="*/ 225 w 230"/>
                <a:gd name="T23" fmla="*/ 4 h 163"/>
                <a:gd name="T24" fmla="*/ 211 w 230"/>
                <a:gd name="T25" fmla="*/ 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163">
                  <a:moveTo>
                    <a:pt x="211" y="4"/>
                  </a:moveTo>
                  <a:lnTo>
                    <a:pt x="211" y="4"/>
                  </a:lnTo>
                  <a:cubicBezTo>
                    <a:pt x="77" y="137"/>
                    <a:pt x="77" y="137"/>
                    <a:pt x="77" y="137"/>
                  </a:cubicBezTo>
                  <a:cubicBezTo>
                    <a:pt x="19" y="79"/>
                    <a:pt x="19" y="79"/>
                    <a:pt x="19" y="79"/>
                  </a:cubicBezTo>
                  <a:cubicBezTo>
                    <a:pt x="14" y="75"/>
                    <a:pt x="9" y="75"/>
                    <a:pt x="4" y="79"/>
                  </a:cubicBezTo>
                  <a:cubicBezTo>
                    <a:pt x="0" y="84"/>
                    <a:pt x="0" y="91"/>
                    <a:pt x="4" y="93"/>
                  </a:cubicBezTo>
                  <a:cubicBezTo>
                    <a:pt x="70" y="159"/>
                    <a:pt x="70" y="159"/>
                    <a:pt x="70" y="159"/>
                  </a:cubicBezTo>
                  <a:cubicBezTo>
                    <a:pt x="71" y="162"/>
                    <a:pt x="74" y="162"/>
                    <a:pt x="77" y="162"/>
                  </a:cubicBezTo>
                  <a:cubicBezTo>
                    <a:pt x="80" y="162"/>
                    <a:pt x="83" y="162"/>
                    <a:pt x="84" y="159"/>
                  </a:cubicBezTo>
                  <a:lnTo>
                    <a:pt x="84" y="159"/>
                  </a:lnTo>
                  <a:cubicBezTo>
                    <a:pt x="225" y="18"/>
                    <a:pt x="225" y="18"/>
                    <a:pt x="225" y="18"/>
                  </a:cubicBezTo>
                  <a:cubicBezTo>
                    <a:pt x="229" y="14"/>
                    <a:pt x="229" y="8"/>
                    <a:pt x="225" y="4"/>
                  </a:cubicBezTo>
                  <a:cubicBezTo>
                    <a:pt x="220" y="0"/>
                    <a:pt x="215" y="0"/>
                    <a:pt x="211" y="4"/>
                  </a:cubicBezTo>
                </a:path>
              </a:pathLst>
            </a:custGeom>
            <a:solidFill>
              <a:srgbClr val="231C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grpSp>
      <p:sp>
        <p:nvSpPr>
          <p:cNvPr id="163" name="Rectangle 162"/>
          <p:cNvSpPr/>
          <p:nvPr/>
        </p:nvSpPr>
        <p:spPr bwMode="ltGray">
          <a:xfrm>
            <a:off x="954658" y="1725730"/>
            <a:ext cx="1163400" cy="698477"/>
          </a:xfrm>
          <a:prstGeom prst="rect">
            <a:avLst/>
          </a:prstGeom>
          <a:noFill/>
          <a:ln w="28575" cap="flat" cmpd="sng" algn="ctr">
            <a:solidFill>
              <a:srgbClr val="1668C1"/>
            </a:solidFill>
            <a:prstDash val="solid"/>
            <a:miter lim="800000"/>
          </a:ln>
          <a:effectLst/>
        </p:spPr>
        <p:txBody>
          <a:bodyPr wrap="none" lIns="182880" tIns="182880" rIns="182880" bIns="18288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164" name="TextBox 163"/>
          <p:cNvSpPr txBox="1"/>
          <p:nvPr/>
        </p:nvSpPr>
        <p:spPr>
          <a:xfrm>
            <a:off x="1206165" y="2196126"/>
            <a:ext cx="676792" cy="209475"/>
          </a:xfrm>
          <a:prstGeom prst="rect">
            <a:avLst/>
          </a:prstGeom>
          <a:noFill/>
        </p:spPr>
        <p:txBody>
          <a:bodyPr wrap="none" lIns="0" tIns="0" rIns="0" bIns="0" rtlCol="0">
            <a:noAutofit/>
          </a:bodyPr>
          <a:lstStyle/>
          <a:p>
            <a:pPr algn="ctr" defTabSz="914400">
              <a:lnSpc>
                <a:spcPct val="90000"/>
              </a:lnSpc>
            </a:pPr>
            <a:r>
              <a:rPr lang="en-US" sz="1200" dirty="0">
                <a:solidFill>
                  <a:prstClr val="black"/>
                </a:solidFill>
                <a:cs typeface="Calibri" panose="020F0502020204030204" pitchFamily="34" charset="0"/>
              </a:rPr>
              <a:t>Mobile</a:t>
            </a:r>
          </a:p>
        </p:txBody>
      </p:sp>
      <p:grpSp>
        <p:nvGrpSpPr>
          <p:cNvPr id="165" name="Group 164"/>
          <p:cNvGrpSpPr/>
          <p:nvPr/>
        </p:nvGrpSpPr>
        <p:grpSpPr>
          <a:xfrm>
            <a:off x="1457912" y="1831730"/>
            <a:ext cx="156892" cy="279643"/>
            <a:chOff x="4042464" y="1909462"/>
            <a:chExt cx="168783" cy="298617"/>
          </a:xfrm>
          <a:solidFill>
            <a:srgbClr val="1668C1"/>
          </a:solidFill>
        </p:grpSpPr>
        <p:sp>
          <p:nvSpPr>
            <p:cNvPr id="166" name="Freeform 54"/>
            <p:cNvSpPr>
              <a:spLocks noChangeArrowheads="1"/>
            </p:cNvSpPr>
            <p:nvPr/>
          </p:nvSpPr>
          <p:spPr bwMode="auto">
            <a:xfrm>
              <a:off x="4042464" y="1909462"/>
              <a:ext cx="168783" cy="298617"/>
            </a:xfrm>
            <a:custGeom>
              <a:avLst/>
              <a:gdLst>
                <a:gd name="T0" fmla="*/ 47 w 400"/>
                <a:gd name="T1" fmla="*/ 711 h 712"/>
                <a:gd name="T2" fmla="*/ 47 w 400"/>
                <a:gd name="T3" fmla="*/ 711 h 712"/>
                <a:gd name="T4" fmla="*/ 352 w 400"/>
                <a:gd name="T5" fmla="*/ 711 h 712"/>
                <a:gd name="T6" fmla="*/ 399 w 400"/>
                <a:gd name="T7" fmla="*/ 664 h 712"/>
                <a:gd name="T8" fmla="*/ 399 w 400"/>
                <a:gd name="T9" fmla="*/ 48 h 712"/>
                <a:gd name="T10" fmla="*/ 352 w 400"/>
                <a:gd name="T11" fmla="*/ 0 h 712"/>
                <a:gd name="T12" fmla="*/ 47 w 400"/>
                <a:gd name="T13" fmla="*/ 0 h 712"/>
                <a:gd name="T14" fmla="*/ 0 w 400"/>
                <a:gd name="T15" fmla="*/ 48 h 712"/>
                <a:gd name="T16" fmla="*/ 0 w 400"/>
                <a:gd name="T17" fmla="*/ 664 h 712"/>
                <a:gd name="T18" fmla="*/ 47 w 400"/>
                <a:gd name="T19" fmla="*/ 711 h 712"/>
                <a:gd name="T20" fmla="*/ 23 w 400"/>
                <a:gd name="T21" fmla="*/ 48 h 712"/>
                <a:gd name="T22" fmla="*/ 23 w 400"/>
                <a:gd name="T23" fmla="*/ 48 h 712"/>
                <a:gd name="T24" fmla="*/ 47 w 400"/>
                <a:gd name="T25" fmla="*/ 24 h 712"/>
                <a:gd name="T26" fmla="*/ 352 w 400"/>
                <a:gd name="T27" fmla="*/ 24 h 712"/>
                <a:gd name="T28" fmla="*/ 376 w 400"/>
                <a:gd name="T29" fmla="*/ 48 h 712"/>
                <a:gd name="T30" fmla="*/ 376 w 400"/>
                <a:gd name="T31" fmla="*/ 664 h 712"/>
                <a:gd name="T32" fmla="*/ 352 w 400"/>
                <a:gd name="T33" fmla="*/ 688 h 712"/>
                <a:gd name="T34" fmla="*/ 47 w 400"/>
                <a:gd name="T35" fmla="*/ 688 h 712"/>
                <a:gd name="T36" fmla="*/ 23 w 400"/>
                <a:gd name="T37" fmla="*/ 664 h 712"/>
                <a:gd name="T38" fmla="*/ 23 w 400"/>
                <a:gd name="T39" fmla="*/ 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712">
                  <a:moveTo>
                    <a:pt x="47" y="711"/>
                  </a:moveTo>
                  <a:lnTo>
                    <a:pt x="47" y="711"/>
                  </a:lnTo>
                  <a:cubicBezTo>
                    <a:pt x="352" y="711"/>
                    <a:pt x="352" y="711"/>
                    <a:pt x="352" y="711"/>
                  </a:cubicBezTo>
                  <a:cubicBezTo>
                    <a:pt x="378" y="711"/>
                    <a:pt x="399" y="690"/>
                    <a:pt x="399" y="664"/>
                  </a:cubicBezTo>
                  <a:cubicBezTo>
                    <a:pt x="399" y="48"/>
                    <a:pt x="399" y="48"/>
                    <a:pt x="399" y="48"/>
                  </a:cubicBezTo>
                  <a:cubicBezTo>
                    <a:pt x="399" y="22"/>
                    <a:pt x="378" y="0"/>
                    <a:pt x="352" y="0"/>
                  </a:cubicBezTo>
                  <a:cubicBezTo>
                    <a:pt x="47" y="0"/>
                    <a:pt x="47" y="0"/>
                    <a:pt x="47" y="0"/>
                  </a:cubicBezTo>
                  <a:cubicBezTo>
                    <a:pt x="21" y="0"/>
                    <a:pt x="0" y="22"/>
                    <a:pt x="0" y="48"/>
                  </a:cubicBezTo>
                  <a:cubicBezTo>
                    <a:pt x="0" y="664"/>
                    <a:pt x="0" y="664"/>
                    <a:pt x="0" y="664"/>
                  </a:cubicBezTo>
                  <a:cubicBezTo>
                    <a:pt x="0" y="690"/>
                    <a:pt x="21" y="711"/>
                    <a:pt x="47" y="711"/>
                  </a:cubicBezTo>
                  <a:close/>
                  <a:moveTo>
                    <a:pt x="23" y="48"/>
                  </a:moveTo>
                  <a:lnTo>
                    <a:pt x="23" y="48"/>
                  </a:lnTo>
                  <a:cubicBezTo>
                    <a:pt x="23" y="35"/>
                    <a:pt x="34" y="24"/>
                    <a:pt x="47" y="24"/>
                  </a:cubicBezTo>
                  <a:cubicBezTo>
                    <a:pt x="352" y="24"/>
                    <a:pt x="352" y="24"/>
                    <a:pt x="352" y="24"/>
                  </a:cubicBezTo>
                  <a:cubicBezTo>
                    <a:pt x="365" y="24"/>
                    <a:pt x="376" y="35"/>
                    <a:pt x="376" y="48"/>
                  </a:cubicBezTo>
                  <a:cubicBezTo>
                    <a:pt x="376" y="664"/>
                    <a:pt x="376" y="664"/>
                    <a:pt x="376" y="664"/>
                  </a:cubicBezTo>
                  <a:cubicBezTo>
                    <a:pt x="376" y="677"/>
                    <a:pt x="365" y="688"/>
                    <a:pt x="352" y="688"/>
                  </a:cubicBezTo>
                  <a:cubicBezTo>
                    <a:pt x="47" y="688"/>
                    <a:pt x="47" y="688"/>
                    <a:pt x="47" y="688"/>
                  </a:cubicBezTo>
                  <a:cubicBezTo>
                    <a:pt x="34" y="688"/>
                    <a:pt x="23" y="677"/>
                    <a:pt x="23" y="664"/>
                  </a:cubicBezTo>
                  <a:lnTo>
                    <a:pt x="23" y="4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67" name="Freeform 55"/>
            <p:cNvSpPr>
              <a:spLocks noChangeArrowheads="1"/>
            </p:cNvSpPr>
            <p:nvPr/>
          </p:nvSpPr>
          <p:spPr bwMode="auto">
            <a:xfrm>
              <a:off x="4062866" y="1957686"/>
              <a:ext cx="124270" cy="187332"/>
            </a:xfrm>
            <a:custGeom>
              <a:avLst/>
              <a:gdLst>
                <a:gd name="T0" fmla="*/ 12 w 296"/>
                <a:gd name="T1" fmla="*/ 446 h 447"/>
                <a:gd name="T2" fmla="*/ 12 w 296"/>
                <a:gd name="T3" fmla="*/ 446 h 447"/>
                <a:gd name="T4" fmla="*/ 284 w 296"/>
                <a:gd name="T5" fmla="*/ 446 h 447"/>
                <a:gd name="T6" fmla="*/ 295 w 296"/>
                <a:gd name="T7" fmla="*/ 435 h 447"/>
                <a:gd name="T8" fmla="*/ 295 w 296"/>
                <a:gd name="T9" fmla="*/ 11 h 447"/>
                <a:gd name="T10" fmla="*/ 284 w 296"/>
                <a:gd name="T11" fmla="*/ 0 h 447"/>
                <a:gd name="T12" fmla="*/ 12 w 296"/>
                <a:gd name="T13" fmla="*/ 0 h 447"/>
                <a:gd name="T14" fmla="*/ 0 w 296"/>
                <a:gd name="T15" fmla="*/ 11 h 447"/>
                <a:gd name="T16" fmla="*/ 0 w 296"/>
                <a:gd name="T17" fmla="*/ 435 h 447"/>
                <a:gd name="T18" fmla="*/ 12 w 296"/>
                <a:gd name="T19" fmla="*/ 446 h 447"/>
                <a:gd name="T20" fmla="*/ 24 w 296"/>
                <a:gd name="T21" fmla="*/ 23 h 447"/>
                <a:gd name="T22" fmla="*/ 24 w 296"/>
                <a:gd name="T23" fmla="*/ 23 h 447"/>
                <a:gd name="T24" fmla="*/ 272 w 296"/>
                <a:gd name="T25" fmla="*/ 23 h 447"/>
                <a:gd name="T26" fmla="*/ 272 w 296"/>
                <a:gd name="T27" fmla="*/ 422 h 447"/>
                <a:gd name="T28" fmla="*/ 24 w 296"/>
                <a:gd name="T29" fmla="*/ 422 h 447"/>
                <a:gd name="T30" fmla="*/ 24 w 296"/>
                <a:gd name="T31" fmla="*/ 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447">
                  <a:moveTo>
                    <a:pt x="12" y="446"/>
                  </a:moveTo>
                  <a:lnTo>
                    <a:pt x="12" y="446"/>
                  </a:lnTo>
                  <a:cubicBezTo>
                    <a:pt x="284" y="446"/>
                    <a:pt x="284" y="446"/>
                    <a:pt x="284" y="446"/>
                  </a:cubicBezTo>
                  <a:cubicBezTo>
                    <a:pt x="290" y="446"/>
                    <a:pt x="295" y="441"/>
                    <a:pt x="295" y="435"/>
                  </a:cubicBezTo>
                  <a:cubicBezTo>
                    <a:pt x="295" y="11"/>
                    <a:pt x="295" y="11"/>
                    <a:pt x="295" y="11"/>
                  </a:cubicBezTo>
                  <a:cubicBezTo>
                    <a:pt x="295" y="5"/>
                    <a:pt x="290" y="0"/>
                    <a:pt x="284" y="0"/>
                  </a:cubicBezTo>
                  <a:cubicBezTo>
                    <a:pt x="12" y="0"/>
                    <a:pt x="12" y="0"/>
                    <a:pt x="12" y="0"/>
                  </a:cubicBezTo>
                  <a:cubicBezTo>
                    <a:pt x="6" y="0"/>
                    <a:pt x="0" y="5"/>
                    <a:pt x="0" y="11"/>
                  </a:cubicBezTo>
                  <a:cubicBezTo>
                    <a:pt x="0" y="435"/>
                    <a:pt x="0" y="435"/>
                    <a:pt x="0" y="435"/>
                  </a:cubicBezTo>
                  <a:cubicBezTo>
                    <a:pt x="0" y="441"/>
                    <a:pt x="6" y="446"/>
                    <a:pt x="12" y="446"/>
                  </a:cubicBezTo>
                  <a:close/>
                  <a:moveTo>
                    <a:pt x="24" y="23"/>
                  </a:moveTo>
                  <a:lnTo>
                    <a:pt x="24" y="23"/>
                  </a:lnTo>
                  <a:cubicBezTo>
                    <a:pt x="272" y="23"/>
                    <a:pt x="272" y="23"/>
                    <a:pt x="272" y="23"/>
                  </a:cubicBezTo>
                  <a:cubicBezTo>
                    <a:pt x="272" y="422"/>
                    <a:pt x="272" y="422"/>
                    <a:pt x="272" y="422"/>
                  </a:cubicBezTo>
                  <a:cubicBezTo>
                    <a:pt x="24" y="422"/>
                    <a:pt x="24" y="422"/>
                    <a:pt x="24" y="422"/>
                  </a:cubicBezTo>
                  <a:lnTo>
                    <a:pt x="24" y="2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68" name="Freeform 56"/>
            <p:cNvSpPr>
              <a:spLocks noChangeArrowheads="1"/>
            </p:cNvSpPr>
            <p:nvPr/>
          </p:nvSpPr>
          <p:spPr bwMode="auto">
            <a:xfrm>
              <a:off x="4105526" y="1929865"/>
              <a:ext cx="38950" cy="16692"/>
            </a:xfrm>
            <a:custGeom>
              <a:avLst/>
              <a:gdLst>
                <a:gd name="T0" fmla="*/ 17 w 92"/>
                <a:gd name="T1" fmla="*/ 37 h 38"/>
                <a:gd name="T2" fmla="*/ 17 w 92"/>
                <a:gd name="T3" fmla="*/ 37 h 38"/>
                <a:gd name="T4" fmla="*/ 74 w 92"/>
                <a:gd name="T5" fmla="*/ 37 h 38"/>
                <a:gd name="T6" fmla="*/ 91 w 92"/>
                <a:gd name="T7" fmla="*/ 18 h 38"/>
                <a:gd name="T8" fmla="*/ 74 w 92"/>
                <a:gd name="T9" fmla="*/ 0 h 38"/>
                <a:gd name="T10" fmla="*/ 17 w 92"/>
                <a:gd name="T11" fmla="*/ 0 h 38"/>
                <a:gd name="T12" fmla="*/ 0 w 92"/>
                <a:gd name="T13" fmla="*/ 19 h 38"/>
                <a:gd name="T14" fmla="*/ 17 w 92"/>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8">
                  <a:moveTo>
                    <a:pt x="17" y="37"/>
                  </a:moveTo>
                  <a:lnTo>
                    <a:pt x="17" y="37"/>
                  </a:lnTo>
                  <a:cubicBezTo>
                    <a:pt x="74" y="37"/>
                    <a:pt x="74" y="37"/>
                    <a:pt x="74" y="37"/>
                  </a:cubicBezTo>
                  <a:cubicBezTo>
                    <a:pt x="83" y="37"/>
                    <a:pt x="91" y="28"/>
                    <a:pt x="91" y="18"/>
                  </a:cubicBezTo>
                  <a:cubicBezTo>
                    <a:pt x="91" y="8"/>
                    <a:pt x="83" y="0"/>
                    <a:pt x="74" y="0"/>
                  </a:cubicBezTo>
                  <a:cubicBezTo>
                    <a:pt x="17" y="0"/>
                    <a:pt x="17" y="0"/>
                    <a:pt x="17" y="0"/>
                  </a:cubicBezTo>
                  <a:cubicBezTo>
                    <a:pt x="7" y="0"/>
                    <a:pt x="0" y="8"/>
                    <a:pt x="0" y="19"/>
                  </a:cubicBezTo>
                  <a:cubicBezTo>
                    <a:pt x="0" y="28"/>
                    <a:pt x="7" y="37"/>
                    <a:pt x="17"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69" name="Freeform 57"/>
            <p:cNvSpPr>
              <a:spLocks noChangeArrowheads="1"/>
            </p:cNvSpPr>
            <p:nvPr/>
          </p:nvSpPr>
          <p:spPr bwMode="auto">
            <a:xfrm>
              <a:off x="4112946" y="2158002"/>
              <a:ext cx="27821" cy="27822"/>
            </a:xfrm>
            <a:custGeom>
              <a:avLst/>
              <a:gdLst>
                <a:gd name="T0" fmla="*/ 33 w 66"/>
                <a:gd name="T1" fmla="*/ 0 h 66"/>
                <a:gd name="T2" fmla="*/ 33 w 66"/>
                <a:gd name="T3" fmla="*/ 0 h 66"/>
                <a:gd name="T4" fmla="*/ 0 w 66"/>
                <a:gd name="T5" fmla="*/ 33 h 66"/>
                <a:gd name="T6" fmla="*/ 33 w 66"/>
                <a:gd name="T7" fmla="*/ 65 h 66"/>
                <a:gd name="T8" fmla="*/ 65 w 66"/>
                <a:gd name="T9" fmla="*/ 33 h 66"/>
                <a:gd name="T10" fmla="*/ 33 w 66"/>
                <a:gd name="T11" fmla="*/ 0 h 66"/>
              </a:gdLst>
              <a:ahLst/>
              <a:cxnLst>
                <a:cxn ang="0">
                  <a:pos x="T0" y="T1"/>
                </a:cxn>
                <a:cxn ang="0">
                  <a:pos x="T2" y="T3"/>
                </a:cxn>
                <a:cxn ang="0">
                  <a:pos x="T4" y="T5"/>
                </a:cxn>
                <a:cxn ang="0">
                  <a:pos x="T6" y="T7"/>
                </a:cxn>
                <a:cxn ang="0">
                  <a:pos x="T8" y="T9"/>
                </a:cxn>
                <a:cxn ang="0">
                  <a:pos x="T10" y="T11"/>
                </a:cxn>
              </a:cxnLst>
              <a:rect l="0" t="0" r="r" b="b"/>
              <a:pathLst>
                <a:path w="66" h="66">
                  <a:moveTo>
                    <a:pt x="33" y="0"/>
                  </a:moveTo>
                  <a:lnTo>
                    <a:pt x="33" y="0"/>
                  </a:lnTo>
                  <a:cubicBezTo>
                    <a:pt x="15" y="0"/>
                    <a:pt x="0" y="15"/>
                    <a:pt x="0" y="33"/>
                  </a:cubicBezTo>
                  <a:cubicBezTo>
                    <a:pt x="0" y="50"/>
                    <a:pt x="15" y="65"/>
                    <a:pt x="33" y="65"/>
                  </a:cubicBezTo>
                  <a:cubicBezTo>
                    <a:pt x="50" y="65"/>
                    <a:pt x="65" y="50"/>
                    <a:pt x="65" y="33"/>
                  </a:cubicBezTo>
                  <a:cubicBezTo>
                    <a:pt x="65" y="15"/>
                    <a:pt x="50" y="0"/>
                    <a:pt x="3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grpSp>
        <p:nvGrpSpPr>
          <p:cNvPr id="170" name="Group 169"/>
          <p:cNvGrpSpPr/>
          <p:nvPr/>
        </p:nvGrpSpPr>
        <p:grpSpPr>
          <a:xfrm>
            <a:off x="5258423" y="3701129"/>
            <a:ext cx="511828" cy="342186"/>
            <a:chOff x="8007352" y="3760694"/>
            <a:chExt cx="511828" cy="342186"/>
          </a:xfrm>
        </p:grpSpPr>
        <p:sp>
          <p:nvSpPr>
            <p:cNvPr id="171" name="Freeform 628"/>
            <p:cNvSpPr>
              <a:spLocks noChangeArrowheads="1"/>
            </p:cNvSpPr>
            <p:nvPr/>
          </p:nvSpPr>
          <p:spPr bwMode="auto">
            <a:xfrm>
              <a:off x="8088544" y="3791237"/>
              <a:ext cx="20151" cy="15600"/>
            </a:xfrm>
            <a:custGeom>
              <a:avLst/>
              <a:gdLst>
                <a:gd name="T0" fmla="*/ 11 w 24"/>
                <a:gd name="T1" fmla="*/ 0 h 24"/>
                <a:gd name="T2" fmla="*/ 11 w 24"/>
                <a:gd name="T3" fmla="*/ 0 h 24"/>
                <a:gd name="T4" fmla="*/ 0 w 24"/>
                <a:gd name="T5" fmla="*/ 12 h 24"/>
                <a:gd name="T6" fmla="*/ 11 w 24"/>
                <a:gd name="T7" fmla="*/ 23 h 24"/>
                <a:gd name="T8" fmla="*/ 23 w 24"/>
                <a:gd name="T9" fmla="*/ 12 h 24"/>
                <a:gd name="T10" fmla="*/ 11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1" y="0"/>
                  </a:moveTo>
                  <a:lnTo>
                    <a:pt x="11" y="0"/>
                  </a:lnTo>
                  <a:cubicBezTo>
                    <a:pt x="5" y="0"/>
                    <a:pt x="0" y="4"/>
                    <a:pt x="0" y="12"/>
                  </a:cubicBezTo>
                  <a:cubicBezTo>
                    <a:pt x="0" y="17"/>
                    <a:pt x="5" y="23"/>
                    <a:pt x="11" y="23"/>
                  </a:cubicBezTo>
                  <a:cubicBezTo>
                    <a:pt x="18" y="23"/>
                    <a:pt x="23" y="17"/>
                    <a:pt x="23" y="12"/>
                  </a:cubicBezTo>
                  <a:cubicBezTo>
                    <a:pt x="23" y="4"/>
                    <a:pt x="18" y="0"/>
                    <a:pt x="11" y="0"/>
                  </a:cubicBezTo>
                </a:path>
              </a:pathLst>
            </a:custGeom>
            <a:solidFill>
              <a:srgbClr val="1668C1"/>
            </a:solidFill>
            <a:ln w="9525" cap="flat">
              <a:solidFill>
                <a:srgbClr val="1668C1"/>
              </a:solid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72" name="Freeform 626"/>
            <p:cNvSpPr>
              <a:spLocks noChangeArrowheads="1"/>
            </p:cNvSpPr>
            <p:nvPr/>
          </p:nvSpPr>
          <p:spPr bwMode="auto">
            <a:xfrm>
              <a:off x="8007352" y="3760694"/>
              <a:ext cx="511828" cy="330742"/>
            </a:xfrm>
            <a:custGeom>
              <a:avLst/>
              <a:gdLst>
                <a:gd name="T0" fmla="*/ 0 w 559"/>
                <a:gd name="T1" fmla="*/ 456 h 467"/>
                <a:gd name="T2" fmla="*/ 0 w 559"/>
                <a:gd name="T3" fmla="*/ 456 h 467"/>
                <a:gd name="T4" fmla="*/ 10 w 559"/>
                <a:gd name="T5" fmla="*/ 466 h 467"/>
                <a:gd name="T6" fmla="*/ 547 w 559"/>
                <a:gd name="T7" fmla="*/ 466 h 467"/>
                <a:gd name="T8" fmla="*/ 558 w 559"/>
                <a:gd name="T9" fmla="*/ 456 h 467"/>
                <a:gd name="T10" fmla="*/ 558 w 559"/>
                <a:gd name="T11" fmla="*/ 11 h 467"/>
                <a:gd name="T12" fmla="*/ 547 w 559"/>
                <a:gd name="T13" fmla="*/ 0 h 467"/>
                <a:gd name="T14" fmla="*/ 10 w 559"/>
                <a:gd name="T15" fmla="*/ 0 h 467"/>
                <a:gd name="T16" fmla="*/ 0 w 559"/>
                <a:gd name="T17" fmla="*/ 11 h 467"/>
                <a:gd name="T18" fmla="*/ 0 w 559"/>
                <a:gd name="T19" fmla="*/ 456 h 467"/>
                <a:gd name="T20" fmla="*/ 21 w 559"/>
                <a:gd name="T21" fmla="*/ 21 h 467"/>
                <a:gd name="T22" fmla="*/ 21 w 559"/>
                <a:gd name="T23" fmla="*/ 21 h 467"/>
                <a:gd name="T24" fmla="*/ 537 w 559"/>
                <a:gd name="T25" fmla="*/ 21 h 467"/>
                <a:gd name="T26" fmla="*/ 537 w 559"/>
                <a:gd name="T27" fmla="*/ 94 h 467"/>
                <a:gd name="T28" fmla="*/ 21 w 559"/>
                <a:gd name="T29" fmla="*/ 94 h 467"/>
                <a:gd name="T30" fmla="*/ 21 w 559"/>
                <a:gd name="T31" fmla="*/ 21 h 467"/>
                <a:gd name="T32" fmla="*/ 21 w 559"/>
                <a:gd name="T33" fmla="*/ 114 h 467"/>
                <a:gd name="T34" fmla="*/ 21 w 559"/>
                <a:gd name="T35" fmla="*/ 114 h 467"/>
                <a:gd name="T36" fmla="*/ 537 w 559"/>
                <a:gd name="T37" fmla="*/ 114 h 467"/>
                <a:gd name="T38" fmla="*/ 537 w 559"/>
                <a:gd name="T39" fmla="*/ 445 h 467"/>
                <a:gd name="T40" fmla="*/ 21 w 559"/>
                <a:gd name="T41" fmla="*/ 445 h 467"/>
                <a:gd name="T42" fmla="*/ 21 w 559"/>
                <a:gd name="T43" fmla="*/ 114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9" h="467">
                  <a:moveTo>
                    <a:pt x="0" y="456"/>
                  </a:moveTo>
                  <a:lnTo>
                    <a:pt x="0" y="456"/>
                  </a:lnTo>
                  <a:cubicBezTo>
                    <a:pt x="0" y="462"/>
                    <a:pt x="4" y="466"/>
                    <a:pt x="10" y="466"/>
                  </a:cubicBezTo>
                  <a:cubicBezTo>
                    <a:pt x="547" y="466"/>
                    <a:pt x="547" y="466"/>
                    <a:pt x="547" y="466"/>
                  </a:cubicBezTo>
                  <a:cubicBezTo>
                    <a:pt x="553" y="466"/>
                    <a:pt x="558" y="462"/>
                    <a:pt x="558" y="456"/>
                  </a:cubicBezTo>
                  <a:cubicBezTo>
                    <a:pt x="558" y="11"/>
                    <a:pt x="558" y="11"/>
                    <a:pt x="558" y="11"/>
                  </a:cubicBezTo>
                  <a:cubicBezTo>
                    <a:pt x="558" y="6"/>
                    <a:pt x="553" y="0"/>
                    <a:pt x="547" y="0"/>
                  </a:cubicBezTo>
                  <a:cubicBezTo>
                    <a:pt x="10" y="0"/>
                    <a:pt x="10" y="0"/>
                    <a:pt x="10" y="0"/>
                  </a:cubicBezTo>
                  <a:cubicBezTo>
                    <a:pt x="4" y="0"/>
                    <a:pt x="0" y="6"/>
                    <a:pt x="0" y="11"/>
                  </a:cubicBezTo>
                  <a:lnTo>
                    <a:pt x="0" y="456"/>
                  </a:lnTo>
                  <a:close/>
                  <a:moveTo>
                    <a:pt x="21" y="21"/>
                  </a:moveTo>
                  <a:lnTo>
                    <a:pt x="21" y="21"/>
                  </a:lnTo>
                  <a:cubicBezTo>
                    <a:pt x="537" y="21"/>
                    <a:pt x="537" y="21"/>
                    <a:pt x="537" y="21"/>
                  </a:cubicBezTo>
                  <a:cubicBezTo>
                    <a:pt x="537" y="94"/>
                    <a:pt x="537" y="94"/>
                    <a:pt x="537" y="94"/>
                  </a:cubicBezTo>
                  <a:cubicBezTo>
                    <a:pt x="21" y="94"/>
                    <a:pt x="21" y="94"/>
                    <a:pt x="21" y="94"/>
                  </a:cubicBezTo>
                  <a:lnTo>
                    <a:pt x="21" y="21"/>
                  </a:lnTo>
                  <a:close/>
                  <a:moveTo>
                    <a:pt x="21" y="114"/>
                  </a:moveTo>
                  <a:lnTo>
                    <a:pt x="21" y="114"/>
                  </a:lnTo>
                  <a:cubicBezTo>
                    <a:pt x="537" y="114"/>
                    <a:pt x="537" y="114"/>
                    <a:pt x="537" y="114"/>
                  </a:cubicBezTo>
                  <a:cubicBezTo>
                    <a:pt x="537" y="445"/>
                    <a:pt x="537" y="445"/>
                    <a:pt x="537" y="445"/>
                  </a:cubicBezTo>
                  <a:cubicBezTo>
                    <a:pt x="21" y="445"/>
                    <a:pt x="21" y="445"/>
                    <a:pt x="21" y="445"/>
                  </a:cubicBezTo>
                  <a:lnTo>
                    <a:pt x="21" y="114"/>
                  </a:lnTo>
                  <a:close/>
                </a:path>
              </a:pathLst>
            </a:custGeom>
            <a:solidFill>
              <a:srgbClr val="1668C1"/>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73" name="Freeform 627"/>
            <p:cNvSpPr>
              <a:spLocks noChangeArrowheads="1"/>
            </p:cNvSpPr>
            <p:nvPr/>
          </p:nvSpPr>
          <p:spPr bwMode="auto">
            <a:xfrm>
              <a:off x="8044214" y="3791237"/>
              <a:ext cx="24181" cy="15600"/>
            </a:xfrm>
            <a:custGeom>
              <a:avLst/>
              <a:gdLst>
                <a:gd name="T0" fmla="*/ 13 w 25"/>
                <a:gd name="T1" fmla="*/ 0 h 24"/>
                <a:gd name="T2" fmla="*/ 13 w 25"/>
                <a:gd name="T3" fmla="*/ 0 h 24"/>
                <a:gd name="T4" fmla="*/ 0 w 25"/>
                <a:gd name="T5" fmla="*/ 12 h 24"/>
                <a:gd name="T6" fmla="*/ 13 w 25"/>
                <a:gd name="T7" fmla="*/ 23 h 24"/>
                <a:gd name="T8" fmla="*/ 24 w 25"/>
                <a:gd name="T9" fmla="*/ 12 h 24"/>
                <a:gd name="T10" fmla="*/ 13 w 25"/>
                <a:gd name="T11" fmla="*/ 0 h 24"/>
              </a:gdLst>
              <a:ahLst/>
              <a:cxnLst>
                <a:cxn ang="0">
                  <a:pos x="T0" y="T1"/>
                </a:cxn>
                <a:cxn ang="0">
                  <a:pos x="T2" y="T3"/>
                </a:cxn>
                <a:cxn ang="0">
                  <a:pos x="T4" y="T5"/>
                </a:cxn>
                <a:cxn ang="0">
                  <a:pos x="T6" y="T7"/>
                </a:cxn>
                <a:cxn ang="0">
                  <a:pos x="T8" y="T9"/>
                </a:cxn>
                <a:cxn ang="0">
                  <a:pos x="T10" y="T11"/>
                </a:cxn>
              </a:cxnLst>
              <a:rect l="0" t="0" r="r" b="b"/>
              <a:pathLst>
                <a:path w="25" h="24">
                  <a:moveTo>
                    <a:pt x="13" y="0"/>
                  </a:moveTo>
                  <a:lnTo>
                    <a:pt x="13" y="0"/>
                  </a:lnTo>
                  <a:cubicBezTo>
                    <a:pt x="6" y="0"/>
                    <a:pt x="0" y="4"/>
                    <a:pt x="0" y="12"/>
                  </a:cubicBezTo>
                  <a:cubicBezTo>
                    <a:pt x="0" y="17"/>
                    <a:pt x="6" y="23"/>
                    <a:pt x="13" y="23"/>
                  </a:cubicBezTo>
                  <a:cubicBezTo>
                    <a:pt x="18" y="23"/>
                    <a:pt x="24" y="17"/>
                    <a:pt x="24" y="12"/>
                  </a:cubicBezTo>
                  <a:cubicBezTo>
                    <a:pt x="24" y="4"/>
                    <a:pt x="18" y="0"/>
                    <a:pt x="13" y="0"/>
                  </a:cubicBezTo>
                </a:path>
              </a:pathLst>
            </a:custGeom>
            <a:solidFill>
              <a:srgbClr val="1668C1"/>
            </a:solidFill>
            <a:ln w="9525" cap="flat">
              <a:solidFill>
                <a:srgbClr val="1668C1"/>
              </a:solid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74" name="Freeform 629"/>
            <p:cNvSpPr>
              <a:spLocks noChangeArrowheads="1"/>
            </p:cNvSpPr>
            <p:nvPr/>
          </p:nvSpPr>
          <p:spPr bwMode="auto">
            <a:xfrm>
              <a:off x="8128845" y="3791237"/>
              <a:ext cx="20151" cy="15600"/>
            </a:xfrm>
            <a:custGeom>
              <a:avLst/>
              <a:gdLst>
                <a:gd name="T0" fmla="*/ 11 w 23"/>
                <a:gd name="T1" fmla="*/ 0 h 24"/>
                <a:gd name="T2" fmla="*/ 11 w 23"/>
                <a:gd name="T3" fmla="*/ 0 h 24"/>
                <a:gd name="T4" fmla="*/ 0 w 23"/>
                <a:gd name="T5" fmla="*/ 12 h 24"/>
                <a:gd name="T6" fmla="*/ 11 w 23"/>
                <a:gd name="T7" fmla="*/ 23 h 24"/>
                <a:gd name="T8" fmla="*/ 22 w 23"/>
                <a:gd name="T9" fmla="*/ 12 h 24"/>
                <a:gd name="T10" fmla="*/ 11 w 23"/>
                <a:gd name="T11" fmla="*/ 0 h 24"/>
              </a:gdLst>
              <a:ahLst/>
              <a:cxnLst>
                <a:cxn ang="0">
                  <a:pos x="T0" y="T1"/>
                </a:cxn>
                <a:cxn ang="0">
                  <a:pos x="T2" y="T3"/>
                </a:cxn>
                <a:cxn ang="0">
                  <a:pos x="T4" y="T5"/>
                </a:cxn>
                <a:cxn ang="0">
                  <a:pos x="T6" y="T7"/>
                </a:cxn>
                <a:cxn ang="0">
                  <a:pos x="T8" y="T9"/>
                </a:cxn>
                <a:cxn ang="0">
                  <a:pos x="T10" y="T11"/>
                </a:cxn>
              </a:cxnLst>
              <a:rect l="0" t="0" r="r" b="b"/>
              <a:pathLst>
                <a:path w="23" h="24">
                  <a:moveTo>
                    <a:pt x="11" y="0"/>
                  </a:moveTo>
                  <a:lnTo>
                    <a:pt x="11" y="0"/>
                  </a:lnTo>
                  <a:cubicBezTo>
                    <a:pt x="4" y="0"/>
                    <a:pt x="0" y="4"/>
                    <a:pt x="0" y="12"/>
                  </a:cubicBezTo>
                  <a:cubicBezTo>
                    <a:pt x="0" y="17"/>
                    <a:pt x="4" y="23"/>
                    <a:pt x="11" y="23"/>
                  </a:cubicBezTo>
                  <a:cubicBezTo>
                    <a:pt x="17" y="23"/>
                    <a:pt x="22" y="17"/>
                    <a:pt x="22" y="12"/>
                  </a:cubicBezTo>
                  <a:cubicBezTo>
                    <a:pt x="22" y="4"/>
                    <a:pt x="17" y="0"/>
                    <a:pt x="11" y="0"/>
                  </a:cubicBezTo>
                </a:path>
              </a:pathLst>
            </a:custGeom>
            <a:solidFill>
              <a:srgbClr val="1668C1"/>
            </a:solidFill>
            <a:ln w="9525" cap="flat">
              <a:solidFill>
                <a:srgbClr val="1668C1"/>
              </a:solid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212E35"/>
                </a:solidFill>
                <a:effectLst/>
                <a:uLnTx/>
                <a:uFillTx/>
              </a:endParaRPr>
            </a:p>
          </p:txBody>
        </p:sp>
        <p:sp>
          <p:nvSpPr>
            <p:cNvPr id="175" name="TextBox 174"/>
            <p:cNvSpPr txBox="1"/>
            <p:nvPr/>
          </p:nvSpPr>
          <p:spPr>
            <a:xfrm>
              <a:off x="8067854" y="3795103"/>
              <a:ext cx="428029" cy="307777"/>
            </a:xfrm>
            <a:prstGeom prst="rect">
              <a:avLst/>
            </a:prstGeom>
          </p:spPr>
          <p:txBody>
            <a:bodyPr vert="horz"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1668C1"/>
                  </a:solidFill>
                  <a:effectLst/>
                  <a:uLnTx/>
                  <a:uFillTx/>
                  <a:ea typeface="Roboto Light" charset="0"/>
                  <a:cs typeface="Roboto Light" charset="0"/>
                </a:rPr>
                <a:t>API</a:t>
              </a:r>
              <a:endParaRPr kumimoji="0" lang="en-US" sz="1600" b="0" i="0" u="none" strike="noStrike" kern="0" cap="none" spc="0" normalizeH="0" baseline="0" noProof="0" dirty="0" smtClean="0">
                <a:ln>
                  <a:noFill/>
                </a:ln>
                <a:solidFill>
                  <a:srgbClr val="1668C1"/>
                </a:solidFill>
                <a:effectLst/>
                <a:uLnTx/>
                <a:uFillTx/>
                <a:ea typeface="Roboto Light" charset="0"/>
                <a:cs typeface="Roboto Light" charset="0"/>
              </a:endParaRPr>
            </a:p>
          </p:txBody>
        </p:sp>
      </p:grpSp>
      <p:sp>
        <p:nvSpPr>
          <p:cNvPr id="176" name="Rectangle 175"/>
          <p:cNvSpPr/>
          <p:nvPr/>
        </p:nvSpPr>
        <p:spPr bwMode="ltGray">
          <a:xfrm>
            <a:off x="3724072" y="1725730"/>
            <a:ext cx="1119215" cy="698477"/>
          </a:xfrm>
          <a:prstGeom prst="rect">
            <a:avLst/>
          </a:prstGeom>
          <a:noFill/>
          <a:ln w="28575" cap="flat" cmpd="sng" algn="ctr">
            <a:solidFill>
              <a:srgbClr val="1668C1"/>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177" name="TextBox 176"/>
          <p:cNvSpPr txBox="1"/>
          <p:nvPr/>
        </p:nvSpPr>
        <p:spPr>
          <a:xfrm>
            <a:off x="3767656" y="2196126"/>
            <a:ext cx="1061621" cy="211609"/>
          </a:xfrm>
          <a:prstGeom prst="rect">
            <a:avLst/>
          </a:prstGeom>
          <a:noFill/>
        </p:spPr>
        <p:txBody>
          <a:bodyPr wrap="none" lIns="0" tIns="0" rIns="0" bIns="0" rtlCol="0">
            <a:noAutofit/>
          </a:bodyPr>
          <a:lstStyle/>
          <a:p>
            <a:pPr algn="ctr" defTabSz="914400">
              <a:lnSpc>
                <a:spcPct val="90000"/>
              </a:lnSpc>
            </a:pPr>
            <a:r>
              <a:rPr lang="en-US" sz="1200" dirty="0" smtClean="0">
                <a:solidFill>
                  <a:prstClr val="black"/>
                </a:solidFill>
                <a:cs typeface="Calibri" panose="020F0502020204030204" pitchFamily="34" charset="0"/>
              </a:rPr>
              <a:t>Smart Email</a:t>
            </a:r>
            <a:endParaRPr lang="en-US" sz="1200" dirty="0">
              <a:solidFill>
                <a:prstClr val="black"/>
              </a:solidFill>
              <a:cs typeface="Calibri" panose="020F0502020204030204" pitchFamily="34" charset="0"/>
            </a:endParaRPr>
          </a:p>
        </p:txBody>
      </p:sp>
      <p:sp>
        <p:nvSpPr>
          <p:cNvPr id="178" name="Freeform 105"/>
          <p:cNvSpPr>
            <a:spLocks noChangeArrowheads="1"/>
          </p:cNvSpPr>
          <p:nvPr/>
        </p:nvSpPr>
        <p:spPr bwMode="auto">
          <a:xfrm>
            <a:off x="4107983" y="1885426"/>
            <a:ext cx="351393" cy="258854"/>
          </a:xfrm>
          <a:custGeom>
            <a:avLst/>
            <a:gdLst>
              <a:gd name="T0" fmla="*/ 700 w 756"/>
              <a:gd name="T1" fmla="*/ 393 h 671"/>
              <a:gd name="T2" fmla="*/ 681 w 756"/>
              <a:gd name="T3" fmla="*/ 28 h 671"/>
              <a:gd name="T4" fmla="*/ 680 w 756"/>
              <a:gd name="T5" fmla="*/ 27 h 671"/>
              <a:gd name="T6" fmla="*/ 72 w 756"/>
              <a:gd name="T7" fmla="*/ 0 h 671"/>
              <a:gd name="T8" fmla="*/ 0 w 756"/>
              <a:gd name="T9" fmla="*/ 455 h 671"/>
              <a:gd name="T10" fmla="*/ 443 w 756"/>
              <a:gd name="T11" fmla="*/ 536 h 671"/>
              <a:gd name="T12" fmla="*/ 708 w 756"/>
              <a:gd name="T13" fmla="*/ 625 h 671"/>
              <a:gd name="T14" fmla="*/ 691 w 756"/>
              <a:gd name="T15" fmla="*/ 609 h 671"/>
              <a:gd name="T16" fmla="*/ 464 w 756"/>
              <a:gd name="T17" fmla="*/ 513 h 671"/>
              <a:gd name="T18" fmla="*/ 732 w 756"/>
              <a:gd name="T19" fmla="*/ 511 h 671"/>
              <a:gd name="T20" fmla="*/ 699 w 756"/>
              <a:gd name="T21" fmla="*/ 544 h 671"/>
              <a:gd name="T22" fmla="*/ 668 w 756"/>
              <a:gd name="T23" fmla="*/ 513 h 671"/>
              <a:gd name="T24" fmla="*/ 528 w 756"/>
              <a:gd name="T25" fmla="*/ 513 h 671"/>
              <a:gd name="T26" fmla="*/ 658 w 756"/>
              <a:gd name="T27" fmla="*/ 548 h 671"/>
              <a:gd name="T28" fmla="*/ 754 w 756"/>
              <a:gd name="T29" fmla="*/ 515 h 671"/>
              <a:gd name="T30" fmla="*/ 700 w 756"/>
              <a:gd name="T31" fmla="*/ 393 h 671"/>
              <a:gd name="T32" fmla="*/ 626 w 756"/>
              <a:gd name="T33" fmla="*/ 23 h 671"/>
              <a:gd name="T34" fmla="*/ 408 w 756"/>
              <a:gd name="T35" fmla="*/ 301 h 671"/>
              <a:gd name="T36" fmla="*/ 349 w 756"/>
              <a:gd name="T37" fmla="*/ 327 h 671"/>
              <a:gd name="T38" fmla="*/ 42 w 756"/>
              <a:gd name="T39" fmla="*/ 35 h 671"/>
              <a:gd name="T40" fmla="*/ 626 w 756"/>
              <a:gd name="T41" fmla="*/ 23 h 671"/>
              <a:gd name="T42" fmla="*/ 441 w 756"/>
              <a:gd name="T43" fmla="*/ 513 h 671"/>
              <a:gd name="T44" fmla="*/ 23 w 756"/>
              <a:gd name="T45" fmla="*/ 455 h 671"/>
              <a:gd name="T46" fmla="*/ 28 w 756"/>
              <a:gd name="T47" fmla="*/ 55 h 671"/>
              <a:gd name="T48" fmla="*/ 93 w 756"/>
              <a:gd name="T49" fmla="*/ 422 h 671"/>
              <a:gd name="T50" fmla="*/ 102 w 756"/>
              <a:gd name="T51" fmla="*/ 443 h 671"/>
              <a:gd name="T52" fmla="*/ 261 w 756"/>
              <a:gd name="T53" fmla="*/ 302 h 671"/>
              <a:gd name="T54" fmla="*/ 349 w 756"/>
              <a:gd name="T55" fmla="*/ 351 h 671"/>
              <a:gd name="T56" fmla="*/ 425 w 756"/>
              <a:gd name="T57" fmla="*/ 316 h 671"/>
              <a:gd name="T58" fmla="*/ 520 w 756"/>
              <a:gd name="T59" fmla="*/ 377 h 671"/>
              <a:gd name="T60" fmla="*/ 543 w 756"/>
              <a:gd name="T61" fmla="*/ 365 h 671"/>
              <a:gd name="T62" fmla="*/ 455 w 756"/>
              <a:gd name="T63" fmla="*/ 285 h 671"/>
              <a:gd name="T64" fmla="*/ 676 w 756"/>
              <a:gd name="T65" fmla="*/ 75 h 671"/>
              <a:gd name="T66" fmla="*/ 598 w 756"/>
              <a:gd name="T67" fmla="*/ 355 h 671"/>
              <a:gd name="T68" fmla="*/ 598 w 756"/>
              <a:gd name="T69" fmla="*/ 559 h 671"/>
              <a:gd name="T70" fmla="*/ 551 w 756"/>
              <a:gd name="T71" fmla="*/ 513 h 671"/>
              <a:gd name="T72" fmla="*/ 644 w 756"/>
              <a:gd name="T73" fmla="*/ 512 h 671"/>
              <a:gd name="T74" fmla="*/ 644 w 756"/>
              <a:gd name="T75" fmla="*/ 515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671">
                <a:moveTo>
                  <a:pt x="700" y="393"/>
                </a:moveTo>
                <a:lnTo>
                  <a:pt x="700" y="393"/>
                </a:lnTo>
                <a:cubicBezTo>
                  <a:pt x="700" y="75"/>
                  <a:pt x="700" y="75"/>
                  <a:pt x="700" y="75"/>
                </a:cubicBezTo>
                <a:cubicBezTo>
                  <a:pt x="700" y="58"/>
                  <a:pt x="692" y="41"/>
                  <a:pt x="681" y="28"/>
                </a:cubicBezTo>
                <a:cubicBezTo>
                  <a:pt x="681" y="27"/>
                  <a:pt x="681" y="27"/>
                  <a:pt x="680" y="27"/>
                </a:cubicBezTo>
                <a:lnTo>
                  <a:pt x="680" y="27"/>
                </a:lnTo>
                <a:cubicBezTo>
                  <a:pt x="667" y="10"/>
                  <a:pt x="647" y="0"/>
                  <a:pt x="626" y="0"/>
                </a:cubicBezTo>
                <a:cubicBezTo>
                  <a:pt x="72" y="0"/>
                  <a:pt x="72" y="0"/>
                  <a:pt x="72" y="0"/>
                </a:cubicBezTo>
                <a:cubicBezTo>
                  <a:pt x="34" y="0"/>
                  <a:pt x="0" y="35"/>
                  <a:pt x="0" y="75"/>
                </a:cubicBezTo>
                <a:cubicBezTo>
                  <a:pt x="0" y="455"/>
                  <a:pt x="0" y="455"/>
                  <a:pt x="0" y="455"/>
                </a:cubicBezTo>
                <a:cubicBezTo>
                  <a:pt x="0" y="491"/>
                  <a:pt x="32" y="536"/>
                  <a:pt x="72" y="536"/>
                </a:cubicBezTo>
                <a:cubicBezTo>
                  <a:pt x="443" y="536"/>
                  <a:pt x="443" y="536"/>
                  <a:pt x="443" y="536"/>
                </a:cubicBezTo>
                <a:cubicBezTo>
                  <a:pt x="455" y="612"/>
                  <a:pt x="519" y="670"/>
                  <a:pt x="598" y="670"/>
                </a:cubicBezTo>
                <a:cubicBezTo>
                  <a:pt x="639" y="670"/>
                  <a:pt x="678" y="655"/>
                  <a:pt x="708" y="625"/>
                </a:cubicBezTo>
                <a:cubicBezTo>
                  <a:pt x="713" y="621"/>
                  <a:pt x="713" y="614"/>
                  <a:pt x="708" y="610"/>
                </a:cubicBezTo>
                <a:cubicBezTo>
                  <a:pt x="703" y="605"/>
                  <a:pt x="696" y="605"/>
                  <a:pt x="691" y="609"/>
                </a:cubicBezTo>
                <a:cubicBezTo>
                  <a:pt x="666" y="634"/>
                  <a:pt x="634" y="646"/>
                  <a:pt x="598" y="646"/>
                </a:cubicBezTo>
                <a:cubicBezTo>
                  <a:pt x="524" y="646"/>
                  <a:pt x="464" y="587"/>
                  <a:pt x="464" y="513"/>
                </a:cubicBezTo>
                <a:cubicBezTo>
                  <a:pt x="464" y="439"/>
                  <a:pt x="524" y="379"/>
                  <a:pt x="598" y="379"/>
                </a:cubicBezTo>
                <a:cubicBezTo>
                  <a:pt x="671" y="379"/>
                  <a:pt x="731" y="438"/>
                  <a:pt x="732" y="511"/>
                </a:cubicBezTo>
                <a:cubicBezTo>
                  <a:pt x="732" y="512"/>
                  <a:pt x="731" y="512"/>
                  <a:pt x="731" y="513"/>
                </a:cubicBezTo>
                <a:cubicBezTo>
                  <a:pt x="731" y="531"/>
                  <a:pt x="717" y="544"/>
                  <a:pt x="699" y="544"/>
                </a:cubicBezTo>
                <a:cubicBezTo>
                  <a:pt x="683" y="544"/>
                  <a:pt x="669" y="532"/>
                  <a:pt x="668" y="515"/>
                </a:cubicBezTo>
                <a:cubicBezTo>
                  <a:pt x="668" y="514"/>
                  <a:pt x="668" y="513"/>
                  <a:pt x="668" y="513"/>
                </a:cubicBezTo>
                <a:cubicBezTo>
                  <a:pt x="668" y="475"/>
                  <a:pt x="637" y="442"/>
                  <a:pt x="598" y="442"/>
                </a:cubicBezTo>
                <a:cubicBezTo>
                  <a:pt x="560" y="442"/>
                  <a:pt x="528" y="475"/>
                  <a:pt x="528" y="513"/>
                </a:cubicBezTo>
                <a:cubicBezTo>
                  <a:pt x="528" y="552"/>
                  <a:pt x="560" y="583"/>
                  <a:pt x="598" y="583"/>
                </a:cubicBezTo>
                <a:cubicBezTo>
                  <a:pt x="623" y="583"/>
                  <a:pt x="645" y="569"/>
                  <a:pt x="658" y="548"/>
                </a:cubicBezTo>
                <a:cubicBezTo>
                  <a:pt x="668" y="561"/>
                  <a:pt x="683" y="568"/>
                  <a:pt x="699" y="568"/>
                </a:cubicBezTo>
                <a:cubicBezTo>
                  <a:pt x="729" y="568"/>
                  <a:pt x="753" y="544"/>
                  <a:pt x="754" y="515"/>
                </a:cubicBezTo>
                <a:cubicBezTo>
                  <a:pt x="754" y="514"/>
                  <a:pt x="755" y="513"/>
                  <a:pt x="755" y="513"/>
                </a:cubicBezTo>
                <a:cubicBezTo>
                  <a:pt x="755" y="465"/>
                  <a:pt x="734" y="422"/>
                  <a:pt x="700" y="393"/>
                </a:cubicBezTo>
                <a:close/>
                <a:moveTo>
                  <a:pt x="626" y="23"/>
                </a:moveTo>
                <a:lnTo>
                  <a:pt x="626" y="23"/>
                </a:lnTo>
                <a:cubicBezTo>
                  <a:pt x="638" y="23"/>
                  <a:pt x="648" y="28"/>
                  <a:pt x="656" y="35"/>
                </a:cubicBezTo>
                <a:cubicBezTo>
                  <a:pt x="408" y="301"/>
                  <a:pt x="408" y="301"/>
                  <a:pt x="408" y="301"/>
                </a:cubicBezTo>
                <a:cubicBezTo>
                  <a:pt x="392" y="317"/>
                  <a:pt x="371" y="327"/>
                  <a:pt x="349" y="327"/>
                </a:cubicBezTo>
                <a:lnTo>
                  <a:pt x="349" y="327"/>
                </a:lnTo>
                <a:cubicBezTo>
                  <a:pt x="328" y="327"/>
                  <a:pt x="307" y="317"/>
                  <a:pt x="291" y="301"/>
                </a:cubicBezTo>
                <a:cubicBezTo>
                  <a:pt x="42" y="35"/>
                  <a:pt x="42" y="35"/>
                  <a:pt x="42" y="35"/>
                </a:cubicBezTo>
                <a:cubicBezTo>
                  <a:pt x="51" y="28"/>
                  <a:pt x="62" y="23"/>
                  <a:pt x="72" y="23"/>
                </a:cubicBezTo>
                <a:lnTo>
                  <a:pt x="626" y="23"/>
                </a:lnTo>
                <a:close/>
                <a:moveTo>
                  <a:pt x="441" y="513"/>
                </a:moveTo>
                <a:lnTo>
                  <a:pt x="441" y="513"/>
                </a:lnTo>
                <a:cubicBezTo>
                  <a:pt x="72" y="513"/>
                  <a:pt x="72" y="513"/>
                  <a:pt x="72" y="513"/>
                </a:cubicBezTo>
                <a:cubicBezTo>
                  <a:pt x="47" y="513"/>
                  <a:pt x="23" y="480"/>
                  <a:pt x="23" y="455"/>
                </a:cubicBezTo>
                <a:cubicBezTo>
                  <a:pt x="23" y="75"/>
                  <a:pt x="23" y="75"/>
                  <a:pt x="23" y="75"/>
                </a:cubicBezTo>
                <a:cubicBezTo>
                  <a:pt x="23" y="68"/>
                  <a:pt x="25" y="61"/>
                  <a:pt x="28" y="55"/>
                </a:cubicBezTo>
                <a:cubicBezTo>
                  <a:pt x="244" y="285"/>
                  <a:pt x="244" y="285"/>
                  <a:pt x="244" y="285"/>
                </a:cubicBezTo>
                <a:cubicBezTo>
                  <a:pt x="93" y="422"/>
                  <a:pt x="93" y="422"/>
                  <a:pt x="93" y="422"/>
                </a:cubicBezTo>
                <a:cubicBezTo>
                  <a:pt x="89" y="428"/>
                  <a:pt x="88" y="435"/>
                  <a:pt x="93" y="439"/>
                </a:cubicBezTo>
                <a:cubicBezTo>
                  <a:pt x="95" y="442"/>
                  <a:pt x="98" y="443"/>
                  <a:pt x="102" y="443"/>
                </a:cubicBezTo>
                <a:cubicBezTo>
                  <a:pt x="105" y="443"/>
                  <a:pt x="107" y="442"/>
                  <a:pt x="109" y="440"/>
                </a:cubicBezTo>
                <a:cubicBezTo>
                  <a:pt x="261" y="302"/>
                  <a:pt x="261" y="302"/>
                  <a:pt x="261" y="302"/>
                </a:cubicBezTo>
                <a:cubicBezTo>
                  <a:pt x="273" y="316"/>
                  <a:pt x="273" y="316"/>
                  <a:pt x="273" y="316"/>
                </a:cubicBezTo>
                <a:cubicBezTo>
                  <a:pt x="294" y="338"/>
                  <a:pt x="321" y="351"/>
                  <a:pt x="349" y="351"/>
                </a:cubicBezTo>
                <a:lnTo>
                  <a:pt x="349" y="351"/>
                </a:lnTo>
                <a:cubicBezTo>
                  <a:pt x="379" y="351"/>
                  <a:pt x="406" y="338"/>
                  <a:pt x="425" y="316"/>
                </a:cubicBezTo>
                <a:cubicBezTo>
                  <a:pt x="439" y="302"/>
                  <a:pt x="439" y="302"/>
                  <a:pt x="439" y="302"/>
                </a:cubicBezTo>
                <a:cubicBezTo>
                  <a:pt x="520" y="377"/>
                  <a:pt x="520" y="377"/>
                  <a:pt x="520" y="377"/>
                </a:cubicBezTo>
                <a:cubicBezTo>
                  <a:pt x="473" y="404"/>
                  <a:pt x="441" y="455"/>
                  <a:pt x="441" y="513"/>
                </a:cubicBezTo>
                <a:close/>
                <a:moveTo>
                  <a:pt x="543" y="365"/>
                </a:moveTo>
                <a:lnTo>
                  <a:pt x="543" y="365"/>
                </a:lnTo>
                <a:cubicBezTo>
                  <a:pt x="455" y="285"/>
                  <a:pt x="455" y="285"/>
                  <a:pt x="455" y="285"/>
                </a:cubicBezTo>
                <a:cubicBezTo>
                  <a:pt x="671" y="54"/>
                  <a:pt x="671" y="54"/>
                  <a:pt x="671" y="54"/>
                </a:cubicBezTo>
                <a:cubicBezTo>
                  <a:pt x="674" y="61"/>
                  <a:pt x="676" y="67"/>
                  <a:pt x="676" y="75"/>
                </a:cubicBezTo>
                <a:cubicBezTo>
                  <a:pt x="676" y="377"/>
                  <a:pt x="676" y="377"/>
                  <a:pt x="676" y="377"/>
                </a:cubicBezTo>
                <a:cubicBezTo>
                  <a:pt x="653" y="363"/>
                  <a:pt x="626" y="355"/>
                  <a:pt x="598" y="355"/>
                </a:cubicBezTo>
                <a:cubicBezTo>
                  <a:pt x="578" y="355"/>
                  <a:pt x="560" y="359"/>
                  <a:pt x="543" y="365"/>
                </a:cubicBezTo>
                <a:close/>
                <a:moveTo>
                  <a:pt x="598" y="559"/>
                </a:moveTo>
                <a:lnTo>
                  <a:pt x="598" y="559"/>
                </a:lnTo>
                <a:cubicBezTo>
                  <a:pt x="572" y="559"/>
                  <a:pt x="551" y="538"/>
                  <a:pt x="551" y="513"/>
                </a:cubicBezTo>
                <a:cubicBezTo>
                  <a:pt x="551" y="487"/>
                  <a:pt x="572" y="466"/>
                  <a:pt x="598" y="466"/>
                </a:cubicBezTo>
                <a:cubicBezTo>
                  <a:pt x="623" y="466"/>
                  <a:pt x="644" y="486"/>
                  <a:pt x="644" y="512"/>
                </a:cubicBezTo>
                <a:cubicBezTo>
                  <a:pt x="644" y="512"/>
                  <a:pt x="644" y="512"/>
                  <a:pt x="644" y="513"/>
                </a:cubicBezTo>
                <a:cubicBezTo>
                  <a:pt x="644" y="513"/>
                  <a:pt x="644" y="514"/>
                  <a:pt x="644" y="515"/>
                </a:cubicBezTo>
                <a:cubicBezTo>
                  <a:pt x="643" y="539"/>
                  <a:pt x="623" y="559"/>
                  <a:pt x="598" y="559"/>
                </a:cubicBezTo>
                <a:close/>
              </a:path>
            </a:pathLst>
          </a:custGeom>
          <a:solidFill>
            <a:srgbClr val="1668C1"/>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smtClean="0">
              <a:ln>
                <a:noFill/>
              </a:ln>
              <a:solidFill>
                <a:srgbClr val="212E35"/>
              </a:solidFill>
              <a:effectLst/>
              <a:uLnTx/>
              <a:uFillTx/>
            </a:endParaRPr>
          </a:p>
        </p:txBody>
      </p:sp>
      <p:sp>
        <p:nvSpPr>
          <p:cNvPr id="179" name="Rectangle 178"/>
          <p:cNvSpPr/>
          <p:nvPr/>
        </p:nvSpPr>
        <p:spPr bwMode="ltGray">
          <a:xfrm>
            <a:off x="2362771" y="1725730"/>
            <a:ext cx="1119215" cy="698477"/>
          </a:xfrm>
          <a:prstGeom prst="rect">
            <a:avLst/>
          </a:prstGeom>
          <a:noFill/>
          <a:ln w="28575" cap="flat" cmpd="sng" algn="ctr">
            <a:solidFill>
              <a:srgbClr val="1668C1"/>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180" name="TextBox 179"/>
          <p:cNvSpPr txBox="1"/>
          <p:nvPr/>
        </p:nvSpPr>
        <p:spPr>
          <a:xfrm>
            <a:off x="2406355" y="2196126"/>
            <a:ext cx="1061621" cy="211609"/>
          </a:xfrm>
          <a:prstGeom prst="rect">
            <a:avLst/>
          </a:prstGeom>
          <a:noFill/>
        </p:spPr>
        <p:txBody>
          <a:bodyPr wrap="none" lIns="0" tIns="0" rIns="0" bIns="0" rtlCol="0">
            <a:noAutofit/>
          </a:bodyPr>
          <a:lstStyle/>
          <a:p>
            <a:pPr algn="ctr" defTabSz="914400">
              <a:lnSpc>
                <a:spcPct val="90000"/>
              </a:lnSpc>
            </a:pPr>
            <a:r>
              <a:rPr lang="en-US" sz="1200" dirty="0" smtClean="0">
                <a:solidFill>
                  <a:prstClr val="black"/>
                </a:solidFill>
                <a:cs typeface="Calibri" panose="020F0502020204030204" pitchFamily="34" charset="0"/>
              </a:rPr>
              <a:t>Chatbots</a:t>
            </a:r>
            <a:endParaRPr lang="en-US" sz="1200" dirty="0">
              <a:solidFill>
                <a:prstClr val="black"/>
              </a:solidFill>
              <a:cs typeface="Calibri" panose="020F0502020204030204" pitchFamily="34" charset="0"/>
            </a:endParaRPr>
          </a:p>
        </p:txBody>
      </p:sp>
      <p:sp>
        <p:nvSpPr>
          <p:cNvPr id="182" name="Freeform 79"/>
          <p:cNvSpPr>
            <a:spLocks noChangeAspect="1" noChangeArrowheads="1"/>
          </p:cNvSpPr>
          <p:nvPr/>
        </p:nvSpPr>
        <p:spPr bwMode="auto">
          <a:xfrm>
            <a:off x="2793135" y="1853694"/>
            <a:ext cx="288060" cy="329051"/>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1668C1"/>
          </a:solidFill>
          <a:ln>
            <a:noFill/>
          </a:ln>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83" name="Rectangle 182"/>
          <p:cNvSpPr/>
          <p:nvPr/>
        </p:nvSpPr>
        <p:spPr bwMode="ltGray">
          <a:xfrm>
            <a:off x="5103845" y="1725730"/>
            <a:ext cx="1145974" cy="698477"/>
          </a:xfrm>
          <a:prstGeom prst="rect">
            <a:avLst/>
          </a:prstGeom>
          <a:noFill/>
          <a:ln w="28575" cap="flat" cmpd="sng" algn="ctr">
            <a:solidFill>
              <a:srgbClr val="1668C1"/>
            </a:solidFill>
            <a:prstDash val="solid"/>
            <a:miter lim="800000"/>
          </a:ln>
          <a:effectLst/>
        </p:spPr>
        <p:txBody>
          <a:bodyPr rot="0" spcFirstLastPara="0" vertOverflow="overflow" horzOverflow="overflow" vert="horz" wrap="none" lIns="182880" tIns="182880" rIns="182880" bIns="18288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Calibri" panose="020F0502020204030204" pitchFamily="34" charset="0"/>
            </a:endParaRPr>
          </a:p>
        </p:txBody>
      </p:sp>
      <p:sp>
        <p:nvSpPr>
          <p:cNvPr id="184" name="TextBox 183"/>
          <p:cNvSpPr txBox="1"/>
          <p:nvPr/>
        </p:nvSpPr>
        <p:spPr>
          <a:xfrm>
            <a:off x="5364969" y="2196126"/>
            <a:ext cx="607305" cy="219298"/>
          </a:xfrm>
          <a:prstGeom prst="rect">
            <a:avLst/>
          </a:prstGeom>
          <a:noFill/>
        </p:spPr>
        <p:txBody>
          <a:bodyPr wrap="none" lIns="0" tIns="0" rIns="0" bIns="0" rtlCol="0">
            <a:noAutofit/>
          </a:bodyPr>
          <a:lstStyle/>
          <a:p>
            <a:pPr algn="ctr" defTabSz="914400">
              <a:lnSpc>
                <a:spcPct val="90000"/>
              </a:lnSpc>
            </a:pPr>
            <a:r>
              <a:rPr lang="en-US" sz="1200" dirty="0">
                <a:solidFill>
                  <a:prstClr val="black"/>
                </a:solidFill>
                <a:cs typeface="Calibri" panose="020F0502020204030204" pitchFamily="34" charset="0"/>
              </a:rPr>
              <a:t>Portal</a:t>
            </a:r>
          </a:p>
        </p:txBody>
      </p:sp>
      <p:sp>
        <p:nvSpPr>
          <p:cNvPr id="185" name="Rectangle 184"/>
          <p:cNvSpPr/>
          <p:nvPr/>
        </p:nvSpPr>
        <p:spPr bwMode="ltGray">
          <a:xfrm>
            <a:off x="5059796" y="4535541"/>
            <a:ext cx="1028534" cy="1055317"/>
          </a:xfrm>
          <a:prstGeom prst="rect">
            <a:avLst/>
          </a:prstGeom>
          <a:solidFill>
            <a:sysClr val="window" lastClr="FFFFFF"/>
          </a:solidFill>
          <a:ln w="28575" cap="flat" cmpd="sng" algn="ctr">
            <a:solidFill>
              <a:srgbClr val="0079EF"/>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Discovery</a:t>
            </a:r>
          </a:p>
        </p:txBody>
      </p:sp>
      <p:sp>
        <p:nvSpPr>
          <p:cNvPr id="186" name="Rectangle 185"/>
          <p:cNvSpPr/>
          <p:nvPr/>
        </p:nvSpPr>
        <p:spPr bwMode="ltGray">
          <a:xfrm>
            <a:off x="3815312" y="4535541"/>
            <a:ext cx="1077375" cy="1055317"/>
          </a:xfrm>
          <a:prstGeom prst="rect">
            <a:avLst/>
          </a:prstGeom>
          <a:solidFill>
            <a:sysClr val="window" lastClr="FFFFFF"/>
          </a:solidFill>
          <a:ln w="28575" cap="flat" cmpd="sng" algn="ctr">
            <a:solidFill>
              <a:srgbClr val="0079EF"/>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Configuration Management</a:t>
            </a:r>
          </a:p>
        </p:txBody>
      </p:sp>
      <p:sp>
        <p:nvSpPr>
          <p:cNvPr id="187" name="Freeform 54"/>
          <p:cNvSpPr>
            <a:spLocks noChangeArrowheads="1"/>
          </p:cNvSpPr>
          <p:nvPr/>
        </p:nvSpPr>
        <p:spPr bwMode="auto">
          <a:xfrm>
            <a:off x="3089593" y="5168224"/>
            <a:ext cx="2565" cy="223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ysClr val="window" lastClr="FFFFF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12E35"/>
              </a:solidFill>
              <a:effectLst/>
              <a:uLnTx/>
              <a:uFillTx/>
            </a:endParaRPr>
          </a:p>
        </p:txBody>
      </p:sp>
      <p:sp>
        <p:nvSpPr>
          <p:cNvPr id="188" name="Freeform 55"/>
          <p:cNvSpPr>
            <a:spLocks noChangeArrowheads="1"/>
          </p:cNvSpPr>
          <p:nvPr/>
        </p:nvSpPr>
        <p:spPr bwMode="auto">
          <a:xfrm>
            <a:off x="3089593" y="5168224"/>
            <a:ext cx="2565" cy="223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ysClr val="window" lastClr="FFFFFF"/>
          </a:solidFill>
          <a:ln w="9525" cap="flat">
            <a:no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212E35"/>
              </a:solidFill>
              <a:effectLst/>
              <a:uLnTx/>
              <a:uFillTx/>
            </a:endParaRPr>
          </a:p>
        </p:txBody>
      </p:sp>
      <p:sp>
        <p:nvSpPr>
          <p:cNvPr id="189" name="Rectangle 188"/>
          <p:cNvSpPr/>
          <p:nvPr/>
        </p:nvSpPr>
        <p:spPr bwMode="ltGray">
          <a:xfrm>
            <a:off x="1100656" y="4535541"/>
            <a:ext cx="1138371" cy="1055317"/>
          </a:xfrm>
          <a:prstGeom prst="rect">
            <a:avLst/>
          </a:prstGeom>
          <a:solidFill>
            <a:sysClr val="window" lastClr="FFFFFF"/>
          </a:solidFill>
          <a:ln w="28575" cap="flat" cmpd="sng" algn="ctr">
            <a:solidFill>
              <a:srgbClr val="0079EF"/>
            </a:solidFill>
            <a:prstDash val="solid"/>
            <a:miter lim="800000"/>
          </a:ln>
          <a:effectLst/>
        </p:spPr>
        <p:txBody>
          <a:bodyPr lIns="45711" tIns="91440" rIns="45711" bIns="22855"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Automation &amp; Orchestration</a:t>
            </a:r>
          </a:p>
        </p:txBody>
      </p:sp>
      <p:grpSp>
        <p:nvGrpSpPr>
          <p:cNvPr id="190" name="Group 189"/>
          <p:cNvGrpSpPr/>
          <p:nvPr/>
        </p:nvGrpSpPr>
        <p:grpSpPr>
          <a:xfrm>
            <a:off x="1459478" y="5065156"/>
            <a:ext cx="399600" cy="420270"/>
            <a:chOff x="4214659" y="4764062"/>
            <a:chExt cx="399600" cy="420270"/>
          </a:xfrm>
        </p:grpSpPr>
        <p:sp>
          <p:nvSpPr>
            <p:cNvPr id="191" name="Freeform 76"/>
            <p:cNvSpPr>
              <a:spLocks noChangeArrowheads="1"/>
            </p:cNvSpPr>
            <p:nvPr/>
          </p:nvSpPr>
          <p:spPr bwMode="auto">
            <a:xfrm>
              <a:off x="4214659" y="4897262"/>
              <a:ext cx="287068" cy="287070"/>
            </a:xfrm>
            <a:custGeom>
              <a:avLst/>
              <a:gdLst>
                <a:gd name="T0" fmla="*/ 493 w 550"/>
                <a:gd name="T1" fmla="*/ 285 h 550"/>
                <a:gd name="T2" fmla="*/ 532 w 550"/>
                <a:gd name="T3" fmla="*/ 188 h 550"/>
                <a:gd name="T4" fmla="*/ 490 w 550"/>
                <a:gd name="T5" fmla="*/ 109 h 550"/>
                <a:gd name="T6" fmla="*/ 387 w 550"/>
                <a:gd name="T7" fmla="*/ 90 h 550"/>
                <a:gd name="T8" fmla="*/ 378 w 550"/>
                <a:gd name="T9" fmla="*/ 19 h 550"/>
                <a:gd name="T10" fmla="*/ 286 w 550"/>
                <a:gd name="T11" fmla="*/ 59 h 550"/>
                <a:gd name="T12" fmla="*/ 188 w 550"/>
                <a:gd name="T13" fmla="*/ 20 h 550"/>
                <a:gd name="T14" fmla="*/ 110 w 550"/>
                <a:gd name="T15" fmla="*/ 63 h 550"/>
                <a:gd name="T16" fmla="*/ 89 w 550"/>
                <a:gd name="T17" fmla="*/ 166 h 550"/>
                <a:gd name="T18" fmla="*/ 18 w 550"/>
                <a:gd name="T19" fmla="*/ 174 h 550"/>
                <a:gd name="T20" fmla="*/ 59 w 550"/>
                <a:gd name="T21" fmla="*/ 267 h 550"/>
                <a:gd name="T22" fmla="*/ 21 w 550"/>
                <a:gd name="T23" fmla="*/ 385 h 550"/>
                <a:gd name="T24" fmla="*/ 84 w 550"/>
                <a:gd name="T25" fmla="*/ 440 h 550"/>
                <a:gd name="T26" fmla="*/ 155 w 550"/>
                <a:gd name="T27" fmla="*/ 499 h 550"/>
                <a:gd name="T28" fmla="*/ 221 w 550"/>
                <a:gd name="T29" fmla="*/ 548 h 550"/>
                <a:gd name="T30" fmla="*/ 256 w 550"/>
                <a:gd name="T31" fmla="*/ 529 h 550"/>
                <a:gd name="T32" fmla="*/ 347 w 550"/>
                <a:gd name="T33" fmla="*/ 518 h 550"/>
                <a:gd name="T34" fmla="*/ 443 w 550"/>
                <a:gd name="T35" fmla="*/ 490 h 550"/>
                <a:gd name="T36" fmla="*/ 463 w 550"/>
                <a:gd name="T37" fmla="*/ 387 h 550"/>
                <a:gd name="T38" fmla="*/ 547 w 550"/>
                <a:gd name="T39" fmla="*/ 331 h 550"/>
                <a:gd name="T40" fmla="*/ 511 w 550"/>
                <a:gd name="T41" fmla="*/ 372 h 550"/>
                <a:gd name="T42" fmla="*/ 451 w 550"/>
                <a:gd name="T43" fmla="*/ 359 h 550"/>
                <a:gd name="T44" fmla="*/ 393 w 550"/>
                <a:gd name="T45" fmla="*/ 431 h 550"/>
                <a:gd name="T46" fmla="*/ 418 w 550"/>
                <a:gd name="T47" fmla="*/ 486 h 550"/>
                <a:gd name="T48" fmla="*/ 341 w 550"/>
                <a:gd name="T49" fmla="*/ 459 h 550"/>
                <a:gd name="T50" fmla="*/ 249 w 550"/>
                <a:gd name="T51" fmla="*/ 469 h 550"/>
                <a:gd name="T52" fmla="*/ 227 w 550"/>
                <a:gd name="T53" fmla="*/ 525 h 550"/>
                <a:gd name="T54" fmla="*/ 193 w 550"/>
                <a:gd name="T55" fmla="*/ 452 h 550"/>
                <a:gd name="T56" fmla="*/ 121 w 550"/>
                <a:gd name="T57" fmla="*/ 394 h 550"/>
                <a:gd name="T58" fmla="*/ 42 w 550"/>
                <a:gd name="T59" fmla="*/ 375 h 550"/>
                <a:gd name="T60" fmla="*/ 90 w 550"/>
                <a:gd name="T61" fmla="*/ 332 h 550"/>
                <a:gd name="T62" fmla="*/ 31 w 550"/>
                <a:gd name="T63" fmla="*/ 234 h 550"/>
                <a:gd name="T64" fmla="*/ 43 w 550"/>
                <a:gd name="T65" fmla="*/ 177 h 550"/>
                <a:gd name="T66" fmla="*/ 105 w 550"/>
                <a:gd name="T67" fmla="*/ 184 h 550"/>
                <a:gd name="T68" fmla="*/ 132 w 550"/>
                <a:gd name="T69" fmla="*/ 73 h 550"/>
                <a:gd name="T70" fmla="*/ 177 w 550"/>
                <a:gd name="T71" fmla="*/ 43 h 550"/>
                <a:gd name="T72" fmla="*/ 211 w 550"/>
                <a:gd name="T73" fmla="*/ 94 h 550"/>
                <a:gd name="T74" fmla="*/ 302 w 550"/>
                <a:gd name="T75" fmla="*/ 83 h 550"/>
                <a:gd name="T76" fmla="*/ 372 w 550"/>
                <a:gd name="T77" fmla="*/ 42 h 550"/>
                <a:gd name="T78" fmla="*/ 367 w 550"/>
                <a:gd name="T79" fmla="*/ 105 h 550"/>
                <a:gd name="T80" fmla="*/ 479 w 550"/>
                <a:gd name="T81" fmla="*/ 132 h 550"/>
                <a:gd name="T82" fmla="*/ 507 w 550"/>
                <a:gd name="T83" fmla="*/ 184 h 550"/>
                <a:gd name="T84" fmla="*/ 469 w 550"/>
                <a:gd name="T85" fmla="*/ 293 h 550"/>
                <a:gd name="T86" fmla="*/ 525 w 550"/>
                <a:gd name="T87" fmla="*/ 325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550">
                  <a:moveTo>
                    <a:pt x="528" y="296"/>
                  </a:moveTo>
                  <a:lnTo>
                    <a:pt x="528" y="296"/>
                  </a:lnTo>
                  <a:cubicBezTo>
                    <a:pt x="493" y="285"/>
                    <a:pt x="493" y="285"/>
                    <a:pt x="493" y="285"/>
                  </a:cubicBezTo>
                  <a:cubicBezTo>
                    <a:pt x="494" y="264"/>
                    <a:pt x="492" y="243"/>
                    <a:pt x="487" y="223"/>
                  </a:cubicBezTo>
                  <a:cubicBezTo>
                    <a:pt x="519" y="205"/>
                    <a:pt x="519" y="205"/>
                    <a:pt x="519" y="205"/>
                  </a:cubicBezTo>
                  <a:cubicBezTo>
                    <a:pt x="525" y="201"/>
                    <a:pt x="530" y="195"/>
                    <a:pt x="532" y="188"/>
                  </a:cubicBezTo>
                  <a:cubicBezTo>
                    <a:pt x="535" y="181"/>
                    <a:pt x="533" y="173"/>
                    <a:pt x="530" y="167"/>
                  </a:cubicBezTo>
                  <a:cubicBezTo>
                    <a:pt x="506" y="123"/>
                    <a:pt x="506" y="123"/>
                    <a:pt x="506" y="123"/>
                  </a:cubicBezTo>
                  <a:cubicBezTo>
                    <a:pt x="503" y="117"/>
                    <a:pt x="497" y="111"/>
                    <a:pt x="490" y="109"/>
                  </a:cubicBezTo>
                  <a:cubicBezTo>
                    <a:pt x="482" y="107"/>
                    <a:pt x="475" y="108"/>
                    <a:pt x="469" y="111"/>
                  </a:cubicBezTo>
                  <a:cubicBezTo>
                    <a:pt x="436" y="129"/>
                    <a:pt x="436" y="129"/>
                    <a:pt x="436" y="129"/>
                  </a:cubicBezTo>
                  <a:cubicBezTo>
                    <a:pt x="421" y="114"/>
                    <a:pt x="405" y="100"/>
                    <a:pt x="387" y="90"/>
                  </a:cubicBezTo>
                  <a:cubicBezTo>
                    <a:pt x="397" y="54"/>
                    <a:pt x="397" y="54"/>
                    <a:pt x="397" y="54"/>
                  </a:cubicBezTo>
                  <a:cubicBezTo>
                    <a:pt x="399" y="47"/>
                    <a:pt x="398" y="39"/>
                    <a:pt x="395" y="32"/>
                  </a:cubicBezTo>
                  <a:cubicBezTo>
                    <a:pt x="392" y="26"/>
                    <a:pt x="386" y="21"/>
                    <a:pt x="378" y="19"/>
                  </a:cubicBezTo>
                  <a:cubicBezTo>
                    <a:pt x="330" y="4"/>
                    <a:pt x="330" y="4"/>
                    <a:pt x="330" y="4"/>
                  </a:cubicBezTo>
                  <a:cubicBezTo>
                    <a:pt x="316" y="0"/>
                    <a:pt x="300" y="8"/>
                    <a:pt x="296" y="24"/>
                  </a:cubicBezTo>
                  <a:cubicBezTo>
                    <a:pt x="286" y="59"/>
                    <a:pt x="286" y="59"/>
                    <a:pt x="286" y="59"/>
                  </a:cubicBezTo>
                  <a:cubicBezTo>
                    <a:pt x="264" y="58"/>
                    <a:pt x="243" y="60"/>
                    <a:pt x="222" y="66"/>
                  </a:cubicBezTo>
                  <a:cubicBezTo>
                    <a:pt x="205" y="33"/>
                    <a:pt x="205" y="33"/>
                    <a:pt x="205" y="33"/>
                  </a:cubicBezTo>
                  <a:cubicBezTo>
                    <a:pt x="201" y="26"/>
                    <a:pt x="195" y="22"/>
                    <a:pt x="188" y="20"/>
                  </a:cubicBezTo>
                  <a:cubicBezTo>
                    <a:pt x="181" y="18"/>
                    <a:pt x="173" y="18"/>
                    <a:pt x="166" y="22"/>
                  </a:cubicBezTo>
                  <a:cubicBezTo>
                    <a:pt x="123" y="45"/>
                    <a:pt x="123" y="45"/>
                    <a:pt x="123" y="45"/>
                  </a:cubicBezTo>
                  <a:cubicBezTo>
                    <a:pt x="116" y="49"/>
                    <a:pt x="112" y="55"/>
                    <a:pt x="110" y="63"/>
                  </a:cubicBezTo>
                  <a:cubicBezTo>
                    <a:pt x="107" y="70"/>
                    <a:pt x="108" y="77"/>
                    <a:pt x="112" y="83"/>
                  </a:cubicBezTo>
                  <a:cubicBezTo>
                    <a:pt x="130" y="116"/>
                    <a:pt x="130" y="116"/>
                    <a:pt x="130" y="116"/>
                  </a:cubicBezTo>
                  <a:cubicBezTo>
                    <a:pt x="113" y="130"/>
                    <a:pt x="100" y="147"/>
                    <a:pt x="89" y="166"/>
                  </a:cubicBezTo>
                  <a:cubicBezTo>
                    <a:pt x="54" y="155"/>
                    <a:pt x="54" y="155"/>
                    <a:pt x="54" y="155"/>
                  </a:cubicBezTo>
                  <a:cubicBezTo>
                    <a:pt x="46" y="153"/>
                    <a:pt x="39" y="153"/>
                    <a:pt x="33" y="157"/>
                  </a:cubicBezTo>
                  <a:cubicBezTo>
                    <a:pt x="25" y="160"/>
                    <a:pt x="21" y="167"/>
                    <a:pt x="18" y="174"/>
                  </a:cubicBezTo>
                  <a:cubicBezTo>
                    <a:pt x="5" y="221"/>
                    <a:pt x="5" y="221"/>
                    <a:pt x="5" y="221"/>
                  </a:cubicBezTo>
                  <a:cubicBezTo>
                    <a:pt x="0" y="236"/>
                    <a:pt x="9" y="252"/>
                    <a:pt x="23" y="256"/>
                  </a:cubicBezTo>
                  <a:cubicBezTo>
                    <a:pt x="59" y="267"/>
                    <a:pt x="59" y="267"/>
                    <a:pt x="59" y="267"/>
                  </a:cubicBezTo>
                  <a:cubicBezTo>
                    <a:pt x="58" y="288"/>
                    <a:pt x="60" y="309"/>
                    <a:pt x="65" y="330"/>
                  </a:cubicBezTo>
                  <a:cubicBezTo>
                    <a:pt x="33" y="348"/>
                    <a:pt x="33" y="348"/>
                    <a:pt x="33" y="348"/>
                  </a:cubicBezTo>
                  <a:cubicBezTo>
                    <a:pt x="19" y="355"/>
                    <a:pt x="14" y="372"/>
                    <a:pt x="21" y="385"/>
                  </a:cubicBezTo>
                  <a:cubicBezTo>
                    <a:pt x="45" y="429"/>
                    <a:pt x="45" y="429"/>
                    <a:pt x="45" y="429"/>
                  </a:cubicBezTo>
                  <a:cubicBezTo>
                    <a:pt x="48" y="435"/>
                    <a:pt x="55" y="440"/>
                    <a:pt x="62" y="443"/>
                  </a:cubicBezTo>
                  <a:cubicBezTo>
                    <a:pt x="69" y="445"/>
                    <a:pt x="76" y="445"/>
                    <a:pt x="84" y="440"/>
                  </a:cubicBezTo>
                  <a:cubicBezTo>
                    <a:pt x="116" y="423"/>
                    <a:pt x="116" y="423"/>
                    <a:pt x="116" y="423"/>
                  </a:cubicBezTo>
                  <a:cubicBezTo>
                    <a:pt x="131" y="438"/>
                    <a:pt x="147" y="452"/>
                    <a:pt x="165" y="463"/>
                  </a:cubicBezTo>
                  <a:cubicBezTo>
                    <a:pt x="155" y="499"/>
                    <a:pt x="155" y="499"/>
                    <a:pt x="155" y="499"/>
                  </a:cubicBezTo>
                  <a:cubicBezTo>
                    <a:pt x="152" y="505"/>
                    <a:pt x="153" y="513"/>
                    <a:pt x="157" y="520"/>
                  </a:cubicBezTo>
                  <a:cubicBezTo>
                    <a:pt x="161" y="527"/>
                    <a:pt x="166" y="531"/>
                    <a:pt x="173" y="533"/>
                  </a:cubicBezTo>
                  <a:cubicBezTo>
                    <a:pt x="221" y="548"/>
                    <a:pt x="221" y="548"/>
                    <a:pt x="221" y="548"/>
                  </a:cubicBezTo>
                  <a:cubicBezTo>
                    <a:pt x="223" y="549"/>
                    <a:pt x="226" y="549"/>
                    <a:pt x="229" y="549"/>
                  </a:cubicBezTo>
                  <a:cubicBezTo>
                    <a:pt x="234" y="549"/>
                    <a:pt x="238" y="548"/>
                    <a:pt x="242" y="546"/>
                  </a:cubicBezTo>
                  <a:cubicBezTo>
                    <a:pt x="249" y="541"/>
                    <a:pt x="253" y="535"/>
                    <a:pt x="256" y="529"/>
                  </a:cubicBezTo>
                  <a:cubicBezTo>
                    <a:pt x="267" y="494"/>
                    <a:pt x="267" y="494"/>
                    <a:pt x="267" y="494"/>
                  </a:cubicBezTo>
                  <a:cubicBezTo>
                    <a:pt x="288" y="494"/>
                    <a:pt x="309" y="491"/>
                    <a:pt x="329" y="486"/>
                  </a:cubicBezTo>
                  <a:cubicBezTo>
                    <a:pt x="347" y="518"/>
                    <a:pt x="347" y="518"/>
                    <a:pt x="347" y="518"/>
                  </a:cubicBezTo>
                  <a:cubicBezTo>
                    <a:pt x="354" y="533"/>
                    <a:pt x="372" y="538"/>
                    <a:pt x="386" y="530"/>
                  </a:cubicBezTo>
                  <a:cubicBezTo>
                    <a:pt x="429" y="507"/>
                    <a:pt x="429" y="507"/>
                    <a:pt x="429" y="507"/>
                  </a:cubicBezTo>
                  <a:cubicBezTo>
                    <a:pt x="436" y="503"/>
                    <a:pt x="441" y="498"/>
                    <a:pt x="443" y="490"/>
                  </a:cubicBezTo>
                  <a:cubicBezTo>
                    <a:pt x="445" y="483"/>
                    <a:pt x="444" y="475"/>
                    <a:pt x="441" y="469"/>
                  </a:cubicBezTo>
                  <a:cubicBezTo>
                    <a:pt x="423" y="436"/>
                    <a:pt x="423" y="436"/>
                    <a:pt x="423" y="436"/>
                  </a:cubicBezTo>
                  <a:cubicBezTo>
                    <a:pt x="439" y="422"/>
                    <a:pt x="452" y="405"/>
                    <a:pt x="463" y="387"/>
                  </a:cubicBezTo>
                  <a:cubicBezTo>
                    <a:pt x="498" y="398"/>
                    <a:pt x="498" y="398"/>
                    <a:pt x="498" y="398"/>
                  </a:cubicBezTo>
                  <a:cubicBezTo>
                    <a:pt x="513" y="402"/>
                    <a:pt x="528" y="394"/>
                    <a:pt x="533" y="378"/>
                  </a:cubicBezTo>
                  <a:cubicBezTo>
                    <a:pt x="547" y="331"/>
                    <a:pt x="547" y="331"/>
                    <a:pt x="547" y="331"/>
                  </a:cubicBezTo>
                  <a:cubicBezTo>
                    <a:pt x="549" y="324"/>
                    <a:pt x="549" y="317"/>
                    <a:pt x="545" y="309"/>
                  </a:cubicBezTo>
                  <a:cubicBezTo>
                    <a:pt x="542" y="303"/>
                    <a:pt x="536" y="298"/>
                    <a:pt x="528" y="296"/>
                  </a:cubicBezTo>
                  <a:close/>
                  <a:moveTo>
                    <a:pt x="511" y="372"/>
                  </a:moveTo>
                  <a:lnTo>
                    <a:pt x="511" y="372"/>
                  </a:lnTo>
                  <a:cubicBezTo>
                    <a:pt x="510" y="375"/>
                    <a:pt x="507" y="376"/>
                    <a:pt x="504" y="375"/>
                  </a:cubicBezTo>
                  <a:cubicBezTo>
                    <a:pt x="451" y="359"/>
                    <a:pt x="451" y="359"/>
                    <a:pt x="451" y="359"/>
                  </a:cubicBezTo>
                  <a:cubicBezTo>
                    <a:pt x="447" y="368"/>
                    <a:pt x="447" y="368"/>
                    <a:pt x="447" y="368"/>
                  </a:cubicBezTo>
                  <a:cubicBezTo>
                    <a:pt x="436" y="389"/>
                    <a:pt x="420" y="408"/>
                    <a:pt x="400" y="425"/>
                  </a:cubicBezTo>
                  <a:cubicBezTo>
                    <a:pt x="393" y="431"/>
                    <a:pt x="393" y="431"/>
                    <a:pt x="393" y="431"/>
                  </a:cubicBezTo>
                  <a:cubicBezTo>
                    <a:pt x="420" y="480"/>
                    <a:pt x="420" y="480"/>
                    <a:pt x="420" y="480"/>
                  </a:cubicBezTo>
                  <a:cubicBezTo>
                    <a:pt x="421" y="481"/>
                    <a:pt x="420" y="483"/>
                    <a:pt x="420" y="483"/>
                  </a:cubicBezTo>
                  <a:cubicBezTo>
                    <a:pt x="420" y="484"/>
                    <a:pt x="419" y="485"/>
                    <a:pt x="418" y="486"/>
                  </a:cubicBezTo>
                  <a:cubicBezTo>
                    <a:pt x="374" y="510"/>
                    <a:pt x="374" y="510"/>
                    <a:pt x="374" y="510"/>
                  </a:cubicBezTo>
                  <a:cubicBezTo>
                    <a:pt x="372" y="511"/>
                    <a:pt x="369" y="510"/>
                    <a:pt x="368" y="508"/>
                  </a:cubicBezTo>
                  <a:cubicBezTo>
                    <a:pt x="341" y="459"/>
                    <a:pt x="341" y="459"/>
                    <a:pt x="341" y="459"/>
                  </a:cubicBezTo>
                  <a:cubicBezTo>
                    <a:pt x="332" y="461"/>
                    <a:pt x="332" y="461"/>
                    <a:pt x="332" y="461"/>
                  </a:cubicBezTo>
                  <a:cubicBezTo>
                    <a:pt x="309" y="469"/>
                    <a:pt x="284" y="472"/>
                    <a:pt x="259" y="470"/>
                  </a:cubicBezTo>
                  <a:cubicBezTo>
                    <a:pt x="249" y="469"/>
                    <a:pt x="249" y="469"/>
                    <a:pt x="249" y="469"/>
                  </a:cubicBezTo>
                  <a:cubicBezTo>
                    <a:pt x="234" y="522"/>
                    <a:pt x="234" y="522"/>
                    <a:pt x="234" y="522"/>
                  </a:cubicBezTo>
                  <a:cubicBezTo>
                    <a:pt x="233" y="524"/>
                    <a:pt x="232" y="525"/>
                    <a:pt x="232" y="525"/>
                  </a:cubicBezTo>
                  <a:cubicBezTo>
                    <a:pt x="231" y="525"/>
                    <a:pt x="229" y="526"/>
                    <a:pt x="227" y="525"/>
                  </a:cubicBezTo>
                  <a:cubicBezTo>
                    <a:pt x="181" y="511"/>
                    <a:pt x="181" y="511"/>
                    <a:pt x="181" y="511"/>
                  </a:cubicBezTo>
                  <a:cubicBezTo>
                    <a:pt x="178" y="510"/>
                    <a:pt x="176" y="507"/>
                    <a:pt x="177" y="505"/>
                  </a:cubicBezTo>
                  <a:cubicBezTo>
                    <a:pt x="193" y="452"/>
                    <a:pt x="193" y="452"/>
                    <a:pt x="193" y="452"/>
                  </a:cubicBezTo>
                  <a:cubicBezTo>
                    <a:pt x="185" y="447"/>
                    <a:pt x="185" y="447"/>
                    <a:pt x="185" y="447"/>
                  </a:cubicBezTo>
                  <a:cubicBezTo>
                    <a:pt x="163" y="435"/>
                    <a:pt x="143" y="420"/>
                    <a:pt x="127" y="401"/>
                  </a:cubicBezTo>
                  <a:cubicBezTo>
                    <a:pt x="121" y="394"/>
                    <a:pt x="121" y="394"/>
                    <a:pt x="121" y="394"/>
                  </a:cubicBezTo>
                  <a:cubicBezTo>
                    <a:pt x="72" y="420"/>
                    <a:pt x="72" y="420"/>
                    <a:pt x="72" y="420"/>
                  </a:cubicBezTo>
                  <a:cubicBezTo>
                    <a:pt x="70" y="421"/>
                    <a:pt x="67" y="420"/>
                    <a:pt x="66" y="418"/>
                  </a:cubicBezTo>
                  <a:cubicBezTo>
                    <a:pt x="42" y="375"/>
                    <a:pt x="42" y="375"/>
                    <a:pt x="42" y="375"/>
                  </a:cubicBezTo>
                  <a:cubicBezTo>
                    <a:pt x="41" y="373"/>
                    <a:pt x="42" y="369"/>
                    <a:pt x="44" y="368"/>
                  </a:cubicBezTo>
                  <a:cubicBezTo>
                    <a:pt x="93" y="342"/>
                    <a:pt x="93" y="342"/>
                    <a:pt x="93" y="342"/>
                  </a:cubicBezTo>
                  <a:cubicBezTo>
                    <a:pt x="90" y="332"/>
                    <a:pt x="90" y="332"/>
                    <a:pt x="90" y="332"/>
                  </a:cubicBezTo>
                  <a:cubicBezTo>
                    <a:pt x="83" y="308"/>
                    <a:pt x="81" y="284"/>
                    <a:pt x="83" y="259"/>
                  </a:cubicBezTo>
                  <a:cubicBezTo>
                    <a:pt x="84" y="250"/>
                    <a:pt x="84" y="250"/>
                    <a:pt x="84" y="250"/>
                  </a:cubicBezTo>
                  <a:cubicBezTo>
                    <a:pt x="31" y="234"/>
                    <a:pt x="31" y="234"/>
                    <a:pt x="31" y="234"/>
                  </a:cubicBezTo>
                  <a:cubicBezTo>
                    <a:pt x="27" y="233"/>
                    <a:pt x="26" y="230"/>
                    <a:pt x="26" y="228"/>
                  </a:cubicBezTo>
                  <a:cubicBezTo>
                    <a:pt x="41" y="180"/>
                    <a:pt x="41" y="180"/>
                    <a:pt x="41" y="180"/>
                  </a:cubicBezTo>
                  <a:cubicBezTo>
                    <a:pt x="41" y="179"/>
                    <a:pt x="43" y="178"/>
                    <a:pt x="43" y="177"/>
                  </a:cubicBezTo>
                  <a:cubicBezTo>
                    <a:pt x="44" y="177"/>
                    <a:pt x="45" y="177"/>
                    <a:pt x="47" y="177"/>
                  </a:cubicBezTo>
                  <a:cubicBezTo>
                    <a:pt x="100" y="193"/>
                    <a:pt x="100" y="193"/>
                    <a:pt x="100" y="193"/>
                  </a:cubicBezTo>
                  <a:cubicBezTo>
                    <a:pt x="105" y="184"/>
                    <a:pt x="105" y="184"/>
                    <a:pt x="105" y="184"/>
                  </a:cubicBezTo>
                  <a:cubicBezTo>
                    <a:pt x="117" y="162"/>
                    <a:pt x="133" y="144"/>
                    <a:pt x="151" y="128"/>
                  </a:cubicBezTo>
                  <a:cubicBezTo>
                    <a:pt x="159" y="122"/>
                    <a:pt x="159" y="122"/>
                    <a:pt x="159" y="122"/>
                  </a:cubicBezTo>
                  <a:cubicBezTo>
                    <a:pt x="132" y="73"/>
                    <a:pt x="132" y="73"/>
                    <a:pt x="132" y="73"/>
                  </a:cubicBezTo>
                  <a:cubicBezTo>
                    <a:pt x="132" y="71"/>
                    <a:pt x="132" y="70"/>
                    <a:pt x="132" y="69"/>
                  </a:cubicBezTo>
                  <a:cubicBezTo>
                    <a:pt x="132" y="68"/>
                    <a:pt x="133" y="67"/>
                    <a:pt x="134" y="66"/>
                  </a:cubicBezTo>
                  <a:cubicBezTo>
                    <a:pt x="177" y="43"/>
                    <a:pt x="177" y="43"/>
                    <a:pt x="177" y="43"/>
                  </a:cubicBezTo>
                  <a:cubicBezTo>
                    <a:pt x="180" y="42"/>
                    <a:pt x="181" y="42"/>
                    <a:pt x="182" y="42"/>
                  </a:cubicBezTo>
                  <a:cubicBezTo>
                    <a:pt x="182" y="42"/>
                    <a:pt x="184" y="43"/>
                    <a:pt x="184" y="44"/>
                  </a:cubicBezTo>
                  <a:cubicBezTo>
                    <a:pt x="211" y="94"/>
                    <a:pt x="211" y="94"/>
                    <a:pt x="211" y="94"/>
                  </a:cubicBezTo>
                  <a:cubicBezTo>
                    <a:pt x="220" y="91"/>
                    <a:pt x="220" y="91"/>
                    <a:pt x="220" y="91"/>
                  </a:cubicBezTo>
                  <a:cubicBezTo>
                    <a:pt x="244" y="83"/>
                    <a:pt x="268" y="81"/>
                    <a:pt x="293" y="83"/>
                  </a:cubicBezTo>
                  <a:cubicBezTo>
                    <a:pt x="302" y="83"/>
                    <a:pt x="302" y="83"/>
                    <a:pt x="302" y="83"/>
                  </a:cubicBezTo>
                  <a:cubicBezTo>
                    <a:pt x="318" y="30"/>
                    <a:pt x="318" y="30"/>
                    <a:pt x="318" y="30"/>
                  </a:cubicBezTo>
                  <a:cubicBezTo>
                    <a:pt x="319" y="28"/>
                    <a:pt x="322" y="26"/>
                    <a:pt x="324" y="27"/>
                  </a:cubicBezTo>
                  <a:cubicBezTo>
                    <a:pt x="372" y="42"/>
                    <a:pt x="372" y="42"/>
                    <a:pt x="372" y="42"/>
                  </a:cubicBezTo>
                  <a:cubicBezTo>
                    <a:pt x="374" y="42"/>
                    <a:pt x="375" y="45"/>
                    <a:pt x="375" y="47"/>
                  </a:cubicBezTo>
                  <a:cubicBezTo>
                    <a:pt x="359" y="101"/>
                    <a:pt x="359" y="101"/>
                    <a:pt x="359" y="101"/>
                  </a:cubicBezTo>
                  <a:cubicBezTo>
                    <a:pt x="367" y="105"/>
                    <a:pt x="367" y="105"/>
                    <a:pt x="367" y="105"/>
                  </a:cubicBezTo>
                  <a:cubicBezTo>
                    <a:pt x="389" y="117"/>
                    <a:pt x="409" y="132"/>
                    <a:pt x="424" y="151"/>
                  </a:cubicBezTo>
                  <a:cubicBezTo>
                    <a:pt x="430" y="158"/>
                    <a:pt x="430" y="158"/>
                    <a:pt x="430" y="158"/>
                  </a:cubicBezTo>
                  <a:cubicBezTo>
                    <a:pt x="479" y="132"/>
                    <a:pt x="479" y="132"/>
                    <a:pt x="479" y="132"/>
                  </a:cubicBezTo>
                  <a:cubicBezTo>
                    <a:pt x="481" y="131"/>
                    <a:pt x="485" y="132"/>
                    <a:pt x="486" y="134"/>
                  </a:cubicBezTo>
                  <a:cubicBezTo>
                    <a:pt x="510" y="178"/>
                    <a:pt x="510" y="178"/>
                    <a:pt x="510" y="178"/>
                  </a:cubicBezTo>
                  <a:cubicBezTo>
                    <a:pt x="511" y="180"/>
                    <a:pt x="510" y="183"/>
                    <a:pt x="507" y="184"/>
                  </a:cubicBezTo>
                  <a:cubicBezTo>
                    <a:pt x="459" y="210"/>
                    <a:pt x="459" y="210"/>
                    <a:pt x="459" y="210"/>
                  </a:cubicBezTo>
                  <a:cubicBezTo>
                    <a:pt x="462" y="220"/>
                    <a:pt x="462" y="220"/>
                    <a:pt x="462" y="220"/>
                  </a:cubicBezTo>
                  <a:cubicBezTo>
                    <a:pt x="469" y="244"/>
                    <a:pt x="471" y="269"/>
                    <a:pt x="469" y="293"/>
                  </a:cubicBezTo>
                  <a:cubicBezTo>
                    <a:pt x="468" y="302"/>
                    <a:pt x="468" y="302"/>
                    <a:pt x="468" y="302"/>
                  </a:cubicBezTo>
                  <a:cubicBezTo>
                    <a:pt x="522" y="319"/>
                    <a:pt x="522" y="319"/>
                    <a:pt x="522" y="319"/>
                  </a:cubicBezTo>
                  <a:cubicBezTo>
                    <a:pt x="524" y="319"/>
                    <a:pt x="525" y="322"/>
                    <a:pt x="525" y="325"/>
                  </a:cubicBezTo>
                  <a:lnTo>
                    <a:pt x="511" y="372"/>
                  </a:ln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2" name="Freeform 77"/>
            <p:cNvSpPr>
              <a:spLocks noChangeArrowheads="1"/>
            </p:cNvSpPr>
            <p:nvPr/>
          </p:nvSpPr>
          <p:spPr bwMode="auto">
            <a:xfrm>
              <a:off x="4297334" y="4977643"/>
              <a:ext cx="128608" cy="124014"/>
            </a:xfrm>
            <a:custGeom>
              <a:avLst/>
              <a:gdLst>
                <a:gd name="T0" fmla="*/ 152 w 248"/>
                <a:gd name="T1" fmla="*/ 10 h 236"/>
                <a:gd name="T2" fmla="*/ 152 w 248"/>
                <a:gd name="T3" fmla="*/ 10 h 236"/>
                <a:gd name="T4" fmla="*/ 64 w 248"/>
                <a:gd name="T5" fmla="*/ 19 h 236"/>
                <a:gd name="T6" fmla="*/ 8 w 248"/>
                <a:gd name="T7" fmla="*/ 87 h 236"/>
                <a:gd name="T8" fmla="*/ 17 w 248"/>
                <a:gd name="T9" fmla="*/ 175 h 236"/>
                <a:gd name="T10" fmla="*/ 86 w 248"/>
                <a:gd name="T11" fmla="*/ 230 h 236"/>
                <a:gd name="T12" fmla="*/ 119 w 248"/>
                <a:gd name="T13" fmla="*/ 235 h 236"/>
                <a:gd name="T14" fmla="*/ 173 w 248"/>
                <a:gd name="T15" fmla="*/ 222 h 236"/>
                <a:gd name="T16" fmla="*/ 230 w 248"/>
                <a:gd name="T17" fmla="*/ 153 h 236"/>
                <a:gd name="T18" fmla="*/ 152 w 248"/>
                <a:gd name="T19" fmla="*/ 10 h 236"/>
                <a:gd name="T20" fmla="*/ 207 w 248"/>
                <a:gd name="T21" fmla="*/ 146 h 236"/>
                <a:gd name="T22" fmla="*/ 207 w 248"/>
                <a:gd name="T23" fmla="*/ 146 h 236"/>
                <a:gd name="T24" fmla="*/ 163 w 248"/>
                <a:gd name="T25" fmla="*/ 201 h 236"/>
                <a:gd name="T26" fmla="*/ 92 w 248"/>
                <a:gd name="T27" fmla="*/ 208 h 236"/>
                <a:gd name="T28" fmla="*/ 38 w 248"/>
                <a:gd name="T29" fmla="*/ 164 h 236"/>
                <a:gd name="T30" fmla="*/ 31 w 248"/>
                <a:gd name="T31" fmla="*/ 94 h 236"/>
                <a:gd name="T32" fmla="*/ 75 w 248"/>
                <a:gd name="T33" fmla="*/ 39 h 236"/>
                <a:gd name="T34" fmla="*/ 118 w 248"/>
                <a:gd name="T35" fmla="*/ 28 h 236"/>
                <a:gd name="T36" fmla="*/ 145 w 248"/>
                <a:gd name="T37" fmla="*/ 31 h 236"/>
                <a:gd name="T38" fmla="*/ 207 w 248"/>
                <a:gd name="T39" fmla="*/ 14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236">
                  <a:moveTo>
                    <a:pt x="152" y="10"/>
                  </a:moveTo>
                  <a:lnTo>
                    <a:pt x="152" y="10"/>
                  </a:lnTo>
                  <a:cubicBezTo>
                    <a:pt x="122" y="0"/>
                    <a:pt x="91" y="3"/>
                    <a:pt x="64" y="19"/>
                  </a:cubicBezTo>
                  <a:cubicBezTo>
                    <a:pt x="37" y="34"/>
                    <a:pt x="17" y="57"/>
                    <a:pt x="8" y="87"/>
                  </a:cubicBezTo>
                  <a:cubicBezTo>
                    <a:pt x="0" y="117"/>
                    <a:pt x="3" y="148"/>
                    <a:pt x="17" y="175"/>
                  </a:cubicBezTo>
                  <a:cubicBezTo>
                    <a:pt x="32" y="202"/>
                    <a:pt x="57" y="222"/>
                    <a:pt x="86" y="230"/>
                  </a:cubicBezTo>
                  <a:cubicBezTo>
                    <a:pt x="96" y="234"/>
                    <a:pt x="108" y="235"/>
                    <a:pt x="119" y="235"/>
                  </a:cubicBezTo>
                  <a:cubicBezTo>
                    <a:pt x="138" y="235"/>
                    <a:pt x="157" y="231"/>
                    <a:pt x="173" y="222"/>
                  </a:cubicBezTo>
                  <a:cubicBezTo>
                    <a:pt x="201" y="207"/>
                    <a:pt x="220" y="182"/>
                    <a:pt x="230" y="153"/>
                  </a:cubicBezTo>
                  <a:cubicBezTo>
                    <a:pt x="247" y="92"/>
                    <a:pt x="213" y="27"/>
                    <a:pt x="152" y="10"/>
                  </a:cubicBezTo>
                  <a:close/>
                  <a:moveTo>
                    <a:pt x="207" y="146"/>
                  </a:moveTo>
                  <a:lnTo>
                    <a:pt x="207" y="146"/>
                  </a:lnTo>
                  <a:cubicBezTo>
                    <a:pt x="201" y="170"/>
                    <a:pt x="184" y="190"/>
                    <a:pt x="163" y="201"/>
                  </a:cubicBezTo>
                  <a:cubicBezTo>
                    <a:pt x="141" y="213"/>
                    <a:pt x="116" y="216"/>
                    <a:pt x="92" y="208"/>
                  </a:cubicBezTo>
                  <a:cubicBezTo>
                    <a:pt x="69" y="201"/>
                    <a:pt x="50" y="186"/>
                    <a:pt x="38" y="164"/>
                  </a:cubicBezTo>
                  <a:cubicBezTo>
                    <a:pt x="26" y="142"/>
                    <a:pt x="24" y="118"/>
                    <a:pt x="31" y="94"/>
                  </a:cubicBezTo>
                  <a:cubicBezTo>
                    <a:pt x="38" y="70"/>
                    <a:pt x="54" y="51"/>
                    <a:pt x="75" y="39"/>
                  </a:cubicBezTo>
                  <a:cubicBezTo>
                    <a:pt x="89" y="31"/>
                    <a:pt x="104" y="28"/>
                    <a:pt x="118" y="28"/>
                  </a:cubicBezTo>
                  <a:cubicBezTo>
                    <a:pt x="128" y="28"/>
                    <a:pt x="136" y="29"/>
                    <a:pt x="145" y="31"/>
                  </a:cubicBezTo>
                  <a:cubicBezTo>
                    <a:pt x="194" y="46"/>
                    <a:pt x="221" y="98"/>
                    <a:pt x="207" y="146"/>
                  </a:cubicBez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3" name="Freeform 78"/>
            <p:cNvSpPr>
              <a:spLocks noChangeArrowheads="1"/>
            </p:cNvSpPr>
            <p:nvPr/>
          </p:nvSpPr>
          <p:spPr bwMode="auto">
            <a:xfrm>
              <a:off x="4405272" y="4764062"/>
              <a:ext cx="208987" cy="208987"/>
            </a:xfrm>
            <a:custGeom>
              <a:avLst/>
              <a:gdLst>
                <a:gd name="T0" fmla="*/ 392 w 401"/>
                <a:gd name="T1" fmla="*/ 163 h 400"/>
                <a:gd name="T2" fmla="*/ 352 w 401"/>
                <a:gd name="T3" fmla="*/ 156 h 400"/>
                <a:gd name="T4" fmla="*/ 353 w 401"/>
                <a:gd name="T5" fmla="*/ 102 h 400"/>
                <a:gd name="T6" fmla="*/ 352 w 401"/>
                <a:gd name="T7" fmla="*/ 69 h 400"/>
                <a:gd name="T8" fmla="*/ 310 w 401"/>
                <a:gd name="T9" fmla="*/ 37 h 400"/>
                <a:gd name="T10" fmla="*/ 293 w 401"/>
                <a:gd name="T11" fmla="*/ 45 h 400"/>
                <a:gd name="T12" fmla="*/ 239 w 401"/>
                <a:gd name="T13" fmla="*/ 47 h 400"/>
                <a:gd name="T14" fmla="*/ 232 w 401"/>
                <a:gd name="T15" fmla="*/ 6 h 400"/>
                <a:gd name="T16" fmla="*/ 180 w 401"/>
                <a:gd name="T17" fmla="*/ 0 h 400"/>
                <a:gd name="T18" fmla="*/ 157 w 401"/>
                <a:gd name="T19" fmla="*/ 24 h 400"/>
                <a:gd name="T20" fmla="*/ 120 w 401"/>
                <a:gd name="T21" fmla="*/ 63 h 400"/>
                <a:gd name="T22" fmla="*/ 86 w 401"/>
                <a:gd name="T23" fmla="*/ 41 h 400"/>
                <a:gd name="T24" fmla="*/ 45 w 401"/>
                <a:gd name="T25" fmla="*/ 72 h 400"/>
                <a:gd name="T26" fmla="*/ 46 w 401"/>
                <a:gd name="T27" fmla="*/ 105 h 400"/>
                <a:gd name="T28" fmla="*/ 47 w 401"/>
                <a:gd name="T29" fmla="*/ 160 h 400"/>
                <a:gd name="T30" fmla="*/ 7 w 401"/>
                <a:gd name="T31" fmla="*/ 168 h 400"/>
                <a:gd name="T32" fmla="*/ 1 w 401"/>
                <a:gd name="T33" fmla="*/ 219 h 400"/>
                <a:gd name="T34" fmla="*/ 24 w 401"/>
                <a:gd name="T35" fmla="*/ 243 h 400"/>
                <a:gd name="T36" fmla="*/ 64 w 401"/>
                <a:gd name="T37" fmla="*/ 279 h 400"/>
                <a:gd name="T38" fmla="*/ 40 w 401"/>
                <a:gd name="T39" fmla="*/ 313 h 400"/>
                <a:gd name="T40" fmla="*/ 73 w 401"/>
                <a:gd name="T41" fmla="*/ 354 h 400"/>
                <a:gd name="T42" fmla="*/ 106 w 401"/>
                <a:gd name="T43" fmla="*/ 354 h 400"/>
                <a:gd name="T44" fmla="*/ 160 w 401"/>
                <a:gd name="T45" fmla="*/ 352 h 400"/>
                <a:gd name="T46" fmla="*/ 184 w 401"/>
                <a:gd name="T47" fmla="*/ 399 h 400"/>
                <a:gd name="T48" fmla="*/ 219 w 401"/>
                <a:gd name="T49" fmla="*/ 399 h 400"/>
                <a:gd name="T50" fmla="*/ 242 w 401"/>
                <a:gd name="T51" fmla="*/ 351 h 400"/>
                <a:gd name="T52" fmla="*/ 297 w 401"/>
                <a:gd name="T53" fmla="*/ 352 h 400"/>
                <a:gd name="T54" fmla="*/ 330 w 401"/>
                <a:gd name="T55" fmla="*/ 352 h 400"/>
                <a:gd name="T56" fmla="*/ 355 w 401"/>
                <a:gd name="T57" fmla="*/ 294 h 400"/>
                <a:gd name="T58" fmla="*/ 353 w 401"/>
                <a:gd name="T59" fmla="*/ 238 h 400"/>
                <a:gd name="T60" fmla="*/ 392 w 401"/>
                <a:gd name="T61" fmla="*/ 231 h 400"/>
                <a:gd name="T62" fmla="*/ 400 w 401"/>
                <a:gd name="T63" fmla="*/ 179 h 400"/>
                <a:gd name="T64" fmla="*/ 334 w 401"/>
                <a:gd name="T65" fmla="*/ 215 h 400"/>
                <a:gd name="T66" fmla="*/ 332 w 401"/>
                <a:gd name="T67" fmla="*/ 225 h 400"/>
                <a:gd name="T68" fmla="*/ 308 w 401"/>
                <a:gd name="T69" fmla="*/ 280 h 400"/>
                <a:gd name="T70" fmla="*/ 313 w 401"/>
                <a:gd name="T71" fmla="*/ 335 h 400"/>
                <a:gd name="T72" fmla="*/ 275 w 401"/>
                <a:gd name="T73" fmla="*/ 310 h 400"/>
                <a:gd name="T74" fmla="*/ 218 w 401"/>
                <a:gd name="T75" fmla="*/ 333 h 400"/>
                <a:gd name="T76" fmla="*/ 184 w 401"/>
                <a:gd name="T77" fmla="*/ 376 h 400"/>
                <a:gd name="T78" fmla="*/ 175 w 401"/>
                <a:gd name="T79" fmla="*/ 331 h 400"/>
                <a:gd name="T80" fmla="*/ 120 w 401"/>
                <a:gd name="T81" fmla="*/ 307 h 400"/>
                <a:gd name="T82" fmla="*/ 64 w 401"/>
                <a:gd name="T83" fmla="*/ 312 h 400"/>
                <a:gd name="T84" fmla="*/ 88 w 401"/>
                <a:gd name="T85" fmla="*/ 275 h 400"/>
                <a:gd name="T86" fmla="*/ 66 w 401"/>
                <a:gd name="T87" fmla="*/ 219 h 400"/>
                <a:gd name="T88" fmla="*/ 24 w 401"/>
                <a:gd name="T89" fmla="*/ 183 h 400"/>
                <a:gd name="T90" fmla="*/ 67 w 401"/>
                <a:gd name="T91" fmla="*/ 174 h 400"/>
                <a:gd name="T92" fmla="*/ 92 w 401"/>
                <a:gd name="T93" fmla="*/ 119 h 400"/>
                <a:gd name="T94" fmla="*/ 86 w 401"/>
                <a:gd name="T95" fmla="*/ 63 h 400"/>
                <a:gd name="T96" fmla="*/ 125 w 401"/>
                <a:gd name="T97" fmla="*/ 87 h 400"/>
                <a:gd name="T98" fmla="*/ 181 w 401"/>
                <a:gd name="T99" fmla="*/ 66 h 400"/>
                <a:gd name="T100" fmla="*/ 215 w 401"/>
                <a:gd name="T101" fmla="*/ 23 h 400"/>
                <a:gd name="T102" fmla="*/ 226 w 401"/>
                <a:gd name="T103" fmla="*/ 68 h 400"/>
                <a:gd name="T104" fmla="*/ 281 w 401"/>
                <a:gd name="T105" fmla="*/ 92 h 400"/>
                <a:gd name="T106" fmla="*/ 336 w 401"/>
                <a:gd name="T107" fmla="*/ 85 h 400"/>
                <a:gd name="T108" fmla="*/ 311 w 401"/>
                <a:gd name="T109" fmla="*/ 124 h 400"/>
                <a:gd name="T110" fmla="*/ 333 w 401"/>
                <a:gd name="T111" fmla="*/ 180 h 400"/>
                <a:gd name="T112" fmla="*/ 376 w 401"/>
                <a:gd name="T113" fmla="*/ 21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400">
                  <a:moveTo>
                    <a:pt x="392" y="163"/>
                  </a:moveTo>
                  <a:lnTo>
                    <a:pt x="392" y="163"/>
                  </a:lnTo>
                  <a:cubicBezTo>
                    <a:pt x="387" y="158"/>
                    <a:pt x="381" y="156"/>
                    <a:pt x="376" y="156"/>
                  </a:cubicBezTo>
                  <a:cubicBezTo>
                    <a:pt x="352" y="156"/>
                    <a:pt x="352" y="156"/>
                    <a:pt x="352" y="156"/>
                  </a:cubicBezTo>
                  <a:cubicBezTo>
                    <a:pt x="349" y="144"/>
                    <a:pt x="342" y="131"/>
                    <a:pt x="336" y="119"/>
                  </a:cubicBezTo>
                  <a:cubicBezTo>
                    <a:pt x="353" y="102"/>
                    <a:pt x="353" y="102"/>
                    <a:pt x="353" y="102"/>
                  </a:cubicBezTo>
                  <a:cubicBezTo>
                    <a:pt x="357" y="98"/>
                    <a:pt x="359" y="92"/>
                    <a:pt x="359" y="85"/>
                  </a:cubicBezTo>
                  <a:cubicBezTo>
                    <a:pt x="359" y="79"/>
                    <a:pt x="357" y="74"/>
                    <a:pt x="352" y="69"/>
                  </a:cubicBezTo>
                  <a:cubicBezTo>
                    <a:pt x="327" y="45"/>
                    <a:pt x="327" y="45"/>
                    <a:pt x="327" y="45"/>
                  </a:cubicBezTo>
                  <a:cubicBezTo>
                    <a:pt x="323" y="41"/>
                    <a:pt x="316" y="37"/>
                    <a:pt x="310" y="37"/>
                  </a:cubicBezTo>
                  <a:lnTo>
                    <a:pt x="310" y="37"/>
                  </a:lnTo>
                  <a:cubicBezTo>
                    <a:pt x="304" y="37"/>
                    <a:pt x="298" y="41"/>
                    <a:pt x="293" y="45"/>
                  </a:cubicBezTo>
                  <a:cubicBezTo>
                    <a:pt x="277" y="61"/>
                    <a:pt x="277" y="61"/>
                    <a:pt x="277" y="61"/>
                  </a:cubicBezTo>
                  <a:cubicBezTo>
                    <a:pt x="265" y="55"/>
                    <a:pt x="253" y="50"/>
                    <a:pt x="239" y="47"/>
                  </a:cubicBezTo>
                  <a:cubicBezTo>
                    <a:pt x="239" y="23"/>
                    <a:pt x="239" y="23"/>
                    <a:pt x="239" y="23"/>
                  </a:cubicBezTo>
                  <a:cubicBezTo>
                    <a:pt x="239" y="17"/>
                    <a:pt x="236" y="10"/>
                    <a:pt x="232" y="6"/>
                  </a:cubicBezTo>
                  <a:cubicBezTo>
                    <a:pt x="228" y="2"/>
                    <a:pt x="222" y="0"/>
                    <a:pt x="215" y="0"/>
                  </a:cubicBezTo>
                  <a:cubicBezTo>
                    <a:pt x="180" y="0"/>
                    <a:pt x="180" y="0"/>
                    <a:pt x="180" y="0"/>
                  </a:cubicBezTo>
                  <a:cubicBezTo>
                    <a:pt x="174" y="0"/>
                    <a:pt x="168" y="2"/>
                    <a:pt x="163" y="7"/>
                  </a:cubicBezTo>
                  <a:cubicBezTo>
                    <a:pt x="159" y="11"/>
                    <a:pt x="157" y="18"/>
                    <a:pt x="157" y="24"/>
                  </a:cubicBezTo>
                  <a:cubicBezTo>
                    <a:pt x="157" y="47"/>
                    <a:pt x="157" y="47"/>
                    <a:pt x="157" y="47"/>
                  </a:cubicBezTo>
                  <a:cubicBezTo>
                    <a:pt x="145" y="51"/>
                    <a:pt x="131" y="56"/>
                    <a:pt x="120" y="63"/>
                  </a:cubicBezTo>
                  <a:cubicBezTo>
                    <a:pt x="103" y="47"/>
                    <a:pt x="103" y="47"/>
                    <a:pt x="103" y="47"/>
                  </a:cubicBezTo>
                  <a:cubicBezTo>
                    <a:pt x="99" y="43"/>
                    <a:pt x="91" y="41"/>
                    <a:pt x="86" y="41"/>
                  </a:cubicBezTo>
                  <a:cubicBezTo>
                    <a:pt x="80" y="41"/>
                    <a:pt x="74" y="43"/>
                    <a:pt x="70" y="47"/>
                  </a:cubicBezTo>
                  <a:cubicBezTo>
                    <a:pt x="45" y="72"/>
                    <a:pt x="45" y="72"/>
                    <a:pt x="45" y="72"/>
                  </a:cubicBezTo>
                  <a:cubicBezTo>
                    <a:pt x="40" y="77"/>
                    <a:pt x="38" y="82"/>
                    <a:pt x="38" y="88"/>
                  </a:cubicBezTo>
                  <a:cubicBezTo>
                    <a:pt x="38" y="95"/>
                    <a:pt x="40" y="101"/>
                    <a:pt x="46" y="105"/>
                  </a:cubicBezTo>
                  <a:cubicBezTo>
                    <a:pt x="62" y="122"/>
                    <a:pt x="62" y="122"/>
                    <a:pt x="62" y="122"/>
                  </a:cubicBezTo>
                  <a:cubicBezTo>
                    <a:pt x="56" y="134"/>
                    <a:pt x="51" y="147"/>
                    <a:pt x="47" y="160"/>
                  </a:cubicBezTo>
                  <a:cubicBezTo>
                    <a:pt x="24" y="160"/>
                    <a:pt x="24" y="160"/>
                    <a:pt x="24" y="160"/>
                  </a:cubicBezTo>
                  <a:cubicBezTo>
                    <a:pt x="17" y="160"/>
                    <a:pt x="11" y="162"/>
                    <a:pt x="7" y="168"/>
                  </a:cubicBezTo>
                  <a:cubicBezTo>
                    <a:pt x="3" y="172"/>
                    <a:pt x="0" y="178"/>
                    <a:pt x="0" y="184"/>
                  </a:cubicBezTo>
                  <a:cubicBezTo>
                    <a:pt x="1" y="219"/>
                    <a:pt x="1" y="219"/>
                    <a:pt x="1" y="219"/>
                  </a:cubicBezTo>
                  <a:cubicBezTo>
                    <a:pt x="1" y="225"/>
                    <a:pt x="3" y="231"/>
                    <a:pt x="7" y="235"/>
                  </a:cubicBezTo>
                  <a:cubicBezTo>
                    <a:pt x="12" y="239"/>
                    <a:pt x="17" y="243"/>
                    <a:pt x="24" y="243"/>
                  </a:cubicBezTo>
                  <a:cubicBezTo>
                    <a:pt x="48" y="241"/>
                    <a:pt x="48" y="241"/>
                    <a:pt x="48" y="241"/>
                  </a:cubicBezTo>
                  <a:cubicBezTo>
                    <a:pt x="52" y="255"/>
                    <a:pt x="57" y="268"/>
                    <a:pt x="64" y="279"/>
                  </a:cubicBezTo>
                  <a:cubicBezTo>
                    <a:pt x="48" y="297"/>
                    <a:pt x="48" y="297"/>
                    <a:pt x="48" y="297"/>
                  </a:cubicBezTo>
                  <a:cubicBezTo>
                    <a:pt x="42" y="301"/>
                    <a:pt x="40" y="307"/>
                    <a:pt x="40" y="313"/>
                  </a:cubicBezTo>
                  <a:cubicBezTo>
                    <a:pt x="40" y="320"/>
                    <a:pt x="44" y="325"/>
                    <a:pt x="48" y="329"/>
                  </a:cubicBezTo>
                  <a:cubicBezTo>
                    <a:pt x="73" y="354"/>
                    <a:pt x="73" y="354"/>
                    <a:pt x="73" y="354"/>
                  </a:cubicBezTo>
                  <a:cubicBezTo>
                    <a:pt x="77" y="358"/>
                    <a:pt x="83" y="361"/>
                    <a:pt x="89" y="361"/>
                  </a:cubicBezTo>
                  <a:cubicBezTo>
                    <a:pt x="96" y="361"/>
                    <a:pt x="102" y="358"/>
                    <a:pt x="106" y="354"/>
                  </a:cubicBezTo>
                  <a:cubicBezTo>
                    <a:pt x="123" y="337"/>
                    <a:pt x="123" y="337"/>
                    <a:pt x="123" y="337"/>
                  </a:cubicBezTo>
                  <a:cubicBezTo>
                    <a:pt x="134" y="344"/>
                    <a:pt x="148" y="349"/>
                    <a:pt x="160" y="352"/>
                  </a:cubicBezTo>
                  <a:cubicBezTo>
                    <a:pt x="161" y="376"/>
                    <a:pt x="161" y="376"/>
                    <a:pt x="161" y="376"/>
                  </a:cubicBezTo>
                  <a:cubicBezTo>
                    <a:pt x="161" y="388"/>
                    <a:pt x="172" y="399"/>
                    <a:pt x="184" y="399"/>
                  </a:cubicBezTo>
                  <a:lnTo>
                    <a:pt x="184" y="399"/>
                  </a:lnTo>
                  <a:cubicBezTo>
                    <a:pt x="219" y="399"/>
                    <a:pt x="219" y="399"/>
                    <a:pt x="219" y="399"/>
                  </a:cubicBezTo>
                  <a:cubicBezTo>
                    <a:pt x="232" y="399"/>
                    <a:pt x="242" y="387"/>
                    <a:pt x="242" y="375"/>
                  </a:cubicBezTo>
                  <a:cubicBezTo>
                    <a:pt x="242" y="351"/>
                    <a:pt x="242" y="351"/>
                    <a:pt x="242" y="351"/>
                  </a:cubicBezTo>
                  <a:cubicBezTo>
                    <a:pt x="256" y="348"/>
                    <a:pt x="268" y="342"/>
                    <a:pt x="280" y="335"/>
                  </a:cubicBezTo>
                  <a:cubicBezTo>
                    <a:pt x="297" y="352"/>
                    <a:pt x="297" y="352"/>
                    <a:pt x="297" y="352"/>
                  </a:cubicBezTo>
                  <a:cubicBezTo>
                    <a:pt x="302" y="356"/>
                    <a:pt x="308" y="358"/>
                    <a:pt x="313" y="358"/>
                  </a:cubicBezTo>
                  <a:cubicBezTo>
                    <a:pt x="319" y="358"/>
                    <a:pt x="326" y="356"/>
                    <a:pt x="330" y="352"/>
                  </a:cubicBezTo>
                  <a:cubicBezTo>
                    <a:pt x="355" y="326"/>
                    <a:pt x="355" y="326"/>
                    <a:pt x="355" y="326"/>
                  </a:cubicBezTo>
                  <a:cubicBezTo>
                    <a:pt x="364" y="316"/>
                    <a:pt x="363" y="302"/>
                    <a:pt x="355" y="294"/>
                  </a:cubicBezTo>
                  <a:cubicBezTo>
                    <a:pt x="337" y="277"/>
                    <a:pt x="337" y="277"/>
                    <a:pt x="337" y="277"/>
                  </a:cubicBezTo>
                  <a:cubicBezTo>
                    <a:pt x="344" y="264"/>
                    <a:pt x="350" y="252"/>
                    <a:pt x="353" y="238"/>
                  </a:cubicBezTo>
                  <a:cubicBezTo>
                    <a:pt x="377" y="238"/>
                    <a:pt x="377" y="238"/>
                    <a:pt x="377" y="238"/>
                  </a:cubicBezTo>
                  <a:cubicBezTo>
                    <a:pt x="383" y="238"/>
                    <a:pt x="388" y="236"/>
                    <a:pt x="392" y="231"/>
                  </a:cubicBezTo>
                  <a:cubicBezTo>
                    <a:pt x="398" y="227"/>
                    <a:pt x="400" y="221"/>
                    <a:pt x="400" y="214"/>
                  </a:cubicBezTo>
                  <a:cubicBezTo>
                    <a:pt x="400" y="179"/>
                    <a:pt x="400" y="179"/>
                    <a:pt x="400" y="179"/>
                  </a:cubicBezTo>
                  <a:cubicBezTo>
                    <a:pt x="399" y="173"/>
                    <a:pt x="396" y="168"/>
                    <a:pt x="392" y="163"/>
                  </a:cubicBezTo>
                  <a:close/>
                  <a:moveTo>
                    <a:pt x="334" y="215"/>
                  </a:moveTo>
                  <a:lnTo>
                    <a:pt x="334" y="215"/>
                  </a:lnTo>
                  <a:cubicBezTo>
                    <a:pt x="332" y="225"/>
                    <a:pt x="332" y="225"/>
                    <a:pt x="332" y="225"/>
                  </a:cubicBezTo>
                  <a:cubicBezTo>
                    <a:pt x="329" y="241"/>
                    <a:pt x="323" y="257"/>
                    <a:pt x="313" y="272"/>
                  </a:cubicBezTo>
                  <a:cubicBezTo>
                    <a:pt x="308" y="280"/>
                    <a:pt x="308" y="280"/>
                    <a:pt x="308" y="280"/>
                  </a:cubicBezTo>
                  <a:cubicBezTo>
                    <a:pt x="338" y="310"/>
                    <a:pt x="338" y="310"/>
                    <a:pt x="338" y="310"/>
                  </a:cubicBezTo>
                  <a:cubicBezTo>
                    <a:pt x="313" y="335"/>
                    <a:pt x="313" y="335"/>
                    <a:pt x="313" y="335"/>
                  </a:cubicBezTo>
                  <a:cubicBezTo>
                    <a:pt x="283" y="305"/>
                    <a:pt x="283" y="305"/>
                    <a:pt x="283" y="305"/>
                  </a:cubicBezTo>
                  <a:cubicBezTo>
                    <a:pt x="275" y="310"/>
                    <a:pt x="275" y="310"/>
                    <a:pt x="275" y="310"/>
                  </a:cubicBezTo>
                  <a:cubicBezTo>
                    <a:pt x="261" y="321"/>
                    <a:pt x="244" y="327"/>
                    <a:pt x="228" y="331"/>
                  </a:cubicBezTo>
                  <a:cubicBezTo>
                    <a:pt x="218" y="333"/>
                    <a:pt x="218" y="333"/>
                    <a:pt x="218" y="333"/>
                  </a:cubicBezTo>
                  <a:cubicBezTo>
                    <a:pt x="219" y="375"/>
                    <a:pt x="219" y="375"/>
                    <a:pt x="219" y="375"/>
                  </a:cubicBezTo>
                  <a:cubicBezTo>
                    <a:pt x="184" y="376"/>
                    <a:pt x="184" y="376"/>
                    <a:pt x="184" y="376"/>
                  </a:cubicBezTo>
                  <a:cubicBezTo>
                    <a:pt x="184" y="333"/>
                    <a:pt x="184" y="333"/>
                    <a:pt x="184" y="333"/>
                  </a:cubicBezTo>
                  <a:cubicBezTo>
                    <a:pt x="175" y="331"/>
                    <a:pt x="175" y="331"/>
                    <a:pt x="175" y="331"/>
                  </a:cubicBezTo>
                  <a:cubicBezTo>
                    <a:pt x="157" y="328"/>
                    <a:pt x="141" y="322"/>
                    <a:pt x="127" y="312"/>
                  </a:cubicBezTo>
                  <a:cubicBezTo>
                    <a:pt x="120" y="307"/>
                    <a:pt x="120" y="307"/>
                    <a:pt x="120" y="307"/>
                  </a:cubicBezTo>
                  <a:cubicBezTo>
                    <a:pt x="89" y="337"/>
                    <a:pt x="89" y="337"/>
                    <a:pt x="89" y="337"/>
                  </a:cubicBezTo>
                  <a:cubicBezTo>
                    <a:pt x="64" y="312"/>
                    <a:pt x="64" y="312"/>
                    <a:pt x="64" y="312"/>
                  </a:cubicBezTo>
                  <a:cubicBezTo>
                    <a:pt x="94" y="282"/>
                    <a:pt x="94" y="282"/>
                    <a:pt x="94" y="282"/>
                  </a:cubicBezTo>
                  <a:cubicBezTo>
                    <a:pt x="88" y="275"/>
                    <a:pt x="88" y="275"/>
                    <a:pt x="88" y="275"/>
                  </a:cubicBezTo>
                  <a:cubicBezTo>
                    <a:pt x="79" y="260"/>
                    <a:pt x="72" y="245"/>
                    <a:pt x="69" y="228"/>
                  </a:cubicBezTo>
                  <a:cubicBezTo>
                    <a:pt x="66" y="219"/>
                    <a:pt x="66" y="219"/>
                    <a:pt x="66" y="219"/>
                  </a:cubicBezTo>
                  <a:cubicBezTo>
                    <a:pt x="24" y="219"/>
                    <a:pt x="24" y="219"/>
                    <a:pt x="24" y="219"/>
                  </a:cubicBezTo>
                  <a:cubicBezTo>
                    <a:pt x="24" y="183"/>
                    <a:pt x="24" y="183"/>
                    <a:pt x="24" y="183"/>
                  </a:cubicBezTo>
                  <a:cubicBezTo>
                    <a:pt x="66" y="183"/>
                    <a:pt x="66" y="183"/>
                    <a:pt x="66" y="183"/>
                  </a:cubicBezTo>
                  <a:cubicBezTo>
                    <a:pt x="67" y="174"/>
                    <a:pt x="67" y="174"/>
                    <a:pt x="67" y="174"/>
                  </a:cubicBezTo>
                  <a:cubicBezTo>
                    <a:pt x="71" y="157"/>
                    <a:pt x="78" y="141"/>
                    <a:pt x="87" y="126"/>
                  </a:cubicBezTo>
                  <a:cubicBezTo>
                    <a:pt x="92" y="119"/>
                    <a:pt x="92" y="119"/>
                    <a:pt x="92" y="119"/>
                  </a:cubicBezTo>
                  <a:cubicBezTo>
                    <a:pt x="61" y="88"/>
                    <a:pt x="61" y="88"/>
                    <a:pt x="61" y="88"/>
                  </a:cubicBezTo>
                  <a:cubicBezTo>
                    <a:pt x="86" y="63"/>
                    <a:pt x="86" y="63"/>
                    <a:pt x="86" y="63"/>
                  </a:cubicBezTo>
                  <a:cubicBezTo>
                    <a:pt x="116" y="94"/>
                    <a:pt x="116" y="94"/>
                    <a:pt x="116" y="94"/>
                  </a:cubicBezTo>
                  <a:cubicBezTo>
                    <a:pt x="125" y="87"/>
                    <a:pt x="125" y="87"/>
                    <a:pt x="125" y="87"/>
                  </a:cubicBezTo>
                  <a:cubicBezTo>
                    <a:pt x="139" y="78"/>
                    <a:pt x="155" y="72"/>
                    <a:pt x="172" y="68"/>
                  </a:cubicBezTo>
                  <a:cubicBezTo>
                    <a:pt x="181" y="66"/>
                    <a:pt x="181" y="66"/>
                    <a:pt x="181" y="66"/>
                  </a:cubicBezTo>
                  <a:cubicBezTo>
                    <a:pt x="180" y="23"/>
                    <a:pt x="180" y="23"/>
                    <a:pt x="180" y="23"/>
                  </a:cubicBezTo>
                  <a:cubicBezTo>
                    <a:pt x="215" y="23"/>
                    <a:pt x="215" y="23"/>
                    <a:pt x="215" y="23"/>
                  </a:cubicBezTo>
                  <a:cubicBezTo>
                    <a:pt x="216" y="66"/>
                    <a:pt x="216" y="66"/>
                    <a:pt x="216" y="66"/>
                  </a:cubicBezTo>
                  <a:cubicBezTo>
                    <a:pt x="226" y="68"/>
                    <a:pt x="226" y="68"/>
                    <a:pt x="226" y="68"/>
                  </a:cubicBezTo>
                  <a:cubicBezTo>
                    <a:pt x="242" y="71"/>
                    <a:pt x="258" y="77"/>
                    <a:pt x="273" y="86"/>
                  </a:cubicBezTo>
                  <a:cubicBezTo>
                    <a:pt x="281" y="92"/>
                    <a:pt x="281" y="92"/>
                    <a:pt x="281" y="92"/>
                  </a:cubicBezTo>
                  <a:cubicBezTo>
                    <a:pt x="310" y="61"/>
                    <a:pt x="310" y="61"/>
                    <a:pt x="310" y="61"/>
                  </a:cubicBezTo>
                  <a:cubicBezTo>
                    <a:pt x="336" y="85"/>
                    <a:pt x="336" y="85"/>
                    <a:pt x="336" y="85"/>
                  </a:cubicBezTo>
                  <a:cubicBezTo>
                    <a:pt x="306" y="117"/>
                    <a:pt x="306" y="117"/>
                    <a:pt x="306" y="117"/>
                  </a:cubicBezTo>
                  <a:cubicBezTo>
                    <a:pt x="311" y="124"/>
                    <a:pt x="311" y="124"/>
                    <a:pt x="311" y="124"/>
                  </a:cubicBezTo>
                  <a:cubicBezTo>
                    <a:pt x="320" y="138"/>
                    <a:pt x="328" y="154"/>
                    <a:pt x="331" y="171"/>
                  </a:cubicBezTo>
                  <a:cubicBezTo>
                    <a:pt x="333" y="180"/>
                    <a:pt x="333" y="180"/>
                    <a:pt x="333" y="180"/>
                  </a:cubicBezTo>
                  <a:cubicBezTo>
                    <a:pt x="376" y="180"/>
                    <a:pt x="376" y="180"/>
                    <a:pt x="376" y="180"/>
                  </a:cubicBezTo>
                  <a:cubicBezTo>
                    <a:pt x="376" y="215"/>
                    <a:pt x="376" y="215"/>
                    <a:pt x="376" y="215"/>
                  </a:cubicBezTo>
                  <a:lnTo>
                    <a:pt x="334" y="215"/>
                  </a:ln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4" name="Freeform 79"/>
            <p:cNvSpPr>
              <a:spLocks noChangeArrowheads="1"/>
            </p:cNvSpPr>
            <p:nvPr/>
          </p:nvSpPr>
          <p:spPr bwMode="auto">
            <a:xfrm>
              <a:off x="4481059" y="4839849"/>
              <a:ext cx="57414" cy="57414"/>
            </a:xfrm>
            <a:custGeom>
              <a:avLst/>
              <a:gdLst>
                <a:gd name="T0" fmla="*/ 55 w 111"/>
                <a:gd name="T1" fmla="*/ 0 h 111"/>
                <a:gd name="T2" fmla="*/ 55 w 111"/>
                <a:gd name="T3" fmla="*/ 0 h 111"/>
                <a:gd name="T4" fmla="*/ 15 w 111"/>
                <a:gd name="T5" fmla="*/ 16 h 111"/>
                <a:gd name="T6" fmla="*/ 0 w 111"/>
                <a:gd name="T7" fmla="*/ 56 h 111"/>
                <a:gd name="T8" fmla="*/ 16 w 111"/>
                <a:gd name="T9" fmla="*/ 94 h 111"/>
                <a:gd name="T10" fmla="*/ 55 w 111"/>
                <a:gd name="T11" fmla="*/ 110 h 111"/>
                <a:gd name="T12" fmla="*/ 56 w 111"/>
                <a:gd name="T13" fmla="*/ 110 h 111"/>
                <a:gd name="T14" fmla="*/ 110 w 111"/>
                <a:gd name="T15" fmla="*/ 55 h 111"/>
                <a:gd name="T16" fmla="*/ 93 w 111"/>
                <a:gd name="T17" fmla="*/ 16 h 111"/>
                <a:gd name="T18" fmla="*/ 55 w 111"/>
                <a:gd name="T19" fmla="*/ 0 h 111"/>
                <a:gd name="T20" fmla="*/ 55 w 111"/>
                <a:gd name="T21" fmla="*/ 87 h 111"/>
                <a:gd name="T22" fmla="*/ 55 w 111"/>
                <a:gd name="T23" fmla="*/ 87 h 111"/>
                <a:gd name="T24" fmla="*/ 33 w 111"/>
                <a:gd name="T25" fmla="*/ 78 h 111"/>
                <a:gd name="T26" fmla="*/ 23 w 111"/>
                <a:gd name="T27" fmla="*/ 56 h 111"/>
                <a:gd name="T28" fmla="*/ 32 w 111"/>
                <a:gd name="T29" fmla="*/ 33 h 111"/>
                <a:gd name="T30" fmla="*/ 55 w 111"/>
                <a:gd name="T31" fmla="*/ 24 h 111"/>
                <a:gd name="T32" fmla="*/ 55 w 111"/>
                <a:gd name="T33" fmla="*/ 24 h 111"/>
                <a:gd name="T34" fmla="*/ 77 w 111"/>
                <a:gd name="T35" fmla="*/ 33 h 111"/>
                <a:gd name="T36" fmla="*/ 87 w 111"/>
                <a:gd name="T37" fmla="*/ 55 h 111"/>
                <a:gd name="T38" fmla="*/ 55 w 111"/>
                <a:gd name="T39" fmla="*/ 8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11">
                  <a:moveTo>
                    <a:pt x="55" y="0"/>
                  </a:moveTo>
                  <a:lnTo>
                    <a:pt x="55" y="0"/>
                  </a:lnTo>
                  <a:cubicBezTo>
                    <a:pt x="39" y="1"/>
                    <a:pt x="26" y="6"/>
                    <a:pt x="15" y="16"/>
                  </a:cubicBezTo>
                  <a:cubicBezTo>
                    <a:pt x="5" y="27"/>
                    <a:pt x="0" y="41"/>
                    <a:pt x="0" y="56"/>
                  </a:cubicBezTo>
                  <a:cubicBezTo>
                    <a:pt x="0" y="70"/>
                    <a:pt x="6" y="84"/>
                    <a:pt x="16" y="94"/>
                  </a:cubicBezTo>
                  <a:cubicBezTo>
                    <a:pt x="27" y="105"/>
                    <a:pt x="40" y="110"/>
                    <a:pt x="55" y="110"/>
                  </a:cubicBezTo>
                  <a:cubicBezTo>
                    <a:pt x="55" y="110"/>
                    <a:pt x="55" y="110"/>
                    <a:pt x="56" y="110"/>
                  </a:cubicBezTo>
                  <a:cubicBezTo>
                    <a:pt x="86" y="110"/>
                    <a:pt x="110" y="85"/>
                    <a:pt x="110" y="55"/>
                  </a:cubicBezTo>
                  <a:cubicBezTo>
                    <a:pt x="110" y="40"/>
                    <a:pt x="104" y="26"/>
                    <a:pt x="93" y="16"/>
                  </a:cubicBezTo>
                  <a:cubicBezTo>
                    <a:pt x="83" y="6"/>
                    <a:pt x="70" y="1"/>
                    <a:pt x="55" y="0"/>
                  </a:cubicBezTo>
                  <a:close/>
                  <a:moveTo>
                    <a:pt x="55" y="87"/>
                  </a:moveTo>
                  <a:lnTo>
                    <a:pt x="55" y="87"/>
                  </a:lnTo>
                  <a:cubicBezTo>
                    <a:pt x="46" y="87"/>
                    <a:pt x="39" y="84"/>
                    <a:pt x="33" y="78"/>
                  </a:cubicBezTo>
                  <a:cubicBezTo>
                    <a:pt x="27" y="73"/>
                    <a:pt x="23" y="64"/>
                    <a:pt x="23" y="56"/>
                  </a:cubicBezTo>
                  <a:cubicBezTo>
                    <a:pt x="23" y="48"/>
                    <a:pt x="27" y="39"/>
                    <a:pt x="32" y="33"/>
                  </a:cubicBezTo>
                  <a:cubicBezTo>
                    <a:pt x="38" y="27"/>
                    <a:pt x="46" y="24"/>
                    <a:pt x="55" y="24"/>
                  </a:cubicBezTo>
                  <a:lnTo>
                    <a:pt x="55" y="24"/>
                  </a:lnTo>
                  <a:cubicBezTo>
                    <a:pt x="63" y="24"/>
                    <a:pt x="71" y="27"/>
                    <a:pt x="77" y="33"/>
                  </a:cubicBezTo>
                  <a:cubicBezTo>
                    <a:pt x="83" y="38"/>
                    <a:pt x="87" y="46"/>
                    <a:pt x="87" y="55"/>
                  </a:cubicBezTo>
                  <a:cubicBezTo>
                    <a:pt x="87" y="73"/>
                    <a:pt x="72" y="87"/>
                    <a:pt x="55" y="87"/>
                  </a:cubicBezTo>
                  <a:close/>
                </a:path>
              </a:pathLst>
            </a:custGeom>
            <a:solidFill>
              <a:srgbClr val="0079EF"/>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sp>
        <p:nvSpPr>
          <p:cNvPr id="195" name="Rectangle 194"/>
          <p:cNvSpPr/>
          <p:nvPr/>
        </p:nvSpPr>
        <p:spPr bwMode="ltGray">
          <a:xfrm>
            <a:off x="2396081" y="5863389"/>
            <a:ext cx="2838461" cy="245021"/>
          </a:xfrm>
          <a:prstGeom prst="rect">
            <a:avLst/>
          </a:prstGeom>
          <a:noFill/>
          <a:ln w="28575" cap="flat" cmpd="sng" algn="ctr">
            <a:noFill/>
            <a:prstDash val="solid"/>
            <a:miter lim="800000"/>
          </a:ln>
          <a:effectLst/>
        </p:spPr>
        <p:txBody>
          <a:bodyPr lIns="45711" tIns="22855" rIns="45711" bIns="22855" rtlCol="0" anchor="ctr"/>
          <a:lstStyle/>
          <a:p>
            <a:pPr marL="0" marR="0" lvl="0" indent="0" algn="ctr" defTabSz="914149"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Calibri" panose="020F0502020204030204"/>
                <a:ea typeface="+mn-ea"/>
                <a:cs typeface="Arial"/>
              </a:rPr>
              <a:t>Container Deployment Foundation </a:t>
            </a:r>
          </a:p>
        </p:txBody>
      </p:sp>
      <p:grpSp>
        <p:nvGrpSpPr>
          <p:cNvPr id="196" name="Group 195"/>
          <p:cNvGrpSpPr/>
          <p:nvPr/>
        </p:nvGrpSpPr>
        <p:grpSpPr>
          <a:xfrm>
            <a:off x="2891448" y="5140943"/>
            <a:ext cx="325857" cy="347438"/>
            <a:chOff x="8331166" y="1896135"/>
            <a:chExt cx="279692" cy="298215"/>
          </a:xfrm>
          <a:solidFill>
            <a:srgbClr val="0078EF"/>
          </a:solidFill>
        </p:grpSpPr>
        <p:sp>
          <p:nvSpPr>
            <p:cNvPr id="197" name="Freeform 54"/>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8" name="Freeform 55"/>
            <p:cNvSpPr>
              <a:spLocks noChangeArrowheads="1"/>
            </p:cNvSpPr>
            <p:nvPr/>
          </p:nvSpPr>
          <p:spPr bwMode="auto">
            <a:xfrm>
              <a:off x="8470086" y="1931328"/>
              <a:ext cx="1852" cy="1852"/>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sp>
          <p:nvSpPr>
            <p:cNvPr id="199" name="Freeform 170"/>
            <p:cNvSpPr>
              <a:spLocks noChangeArrowheads="1"/>
            </p:cNvSpPr>
            <p:nvPr/>
          </p:nvSpPr>
          <p:spPr bwMode="auto">
            <a:xfrm>
              <a:off x="8331166" y="1896135"/>
              <a:ext cx="279692" cy="298215"/>
            </a:xfrm>
            <a:custGeom>
              <a:avLst/>
              <a:gdLst>
                <a:gd name="T0" fmla="*/ 160 w 664"/>
                <a:gd name="T1" fmla="*/ 62 h 709"/>
                <a:gd name="T2" fmla="*/ 118 w 664"/>
                <a:gd name="T3" fmla="*/ 24 h 709"/>
                <a:gd name="T4" fmla="*/ 135 w 664"/>
                <a:gd name="T5" fmla="*/ 7 h 709"/>
                <a:gd name="T6" fmla="*/ 168 w 664"/>
                <a:gd name="T7" fmla="*/ 57 h 709"/>
                <a:gd name="T8" fmla="*/ 509 w 664"/>
                <a:gd name="T9" fmla="*/ 57 h 709"/>
                <a:gd name="T10" fmla="*/ 543 w 664"/>
                <a:gd name="T11" fmla="*/ 24 h 709"/>
                <a:gd name="T12" fmla="*/ 526 w 664"/>
                <a:gd name="T13" fmla="*/ 7 h 709"/>
                <a:gd name="T14" fmla="*/ 492 w 664"/>
                <a:gd name="T15" fmla="*/ 57 h 709"/>
                <a:gd name="T16" fmla="*/ 509 w 664"/>
                <a:gd name="T17" fmla="*/ 57 h 709"/>
                <a:gd name="T18" fmla="*/ 135 w 664"/>
                <a:gd name="T19" fmla="*/ 467 h 709"/>
                <a:gd name="T20" fmla="*/ 168 w 664"/>
                <a:gd name="T21" fmla="*/ 416 h 709"/>
                <a:gd name="T22" fmla="*/ 118 w 664"/>
                <a:gd name="T23" fmla="*/ 450 h 709"/>
                <a:gd name="T24" fmla="*/ 127 w 664"/>
                <a:gd name="T25" fmla="*/ 470 h 709"/>
                <a:gd name="T26" fmla="*/ 543 w 664"/>
                <a:gd name="T27" fmla="*/ 467 h 709"/>
                <a:gd name="T28" fmla="*/ 543 w 664"/>
                <a:gd name="T29" fmla="*/ 450 h 709"/>
                <a:gd name="T30" fmla="*/ 492 w 664"/>
                <a:gd name="T31" fmla="*/ 416 h 709"/>
                <a:gd name="T32" fmla="*/ 526 w 664"/>
                <a:gd name="T33" fmla="*/ 467 h 709"/>
                <a:gd name="T34" fmla="*/ 543 w 664"/>
                <a:gd name="T35" fmla="*/ 467 h 709"/>
                <a:gd name="T36" fmla="*/ 78 w 664"/>
                <a:gd name="T37" fmla="*/ 237 h 709"/>
                <a:gd name="T38" fmla="*/ 11 w 664"/>
                <a:gd name="T39" fmla="*/ 225 h 709"/>
                <a:gd name="T40" fmla="*/ 11 w 664"/>
                <a:gd name="T41" fmla="*/ 248 h 709"/>
                <a:gd name="T42" fmla="*/ 78 w 664"/>
                <a:gd name="T43" fmla="*/ 237 h 709"/>
                <a:gd name="T44" fmla="*/ 663 w 664"/>
                <a:gd name="T45" fmla="*/ 237 h 709"/>
                <a:gd name="T46" fmla="*/ 596 w 664"/>
                <a:gd name="T47" fmla="*/ 225 h 709"/>
                <a:gd name="T48" fmla="*/ 596 w 664"/>
                <a:gd name="T49" fmla="*/ 248 h 709"/>
                <a:gd name="T50" fmla="*/ 663 w 664"/>
                <a:gd name="T51" fmla="*/ 237 h 709"/>
                <a:gd name="T52" fmla="*/ 242 w 664"/>
                <a:gd name="T53" fmla="*/ 342 h 709"/>
                <a:gd name="T54" fmla="*/ 206 w 664"/>
                <a:gd name="T55" fmla="*/ 237 h 709"/>
                <a:gd name="T56" fmla="*/ 242 w 664"/>
                <a:gd name="T57" fmla="*/ 132 h 709"/>
                <a:gd name="T58" fmla="*/ 183 w 664"/>
                <a:gd name="T59" fmla="*/ 237 h 709"/>
                <a:gd name="T60" fmla="*/ 234 w 664"/>
                <a:gd name="T61" fmla="*/ 345 h 709"/>
                <a:gd name="T62" fmla="*/ 484 w 664"/>
                <a:gd name="T63" fmla="*/ 84 h 709"/>
                <a:gd name="T64" fmla="*/ 178 w 664"/>
                <a:gd name="T65" fmla="*/ 84 h 709"/>
                <a:gd name="T66" fmla="*/ 177 w 664"/>
                <a:gd name="T67" fmla="*/ 390 h 709"/>
                <a:gd name="T68" fmla="*/ 231 w 664"/>
                <a:gd name="T69" fmla="*/ 468 h 709"/>
                <a:gd name="T70" fmla="*/ 231 w 664"/>
                <a:gd name="T71" fmla="*/ 618 h 709"/>
                <a:gd name="T72" fmla="*/ 417 w 664"/>
                <a:gd name="T73" fmla="*/ 618 h 709"/>
                <a:gd name="T74" fmla="*/ 417 w 664"/>
                <a:gd name="T75" fmla="*/ 468 h 709"/>
                <a:gd name="T76" fmla="*/ 479 w 664"/>
                <a:gd name="T77" fmla="*/ 390 h 709"/>
                <a:gd name="T78" fmla="*/ 484 w 664"/>
                <a:gd name="T79" fmla="*/ 84 h 709"/>
                <a:gd name="T80" fmla="*/ 326 w 664"/>
                <a:gd name="T81" fmla="*/ 684 h 709"/>
                <a:gd name="T82" fmla="*/ 393 w 664"/>
                <a:gd name="T83" fmla="*/ 629 h 709"/>
                <a:gd name="T84" fmla="*/ 254 w 664"/>
                <a:gd name="T85" fmla="*/ 606 h 709"/>
                <a:gd name="T86" fmla="*/ 254 w 664"/>
                <a:gd name="T87" fmla="*/ 553 h 709"/>
                <a:gd name="T88" fmla="*/ 254 w 664"/>
                <a:gd name="T89" fmla="*/ 606 h 709"/>
                <a:gd name="T90" fmla="*/ 394 w 664"/>
                <a:gd name="T91" fmla="*/ 598 h 709"/>
                <a:gd name="T92" fmla="*/ 254 w 664"/>
                <a:gd name="T93" fmla="*/ 496 h 709"/>
                <a:gd name="T94" fmla="*/ 394 w 664"/>
                <a:gd name="T95" fmla="*/ 598 h 709"/>
                <a:gd name="T96" fmla="*/ 394 w 664"/>
                <a:gd name="T97" fmla="*/ 541 h 709"/>
                <a:gd name="T98" fmla="*/ 394 w 664"/>
                <a:gd name="T99" fmla="*/ 494 h 709"/>
                <a:gd name="T100" fmla="*/ 462 w 664"/>
                <a:gd name="T101" fmla="*/ 373 h 709"/>
                <a:gd name="T102" fmla="*/ 402 w 664"/>
                <a:gd name="T103" fmla="*/ 410 h 709"/>
                <a:gd name="T104" fmla="*/ 394 w 664"/>
                <a:gd name="T105" fmla="*/ 468 h 709"/>
                <a:gd name="T106" fmla="*/ 255 w 664"/>
                <a:gd name="T107" fmla="*/ 470 h 709"/>
                <a:gd name="T108" fmla="*/ 254 w 664"/>
                <a:gd name="T109" fmla="*/ 468 h 709"/>
                <a:gd name="T110" fmla="*/ 246 w 664"/>
                <a:gd name="T111" fmla="*/ 410 h 709"/>
                <a:gd name="T112" fmla="*/ 137 w 664"/>
                <a:gd name="T113" fmla="*/ 237 h 709"/>
                <a:gd name="T114" fmla="*/ 467 w 664"/>
                <a:gd name="T115" fmla="*/ 100 h 709"/>
                <a:gd name="T116" fmla="*/ 520 w 664"/>
                <a:gd name="T117" fmla="*/ 23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4" h="709">
                  <a:moveTo>
                    <a:pt x="160" y="62"/>
                  </a:moveTo>
                  <a:lnTo>
                    <a:pt x="160" y="62"/>
                  </a:lnTo>
                  <a:cubicBezTo>
                    <a:pt x="158" y="62"/>
                    <a:pt x="155" y="61"/>
                    <a:pt x="153" y="57"/>
                  </a:cubicBezTo>
                  <a:cubicBezTo>
                    <a:pt x="118" y="24"/>
                    <a:pt x="118" y="24"/>
                    <a:pt x="118" y="24"/>
                  </a:cubicBezTo>
                  <a:cubicBezTo>
                    <a:pt x="113" y="19"/>
                    <a:pt x="113" y="12"/>
                    <a:pt x="118" y="7"/>
                  </a:cubicBezTo>
                  <a:cubicBezTo>
                    <a:pt x="123" y="2"/>
                    <a:pt x="130" y="2"/>
                    <a:pt x="135" y="7"/>
                  </a:cubicBezTo>
                  <a:cubicBezTo>
                    <a:pt x="168" y="41"/>
                    <a:pt x="168" y="41"/>
                    <a:pt x="168" y="41"/>
                  </a:cubicBezTo>
                  <a:cubicBezTo>
                    <a:pt x="174" y="46"/>
                    <a:pt x="174" y="53"/>
                    <a:pt x="168" y="57"/>
                  </a:cubicBezTo>
                  <a:cubicBezTo>
                    <a:pt x="166" y="61"/>
                    <a:pt x="163" y="62"/>
                    <a:pt x="160" y="62"/>
                  </a:cubicBezTo>
                  <a:close/>
                  <a:moveTo>
                    <a:pt x="509" y="57"/>
                  </a:moveTo>
                  <a:lnTo>
                    <a:pt x="509" y="57"/>
                  </a:lnTo>
                  <a:cubicBezTo>
                    <a:pt x="543" y="24"/>
                    <a:pt x="543" y="24"/>
                    <a:pt x="543" y="24"/>
                  </a:cubicBezTo>
                  <a:cubicBezTo>
                    <a:pt x="547" y="19"/>
                    <a:pt x="547" y="12"/>
                    <a:pt x="543" y="7"/>
                  </a:cubicBezTo>
                  <a:cubicBezTo>
                    <a:pt x="539" y="2"/>
                    <a:pt x="532" y="2"/>
                    <a:pt x="526" y="7"/>
                  </a:cubicBezTo>
                  <a:cubicBezTo>
                    <a:pt x="492" y="41"/>
                    <a:pt x="492" y="41"/>
                    <a:pt x="492" y="41"/>
                  </a:cubicBezTo>
                  <a:cubicBezTo>
                    <a:pt x="488" y="46"/>
                    <a:pt x="488" y="53"/>
                    <a:pt x="492" y="57"/>
                  </a:cubicBezTo>
                  <a:cubicBezTo>
                    <a:pt x="495" y="61"/>
                    <a:pt x="497" y="62"/>
                    <a:pt x="500" y="62"/>
                  </a:cubicBezTo>
                  <a:cubicBezTo>
                    <a:pt x="504" y="62"/>
                    <a:pt x="507" y="61"/>
                    <a:pt x="509" y="57"/>
                  </a:cubicBezTo>
                  <a:close/>
                  <a:moveTo>
                    <a:pt x="135" y="467"/>
                  </a:moveTo>
                  <a:lnTo>
                    <a:pt x="135" y="467"/>
                  </a:lnTo>
                  <a:cubicBezTo>
                    <a:pt x="168" y="432"/>
                    <a:pt x="168" y="432"/>
                    <a:pt x="168" y="432"/>
                  </a:cubicBezTo>
                  <a:cubicBezTo>
                    <a:pt x="174" y="428"/>
                    <a:pt x="174" y="420"/>
                    <a:pt x="168" y="416"/>
                  </a:cubicBezTo>
                  <a:cubicBezTo>
                    <a:pt x="164" y="411"/>
                    <a:pt x="157" y="411"/>
                    <a:pt x="153" y="416"/>
                  </a:cubicBezTo>
                  <a:cubicBezTo>
                    <a:pt x="118" y="450"/>
                    <a:pt x="118" y="450"/>
                    <a:pt x="118" y="450"/>
                  </a:cubicBezTo>
                  <a:cubicBezTo>
                    <a:pt x="113" y="454"/>
                    <a:pt x="113" y="461"/>
                    <a:pt x="118" y="467"/>
                  </a:cubicBezTo>
                  <a:cubicBezTo>
                    <a:pt x="120" y="469"/>
                    <a:pt x="124" y="470"/>
                    <a:pt x="127" y="470"/>
                  </a:cubicBezTo>
                  <a:cubicBezTo>
                    <a:pt x="130" y="470"/>
                    <a:pt x="133" y="469"/>
                    <a:pt x="135" y="467"/>
                  </a:cubicBezTo>
                  <a:close/>
                  <a:moveTo>
                    <a:pt x="543" y="467"/>
                  </a:moveTo>
                  <a:lnTo>
                    <a:pt x="543" y="467"/>
                  </a:lnTo>
                  <a:cubicBezTo>
                    <a:pt x="547" y="461"/>
                    <a:pt x="547" y="454"/>
                    <a:pt x="543" y="450"/>
                  </a:cubicBezTo>
                  <a:cubicBezTo>
                    <a:pt x="509" y="416"/>
                    <a:pt x="509" y="416"/>
                    <a:pt x="509" y="416"/>
                  </a:cubicBezTo>
                  <a:cubicBezTo>
                    <a:pt x="505" y="411"/>
                    <a:pt x="497" y="411"/>
                    <a:pt x="492" y="416"/>
                  </a:cubicBezTo>
                  <a:cubicBezTo>
                    <a:pt x="488" y="420"/>
                    <a:pt x="488" y="428"/>
                    <a:pt x="492" y="432"/>
                  </a:cubicBezTo>
                  <a:cubicBezTo>
                    <a:pt x="526" y="467"/>
                    <a:pt x="526" y="467"/>
                    <a:pt x="526" y="467"/>
                  </a:cubicBezTo>
                  <a:cubicBezTo>
                    <a:pt x="529" y="469"/>
                    <a:pt x="532" y="470"/>
                    <a:pt x="535" y="470"/>
                  </a:cubicBezTo>
                  <a:cubicBezTo>
                    <a:pt x="538" y="470"/>
                    <a:pt x="541" y="469"/>
                    <a:pt x="543" y="467"/>
                  </a:cubicBezTo>
                  <a:close/>
                  <a:moveTo>
                    <a:pt x="78" y="237"/>
                  </a:moveTo>
                  <a:lnTo>
                    <a:pt x="78" y="237"/>
                  </a:lnTo>
                  <a:cubicBezTo>
                    <a:pt x="78" y="230"/>
                    <a:pt x="71" y="225"/>
                    <a:pt x="65" y="225"/>
                  </a:cubicBezTo>
                  <a:cubicBezTo>
                    <a:pt x="11" y="225"/>
                    <a:pt x="11" y="225"/>
                    <a:pt x="11" y="225"/>
                  </a:cubicBezTo>
                  <a:cubicBezTo>
                    <a:pt x="5" y="225"/>
                    <a:pt x="0" y="230"/>
                    <a:pt x="0" y="237"/>
                  </a:cubicBezTo>
                  <a:cubicBezTo>
                    <a:pt x="0" y="243"/>
                    <a:pt x="5" y="248"/>
                    <a:pt x="11" y="248"/>
                  </a:cubicBezTo>
                  <a:cubicBezTo>
                    <a:pt x="65" y="248"/>
                    <a:pt x="65" y="248"/>
                    <a:pt x="65" y="248"/>
                  </a:cubicBezTo>
                  <a:cubicBezTo>
                    <a:pt x="71" y="248"/>
                    <a:pt x="78" y="243"/>
                    <a:pt x="78" y="237"/>
                  </a:cubicBezTo>
                  <a:close/>
                  <a:moveTo>
                    <a:pt x="663" y="237"/>
                  </a:moveTo>
                  <a:lnTo>
                    <a:pt x="663" y="237"/>
                  </a:lnTo>
                  <a:cubicBezTo>
                    <a:pt x="663" y="230"/>
                    <a:pt x="658" y="225"/>
                    <a:pt x="650" y="225"/>
                  </a:cubicBezTo>
                  <a:cubicBezTo>
                    <a:pt x="596" y="225"/>
                    <a:pt x="596" y="225"/>
                    <a:pt x="596" y="225"/>
                  </a:cubicBezTo>
                  <a:cubicBezTo>
                    <a:pt x="590" y="225"/>
                    <a:pt x="585" y="230"/>
                    <a:pt x="585" y="237"/>
                  </a:cubicBezTo>
                  <a:cubicBezTo>
                    <a:pt x="585" y="243"/>
                    <a:pt x="590" y="248"/>
                    <a:pt x="596" y="248"/>
                  </a:cubicBezTo>
                  <a:cubicBezTo>
                    <a:pt x="650" y="248"/>
                    <a:pt x="650" y="248"/>
                    <a:pt x="650" y="248"/>
                  </a:cubicBezTo>
                  <a:cubicBezTo>
                    <a:pt x="658" y="248"/>
                    <a:pt x="663" y="243"/>
                    <a:pt x="663" y="237"/>
                  </a:cubicBezTo>
                  <a:close/>
                  <a:moveTo>
                    <a:pt x="242" y="342"/>
                  </a:moveTo>
                  <a:lnTo>
                    <a:pt x="242" y="342"/>
                  </a:lnTo>
                  <a:cubicBezTo>
                    <a:pt x="247" y="336"/>
                    <a:pt x="247" y="329"/>
                    <a:pt x="242" y="325"/>
                  </a:cubicBezTo>
                  <a:cubicBezTo>
                    <a:pt x="219" y="301"/>
                    <a:pt x="206" y="270"/>
                    <a:pt x="206" y="237"/>
                  </a:cubicBezTo>
                  <a:cubicBezTo>
                    <a:pt x="206" y="203"/>
                    <a:pt x="219" y="172"/>
                    <a:pt x="242" y="149"/>
                  </a:cubicBezTo>
                  <a:cubicBezTo>
                    <a:pt x="247" y="144"/>
                    <a:pt x="247" y="137"/>
                    <a:pt x="242" y="132"/>
                  </a:cubicBezTo>
                  <a:cubicBezTo>
                    <a:pt x="238" y="127"/>
                    <a:pt x="231" y="127"/>
                    <a:pt x="227" y="132"/>
                  </a:cubicBezTo>
                  <a:cubicBezTo>
                    <a:pt x="198" y="160"/>
                    <a:pt x="183" y="197"/>
                    <a:pt x="183" y="237"/>
                  </a:cubicBezTo>
                  <a:cubicBezTo>
                    <a:pt x="183" y="276"/>
                    <a:pt x="198" y="314"/>
                    <a:pt x="227" y="342"/>
                  </a:cubicBezTo>
                  <a:cubicBezTo>
                    <a:pt x="229" y="344"/>
                    <a:pt x="232" y="345"/>
                    <a:pt x="234" y="345"/>
                  </a:cubicBezTo>
                  <a:cubicBezTo>
                    <a:pt x="237" y="345"/>
                    <a:pt x="240" y="344"/>
                    <a:pt x="242" y="342"/>
                  </a:cubicBezTo>
                  <a:close/>
                  <a:moveTo>
                    <a:pt x="484" y="84"/>
                  </a:moveTo>
                  <a:lnTo>
                    <a:pt x="484" y="84"/>
                  </a:lnTo>
                  <a:cubicBezTo>
                    <a:pt x="399" y="0"/>
                    <a:pt x="262" y="0"/>
                    <a:pt x="178" y="84"/>
                  </a:cubicBezTo>
                  <a:cubicBezTo>
                    <a:pt x="137" y="125"/>
                    <a:pt x="114" y="179"/>
                    <a:pt x="114" y="237"/>
                  </a:cubicBezTo>
                  <a:cubicBezTo>
                    <a:pt x="113" y="295"/>
                    <a:pt x="136" y="349"/>
                    <a:pt x="177" y="390"/>
                  </a:cubicBezTo>
                  <a:cubicBezTo>
                    <a:pt x="193" y="406"/>
                    <a:pt x="207" y="420"/>
                    <a:pt x="231" y="429"/>
                  </a:cubicBezTo>
                  <a:cubicBezTo>
                    <a:pt x="231" y="468"/>
                    <a:pt x="231" y="468"/>
                    <a:pt x="231" y="468"/>
                  </a:cubicBezTo>
                  <a:cubicBezTo>
                    <a:pt x="231" y="482"/>
                    <a:pt x="231" y="482"/>
                    <a:pt x="231" y="482"/>
                  </a:cubicBezTo>
                  <a:cubicBezTo>
                    <a:pt x="231" y="618"/>
                    <a:pt x="231" y="618"/>
                    <a:pt x="231" y="618"/>
                  </a:cubicBezTo>
                  <a:cubicBezTo>
                    <a:pt x="231" y="670"/>
                    <a:pt x="270" y="708"/>
                    <a:pt x="326" y="708"/>
                  </a:cubicBezTo>
                  <a:cubicBezTo>
                    <a:pt x="380" y="708"/>
                    <a:pt x="417" y="671"/>
                    <a:pt x="417" y="618"/>
                  </a:cubicBezTo>
                  <a:cubicBezTo>
                    <a:pt x="417" y="482"/>
                    <a:pt x="417" y="482"/>
                    <a:pt x="417" y="482"/>
                  </a:cubicBezTo>
                  <a:cubicBezTo>
                    <a:pt x="417" y="468"/>
                    <a:pt x="417" y="468"/>
                    <a:pt x="417" y="468"/>
                  </a:cubicBezTo>
                  <a:cubicBezTo>
                    <a:pt x="417" y="430"/>
                    <a:pt x="417" y="430"/>
                    <a:pt x="417" y="430"/>
                  </a:cubicBezTo>
                  <a:cubicBezTo>
                    <a:pt x="441" y="420"/>
                    <a:pt x="460" y="407"/>
                    <a:pt x="479" y="390"/>
                  </a:cubicBezTo>
                  <a:cubicBezTo>
                    <a:pt x="519" y="348"/>
                    <a:pt x="543" y="294"/>
                    <a:pt x="544" y="237"/>
                  </a:cubicBezTo>
                  <a:cubicBezTo>
                    <a:pt x="545" y="179"/>
                    <a:pt x="523" y="125"/>
                    <a:pt x="484" y="84"/>
                  </a:cubicBezTo>
                  <a:close/>
                  <a:moveTo>
                    <a:pt x="326" y="684"/>
                  </a:moveTo>
                  <a:lnTo>
                    <a:pt x="326" y="684"/>
                  </a:lnTo>
                  <a:cubicBezTo>
                    <a:pt x="288" y="684"/>
                    <a:pt x="261" y="662"/>
                    <a:pt x="256" y="629"/>
                  </a:cubicBezTo>
                  <a:cubicBezTo>
                    <a:pt x="393" y="629"/>
                    <a:pt x="393" y="629"/>
                    <a:pt x="393" y="629"/>
                  </a:cubicBezTo>
                  <a:cubicBezTo>
                    <a:pt x="388" y="662"/>
                    <a:pt x="362" y="684"/>
                    <a:pt x="326" y="684"/>
                  </a:cubicBezTo>
                  <a:close/>
                  <a:moveTo>
                    <a:pt x="254" y="606"/>
                  </a:moveTo>
                  <a:lnTo>
                    <a:pt x="254" y="606"/>
                  </a:lnTo>
                  <a:cubicBezTo>
                    <a:pt x="254" y="553"/>
                    <a:pt x="254" y="553"/>
                    <a:pt x="254" y="553"/>
                  </a:cubicBezTo>
                  <a:cubicBezTo>
                    <a:pt x="360" y="606"/>
                    <a:pt x="360" y="606"/>
                    <a:pt x="360" y="606"/>
                  </a:cubicBezTo>
                  <a:lnTo>
                    <a:pt x="254" y="606"/>
                  </a:lnTo>
                  <a:close/>
                  <a:moveTo>
                    <a:pt x="394" y="598"/>
                  </a:moveTo>
                  <a:lnTo>
                    <a:pt x="394" y="598"/>
                  </a:lnTo>
                  <a:cubicBezTo>
                    <a:pt x="254" y="527"/>
                    <a:pt x="254" y="527"/>
                    <a:pt x="254" y="527"/>
                  </a:cubicBezTo>
                  <a:cubicBezTo>
                    <a:pt x="254" y="496"/>
                    <a:pt x="254" y="496"/>
                    <a:pt x="254" y="496"/>
                  </a:cubicBezTo>
                  <a:cubicBezTo>
                    <a:pt x="394" y="567"/>
                    <a:pt x="394" y="567"/>
                    <a:pt x="394" y="567"/>
                  </a:cubicBezTo>
                  <a:lnTo>
                    <a:pt x="394" y="598"/>
                  </a:lnTo>
                  <a:close/>
                  <a:moveTo>
                    <a:pt x="394" y="541"/>
                  </a:moveTo>
                  <a:lnTo>
                    <a:pt x="394" y="541"/>
                  </a:lnTo>
                  <a:cubicBezTo>
                    <a:pt x="301" y="494"/>
                    <a:pt x="301" y="494"/>
                    <a:pt x="301" y="494"/>
                  </a:cubicBezTo>
                  <a:cubicBezTo>
                    <a:pt x="394" y="494"/>
                    <a:pt x="394" y="494"/>
                    <a:pt x="394" y="494"/>
                  </a:cubicBezTo>
                  <a:lnTo>
                    <a:pt x="394" y="541"/>
                  </a:lnTo>
                  <a:close/>
                  <a:moveTo>
                    <a:pt x="462" y="373"/>
                  </a:moveTo>
                  <a:lnTo>
                    <a:pt x="462" y="373"/>
                  </a:lnTo>
                  <a:cubicBezTo>
                    <a:pt x="444" y="391"/>
                    <a:pt x="425" y="402"/>
                    <a:pt x="402" y="410"/>
                  </a:cubicBezTo>
                  <a:cubicBezTo>
                    <a:pt x="397" y="412"/>
                    <a:pt x="394" y="417"/>
                    <a:pt x="394" y="422"/>
                  </a:cubicBezTo>
                  <a:cubicBezTo>
                    <a:pt x="394" y="468"/>
                    <a:pt x="394" y="468"/>
                    <a:pt x="394" y="468"/>
                  </a:cubicBezTo>
                  <a:cubicBezTo>
                    <a:pt x="394" y="470"/>
                    <a:pt x="394" y="470"/>
                    <a:pt x="394" y="470"/>
                  </a:cubicBezTo>
                  <a:cubicBezTo>
                    <a:pt x="255" y="470"/>
                    <a:pt x="255" y="470"/>
                    <a:pt x="255" y="470"/>
                  </a:cubicBezTo>
                  <a:cubicBezTo>
                    <a:pt x="254" y="470"/>
                    <a:pt x="254" y="470"/>
                    <a:pt x="254" y="470"/>
                  </a:cubicBezTo>
                  <a:cubicBezTo>
                    <a:pt x="254" y="468"/>
                    <a:pt x="254" y="468"/>
                    <a:pt x="254" y="468"/>
                  </a:cubicBezTo>
                  <a:cubicBezTo>
                    <a:pt x="254" y="422"/>
                    <a:pt x="254" y="422"/>
                    <a:pt x="254" y="422"/>
                  </a:cubicBezTo>
                  <a:cubicBezTo>
                    <a:pt x="254" y="417"/>
                    <a:pt x="252" y="412"/>
                    <a:pt x="246" y="410"/>
                  </a:cubicBezTo>
                  <a:cubicBezTo>
                    <a:pt x="222" y="402"/>
                    <a:pt x="211" y="391"/>
                    <a:pt x="193" y="373"/>
                  </a:cubicBezTo>
                  <a:cubicBezTo>
                    <a:pt x="157" y="336"/>
                    <a:pt x="137" y="289"/>
                    <a:pt x="137" y="237"/>
                  </a:cubicBezTo>
                  <a:cubicBezTo>
                    <a:pt x="138" y="185"/>
                    <a:pt x="158" y="138"/>
                    <a:pt x="194" y="100"/>
                  </a:cubicBezTo>
                  <a:cubicBezTo>
                    <a:pt x="269" y="25"/>
                    <a:pt x="392" y="25"/>
                    <a:pt x="467" y="100"/>
                  </a:cubicBezTo>
                  <a:lnTo>
                    <a:pt x="467" y="100"/>
                  </a:lnTo>
                  <a:cubicBezTo>
                    <a:pt x="503" y="137"/>
                    <a:pt x="522" y="184"/>
                    <a:pt x="520" y="237"/>
                  </a:cubicBezTo>
                  <a:cubicBezTo>
                    <a:pt x="519" y="288"/>
                    <a:pt x="498" y="336"/>
                    <a:pt x="462" y="37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smtClean="0">
                <a:ln>
                  <a:noFill/>
                </a:ln>
                <a:solidFill>
                  <a:srgbClr val="212E35"/>
                </a:solidFill>
                <a:effectLst/>
                <a:uLnTx/>
                <a:uFillTx/>
              </a:endParaRPr>
            </a:p>
          </p:txBody>
        </p:sp>
      </p:grpSp>
      <p:sp>
        <p:nvSpPr>
          <p:cNvPr id="200" name="Freeform 281"/>
          <p:cNvSpPr>
            <a:spLocks noChangeArrowheads="1"/>
          </p:cNvSpPr>
          <p:nvPr/>
        </p:nvSpPr>
        <p:spPr bwMode="auto">
          <a:xfrm>
            <a:off x="4113679" y="5149071"/>
            <a:ext cx="434520" cy="277466"/>
          </a:xfrm>
          <a:custGeom>
            <a:avLst/>
            <a:gdLst>
              <a:gd name="T0" fmla="*/ 732 w 733"/>
              <a:gd name="T1" fmla="*/ 454 h 467"/>
              <a:gd name="T2" fmla="*/ 721 w 733"/>
              <a:gd name="T3" fmla="*/ 310 h 467"/>
              <a:gd name="T4" fmla="*/ 635 w 733"/>
              <a:gd name="T5" fmla="*/ 241 h 467"/>
              <a:gd name="T6" fmla="*/ 624 w 733"/>
              <a:gd name="T7" fmla="*/ 230 h 467"/>
              <a:gd name="T8" fmla="*/ 380 w 733"/>
              <a:gd name="T9" fmla="*/ 157 h 467"/>
              <a:gd name="T10" fmla="*/ 529 w 733"/>
              <a:gd name="T11" fmla="*/ 145 h 467"/>
              <a:gd name="T12" fmla="*/ 518 w 733"/>
              <a:gd name="T13" fmla="*/ 0 h 467"/>
              <a:gd name="T14" fmla="*/ 216 w 733"/>
              <a:gd name="T15" fmla="*/ 12 h 467"/>
              <a:gd name="T16" fmla="*/ 227 w 733"/>
              <a:gd name="T17" fmla="*/ 157 h 467"/>
              <a:gd name="T18" fmla="*/ 356 w 733"/>
              <a:gd name="T19" fmla="*/ 228 h 467"/>
              <a:gd name="T20" fmla="*/ 104 w 733"/>
              <a:gd name="T21" fmla="*/ 228 h 467"/>
              <a:gd name="T22" fmla="*/ 92 w 733"/>
              <a:gd name="T23" fmla="*/ 240 h 467"/>
              <a:gd name="T24" fmla="*/ 12 w 733"/>
              <a:gd name="T25" fmla="*/ 310 h 467"/>
              <a:gd name="T26" fmla="*/ 0 w 733"/>
              <a:gd name="T27" fmla="*/ 454 h 467"/>
              <a:gd name="T28" fmla="*/ 200 w 733"/>
              <a:gd name="T29" fmla="*/ 466 h 467"/>
              <a:gd name="T30" fmla="*/ 212 w 733"/>
              <a:gd name="T31" fmla="*/ 321 h 467"/>
              <a:gd name="T32" fmla="*/ 116 w 733"/>
              <a:gd name="T33" fmla="*/ 310 h 467"/>
              <a:gd name="T34" fmla="*/ 356 w 733"/>
              <a:gd name="T35" fmla="*/ 252 h 467"/>
              <a:gd name="T36" fmla="*/ 272 w 733"/>
              <a:gd name="T37" fmla="*/ 310 h 467"/>
              <a:gd name="T38" fmla="*/ 261 w 733"/>
              <a:gd name="T39" fmla="*/ 454 h 467"/>
              <a:gd name="T40" fmla="*/ 460 w 733"/>
              <a:gd name="T41" fmla="*/ 466 h 467"/>
              <a:gd name="T42" fmla="*/ 472 w 733"/>
              <a:gd name="T43" fmla="*/ 321 h 467"/>
              <a:gd name="T44" fmla="*/ 380 w 733"/>
              <a:gd name="T45" fmla="*/ 310 h 467"/>
              <a:gd name="T46" fmla="*/ 612 w 733"/>
              <a:gd name="T47" fmla="*/ 252 h 467"/>
              <a:gd name="T48" fmla="*/ 532 w 733"/>
              <a:gd name="T49" fmla="*/ 310 h 467"/>
              <a:gd name="T50" fmla="*/ 521 w 733"/>
              <a:gd name="T51" fmla="*/ 454 h 467"/>
              <a:gd name="T52" fmla="*/ 721 w 733"/>
              <a:gd name="T53" fmla="*/ 466 h 467"/>
              <a:gd name="T54" fmla="*/ 188 w 733"/>
              <a:gd name="T55" fmla="*/ 333 h 467"/>
              <a:gd name="T56" fmla="*/ 188 w 733"/>
              <a:gd name="T57" fmla="*/ 443 h 467"/>
              <a:gd name="T58" fmla="*/ 23 w 733"/>
              <a:gd name="T59" fmla="*/ 333 h 467"/>
              <a:gd name="T60" fmla="*/ 448 w 733"/>
              <a:gd name="T61" fmla="*/ 333 h 467"/>
              <a:gd name="T62" fmla="*/ 448 w 733"/>
              <a:gd name="T63" fmla="*/ 443 h 467"/>
              <a:gd name="T64" fmla="*/ 283 w 733"/>
              <a:gd name="T65" fmla="*/ 333 h 467"/>
              <a:gd name="T66" fmla="*/ 240 w 733"/>
              <a:gd name="T67" fmla="*/ 134 h 467"/>
              <a:gd name="T68" fmla="*/ 240 w 733"/>
              <a:gd name="T69" fmla="*/ 23 h 467"/>
              <a:gd name="T70" fmla="*/ 506 w 733"/>
              <a:gd name="T71" fmla="*/ 134 h 467"/>
              <a:gd name="T72" fmla="*/ 709 w 733"/>
              <a:gd name="T73" fmla="*/ 443 h 467"/>
              <a:gd name="T74" fmla="*/ 545 w 733"/>
              <a:gd name="T75" fmla="*/ 443 h 467"/>
              <a:gd name="T76" fmla="*/ 709 w 733"/>
              <a:gd name="T77" fmla="*/ 33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3" h="467">
                <a:moveTo>
                  <a:pt x="732" y="454"/>
                </a:moveTo>
                <a:lnTo>
                  <a:pt x="732" y="454"/>
                </a:lnTo>
                <a:cubicBezTo>
                  <a:pt x="732" y="321"/>
                  <a:pt x="732" y="321"/>
                  <a:pt x="732" y="321"/>
                </a:cubicBezTo>
                <a:cubicBezTo>
                  <a:pt x="732" y="315"/>
                  <a:pt x="727" y="310"/>
                  <a:pt x="721" y="310"/>
                </a:cubicBezTo>
                <a:cubicBezTo>
                  <a:pt x="635" y="310"/>
                  <a:pt x="635" y="310"/>
                  <a:pt x="635" y="310"/>
                </a:cubicBezTo>
                <a:cubicBezTo>
                  <a:pt x="635" y="241"/>
                  <a:pt x="635" y="241"/>
                  <a:pt x="635" y="241"/>
                </a:cubicBezTo>
                <a:cubicBezTo>
                  <a:pt x="635" y="238"/>
                  <a:pt x="634" y="235"/>
                  <a:pt x="632" y="233"/>
                </a:cubicBezTo>
                <a:cubicBezTo>
                  <a:pt x="630" y="231"/>
                  <a:pt x="627" y="230"/>
                  <a:pt x="624" y="230"/>
                </a:cubicBezTo>
                <a:cubicBezTo>
                  <a:pt x="380" y="228"/>
                  <a:pt x="380" y="228"/>
                  <a:pt x="380" y="228"/>
                </a:cubicBezTo>
                <a:cubicBezTo>
                  <a:pt x="380" y="157"/>
                  <a:pt x="380" y="157"/>
                  <a:pt x="380" y="157"/>
                </a:cubicBezTo>
                <a:cubicBezTo>
                  <a:pt x="518" y="157"/>
                  <a:pt x="518" y="157"/>
                  <a:pt x="518" y="157"/>
                </a:cubicBezTo>
                <a:cubicBezTo>
                  <a:pt x="524" y="157"/>
                  <a:pt x="529" y="151"/>
                  <a:pt x="529" y="145"/>
                </a:cubicBezTo>
                <a:cubicBezTo>
                  <a:pt x="529" y="12"/>
                  <a:pt x="529" y="12"/>
                  <a:pt x="529" y="12"/>
                </a:cubicBezTo>
                <a:cubicBezTo>
                  <a:pt x="529" y="6"/>
                  <a:pt x="524" y="0"/>
                  <a:pt x="518" y="0"/>
                </a:cubicBezTo>
                <a:cubicBezTo>
                  <a:pt x="227" y="0"/>
                  <a:pt x="227" y="0"/>
                  <a:pt x="227" y="0"/>
                </a:cubicBezTo>
                <a:cubicBezTo>
                  <a:pt x="221" y="0"/>
                  <a:pt x="216" y="6"/>
                  <a:pt x="216" y="12"/>
                </a:cubicBezTo>
                <a:cubicBezTo>
                  <a:pt x="216" y="145"/>
                  <a:pt x="216" y="145"/>
                  <a:pt x="216" y="145"/>
                </a:cubicBezTo>
                <a:cubicBezTo>
                  <a:pt x="216" y="151"/>
                  <a:pt x="221" y="157"/>
                  <a:pt x="227" y="157"/>
                </a:cubicBezTo>
                <a:cubicBezTo>
                  <a:pt x="357" y="157"/>
                  <a:pt x="357" y="157"/>
                  <a:pt x="357" y="157"/>
                </a:cubicBezTo>
                <a:cubicBezTo>
                  <a:pt x="356" y="228"/>
                  <a:pt x="356" y="228"/>
                  <a:pt x="356" y="228"/>
                </a:cubicBezTo>
                <a:cubicBezTo>
                  <a:pt x="104" y="228"/>
                  <a:pt x="104" y="228"/>
                  <a:pt x="104" y="228"/>
                </a:cubicBezTo>
                <a:lnTo>
                  <a:pt x="104" y="228"/>
                </a:lnTo>
                <a:cubicBezTo>
                  <a:pt x="101" y="228"/>
                  <a:pt x="98" y="230"/>
                  <a:pt x="96" y="232"/>
                </a:cubicBezTo>
                <a:cubicBezTo>
                  <a:pt x="94" y="234"/>
                  <a:pt x="92" y="237"/>
                  <a:pt x="92" y="240"/>
                </a:cubicBezTo>
                <a:cubicBezTo>
                  <a:pt x="92" y="310"/>
                  <a:pt x="92" y="310"/>
                  <a:pt x="92" y="310"/>
                </a:cubicBezTo>
                <a:cubicBezTo>
                  <a:pt x="12" y="310"/>
                  <a:pt x="12" y="310"/>
                  <a:pt x="12" y="310"/>
                </a:cubicBezTo>
                <a:cubicBezTo>
                  <a:pt x="6" y="310"/>
                  <a:pt x="0" y="315"/>
                  <a:pt x="0" y="321"/>
                </a:cubicBezTo>
                <a:cubicBezTo>
                  <a:pt x="0" y="454"/>
                  <a:pt x="0" y="454"/>
                  <a:pt x="0" y="454"/>
                </a:cubicBezTo>
                <a:cubicBezTo>
                  <a:pt x="0" y="461"/>
                  <a:pt x="6" y="466"/>
                  <a:pt x="12" y="466"/>
                </a:cubicBezTo>
                <a:cubicBezTo>
                  <a:pt x="200" y="466"/>
                  <a:pt x="200" y="466"/>
                  <a:pt x="200" y="466"/>
                </a:cubicBezTo>
                <a:cubicBezTo>
                  <a:pt x="206" y="466"/>
                  <a:pt x="212" y="461"/>
                  <a:pt x="212" y="454"/>
                </a:cubicBezTo>
                <a:cubicBezTo>
                  <a:pt x="212" y="321"/>
                  <a:pt x="212" y="321"/>
                  <a:pt x="212" y="321"/>
                </a:cubicBezTo>
                <a:cubicBezTo>
                  <a:pt x="212" y="315"/>
                  <a:pt x="206" y="310"/>
                  <a:pt x="200" y="310"/>
                </a:cubicBezTo>
                <a:cubicBezTo>
                  <a:pt x="116" y="310"/>
                  <a:pt x="116" y="310"/>
                  <a:pt x="116" y="310"/>
                </a:cubicBezTo>
                <a:cubicBezTo>
                  <a:pt x="116" y="252"/>
                  <a:pt x="116" y="252"/>
                  <a:pt x="116" y="252"/>
                </a:cubicBezTo>
                <a:cubicBezTo>
                  <a:pt x="356" y="252"/>
                  <a:pt x="356" y="252"/>
                  <a:pt x="356" y="252"/>
                </a:cubicBezTo>
                <a:cubicBezTo>
                  <a:pt x="356" y="310"/>
                  <a:pt x="356" y="310"/>
                  <a:pt x="356" y="310"/>
                </a:cubicBezTo>
                <a:cubicBezTo>
                  <a:pt x="272" y="310"/>
                  <a:pt x="272" y="310"/>
                  <a:pt x="272" y="310"/>
                </a:cubicBezTo>
                <a:cubicBezTo>
                  <a:pt x="266" y="310"/>
                  <a:pt x="261" y="315"/>
                  <a:pt x="261" y="321"/>
                </a:cubicBezTo>
                <a:cubicBezTo>
                  <a:pt x="261" y="454"/>
                  <a:pt x="261" y="454"/>
                  <a:pt x="261" y="454"/>
                </a:cubicBezTo>
                <a:cubicBezTo>
                  <a:pt x="261" y="461"/>
                  <a:pt x="266" y="466"/>
                  <a:pt x="272" y="466"/>
                </a:cubicBezTo>
                <a:cubicBezTo>
                  <a:pt x="460" y="466"/>
                  <a:pt x="460" y="466"/>
                  <a:pt x="460" y="466"/>
                </a:cubicBezTo>
                <a:cubicBezTo>
                  <a:pt x="467" y="466"/>
                  <a:pt x="472" y="461"/>
                  <a:pt x="472" y="454"/>
                </a:cubicBezTo>
                <a:cubicBezTo>
                  <a:pt x="472" y="321"/>
                  <a:pt x="472" y="321"/>
                  <a:pt x="472" y="321"/>
                </a:cubicBezTo>
                <a:cubicBezTo>
                  <a:pt x="472" y="315"/>
                  <a:pt x="467" y="310"/>
                  <a:pt x="460" y="310"/>
                </a:cubicBezTo>
                <a:cubicBezTo>
                  <a:pt x="380" y="310"/>
                  <a:pt x="380" y="310"/>
                  <a:pt x="380" y="310"/>
                </a:cubicBezTo>
                <a:cubicBezTo>
                  <a:pt x="380" y="252"/>
                  <a:pt x="380" y="252"/>
                  <a:pt x="380" y="252"/>
                </a:cubicBezTo>
                <a:cubicBezTo>
                  <a:pt x="612" y="252"/>
                  <a:pt x="612" y="252"/>
                  <a:pt x="612" y="252"/>
                </a:cubicBezTo>
                <a:cubicBezTo>
                  <a:pt x="612" y="310"/>
                  <a:pt x="612" y="310"/>
                  <a:pt x="612" y="310"/>
                </a:cubicBezTo>
                <a:cubicBezTo>
                  <a:pt x="532" y="310"/>
                  <a:pt x="532" y="310"/>
                  <a:pt x="532" y="310"/>
                </a:cubicBezTo>
                <a:cubicBezTo>
                  <a:pt x="526" y="310"/>
                  <a:pt x="521" y="315"/>
                  <a:pt x="521" y="321"/>
                </a:cubicBezTo>
                <a:cubicBezTo>
                  <a:pt x="521" y="454"/>
                  <a:pt x="521" y="454"/>
                  <a:pt x="521" y="454"/>
                </a:cubicBezTo>
                <a:cubicBezTo>
                  <a:pt x="521" y="461"/>
                  <a:pt x="526" y="466"/>
                  <a:pt x="532" y="466"/>
                </a:cubicBezTo>
                <a:cubicBezTo>
                  <a:pt x="721" y="466"/>
                  <a:pt x="721" y="466"/>
                  <a:pt x="721" y="466"/>
                </a:cubicBezTo>
                <a:cubicBezTo>
                  <a:pt x="727" y="466"/>
                  <a:pt x="732" y="461"/>
                  <a:pt x="732" y="454"/>
                </a:cubicBezTo>
                <a:close/>
                <a:moveTo>
                  <a:pt x="188" y="333"/>
                </a:moveTo>
                <a:lnTo>
                  <a:pt x="188" y="333"/>
                </a:lnTo>
                <a:cubicBezTo>
                  <a:pt x="188" y="443"/>
                  <a:pt x="188" y="443"/>
                  <a:pt x="188" y="443"/>
                </a:cubicBezTo>
                <a:cubicBezTo>
                  <a:pt x="23" y="443"/>
                  <a:pt x="23" y="443"/>
                  <a:pt x="23" y="443"/>
                </a:cubicBezTo>
                <a:cubicBezTo>
                  <a:pt x="23" y="333"/>
                  <a:pt x="23" y="333"/>
                  <a:pt x="23" y="333"/>
                </a:cubicBezTo>
                <a:lnTo>
                  <a:pt x="188" y="333"/>
                </a:lnTo>
                <a:close/>
                <a:moveTo>
                  <a:pt x="448" y="333"/>
                </a:moveTo>
                <a:lnTo>
                  <a:pt x="448" y="333"/>
                </a:lnTo>
                <a:cubicBezTo>
                  <a:pt x="448" y="443"/>
                  <a:pt x="448" y="443"/>
                  <a:pt x="448" y="443"/>
                </a:cubicBezTo>
                <a:cubicBezTo>
                  <a:pt x="283" y="443"/>
                  <a:pt x="283" y="443"/>
                  <a:pt x="283" y="443"/>
                </a:cubicBezTo>
                <a:cubicBezTo>
                  <a:pt x="283" y="333"/>
                  <a:pt x="283" y="333"/>
                  <a:pt x="283" y="333"/>
                </a:cubicBezTo>
                <a:lnTo>
                  <a:pt x="448" y="333"/>
                </a:lnTo>
                <a:close/>
                <a:moveTo>
                  <a:pt x="240" y="134"/>
                </a:moveTo>
                <a:lnTo>
                  <a:pt x="240" y="134"/>
                </a:lnTo>
                <a:cubicBezTo>
                  <a:pt x="240" y="23"/>
                  <a:pt x="240" y="23"/>
                  <a:pt x="240" y="23"/>
                </a:cubicBezTo>
                <a:cubicBezTo>
                  <a:pt x="506" y="23"/>
                  <a:pt x="506" y="23"/>
                  <a:pt x="506" y="23"/>
                </a:cubicBezTo>
                <a:cubicBezTo>
                  <a:pt x="506" y="134"/>
                  <a:pt x="506" y="134"/>
                  <a:pt x="506" y="134"/>
                </a:cubicBezTo>
                <a:lnTo>
                  <a:pt x="240" y="134"/>
                </a:lnTo>
                <a:close/>
                <a:moveTo>
                  <a:pt x="709" y="443"/>
                </a:moveTo>
                <a:lnTo>
                  <a:pt x="709" y="443"/>
                </a:lnTo>
                <a:cubicBezTo>
                  <a:pt x="545" y="443"/>
                  <a:pt x="545" y="443"/>
                  <a:pt x="545" y="443"/>
                </a:cubicBezTo>
                <a:cubicBezTo>
                  <a:pt x="545" y="333"/>
                  <a:pt x="545" y="333"/>
                  <a:pt x="545" y="333"/>
                </a:cubicBezTo>
                <a:cubicBezTo>
                  <a:pt x="709" y="333"/>
                  <a:pt x="709" y="333"/>
                  <a:pt x="709" y="333"/>
                </a:cubicBezTo>
                <a:lnTo>
                  <a:pt x="709" y="443"/>
                </a:lnTo>
                <a:close/>
              </a:path>
            </a:pathLst>
          </a:custGeom>
          <a:solidFill>
            <a:srgbClr val="0078E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grpSp>
        <p:nvGrpSpPr>
          <p:cNvPr id="201" name="Group 200"/>
          <p:cNvGrpSpPr/>
          <p:nvPr/>
        </p:nvGrpSpPr>
        <p:grpSpPr>
          <a:xfrm>
            <a:off x="5482633" y="1879800"/>
            <a:ext cx="344198" cy="256970"/>
            <a:chOff x="536865" y="5750922"/>
            <a:chExt cx="270491" cy="201942"/>
          </a:xfrm>
          <a:solidFill>
            <a:srgbClr val="1668C1"/>
          </a:solidFill>
        </p:grpSpPr>
        <p:sp>
          <p:nvSpPr>
            <p:cNvPr id="202" name="Freeform 267"/>
            <p:cNvSpPr>
              <a:spLocks noChangeArrowheads="1"/>
            </p:cNvSpPr>
            <p:nvPr/>
          </p:nvSpPr>
          <p:spPr bwMode="auto">
            <a:xfrm>
              <a:off x="536865" y="5750922"/>
              <a:ext cx="270491" cy="148214"/>
            </a:xfrm>
            <a:custGeom>
              <a:avLst/>
              <a:gdLst>
                <a:gd name="T0" fmla="*/ 241 w 645"/>
                <a:gd name="T1" fmla="*/ 326 h 351"/>
                <a:gd name="T2" fmla="*/ 241 w 645"/>
                <a:gd name="T3" fmla="*/ 326 h 351"/>
                <a:gd name="T4" fmla="*/ 119 w 645"/>
                <a:gd name="T5" fmla="*/ 8 h 351"/>
                <a:gd name="T6" fmla="*/ 109 w 645"/>
                <a:gd name="T7" fmla="*/ 0 h 351"/>
                <a:gd name="T8" fmla="*/ 11 w 645"/>
                <a:gd name="T9" fmla="*/ 0 h 351"/>
                <a:gd name="T10" fmla="*/ 0 w 645"/>
                <a:gd name="T11" fmla="*/ 12 h 351"/>
                <a:gd name="T12" fmla="*/ 0 w 645"/>
                <a:gd name="T13" fmla="*/ 46 h 351"/>
                <a:gd name="T14" fmla="*/ 11 w 645"/>
                <a:gd name="T15" fmla="*/ 59 h 351"/>
                <a:gd name="T16" fmla="*/ 22 w 645"/>
                <a:gd name="T17" fmla="*/ 46 h 351"/>
                <a:gd name="T18" fmla="*/ 22 w 645"/>
                <a:gd name="T19" fmla="*/ 23 h 351"/>
                <a:gd name="T20" fmla="*/ 100 w 645"/>
                <a:gd name="T21" fmla="*/ 23 h 351"/>
                <a:gd name="T22" fmla="*/ 222 w 645"/>
                <a:gd name="T23" fmla="*/ 343 h 351"/>
                <a:gd name="T24" fmla="*/ 234 w 645"/>
                <a:gd name="T25" fmla="*/ 350 h 351"/>
                <a:gd name="T26" fmla="*/ 554 w 645"/>
                <a:gd name="T27" fmla="*/ 350 h 351"/>
                <a:gd name="T28" fmla="*/ 565 w 645"/>
                <a:gd name="T29" fmla="*/ 343 h 351"/>
                <a:gd name="T30" fmla="*/ 643 w 645"/>
                <a:gd name="T31" fmla="*/ 133 h 351"/>
                <a:gd name="T32" fmla="*/ 642 w 645"/>
                <a:gd name="T33" fmla="*/ 122 h 351"/>
                <a:gd name="T34" fmla="*/ 634 w 645"/>
                <a:gd name="T35" fmla="*/ 117 h 351"/>
                <a:gd name="T36" fmla="*/ 207 w 645"/>
                <a:gd name="T37" fmla="*/ 55 h 351"/>
                <a:gd name="T38" fmla="*/ 193 w 645"/>
                <a:gd name="T39" fmla="*/ 64 h 351"/>
                <a:gd name="T40" fmla="*/ 204 w 645"/>
                <a:gd name="T41" fmla="*/ 78 h 351"/>
                <a:gd name="T42" fmla="*/ 616 w 645"/>
                <a:gd name="T43" fmla="*/ 138 h 351"/>
                <a:gd name="T44" fmla="*/ 546 w 645"/>
                <a:gd name="T45" fmla="*/ 326 h 351"/>
                <a:gd name="T46" fmla="*/ 241 w 645"/>
                <a:gd name="T47" fmla="*/ 32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5" h="351">
                  <a:moveTo>
                    <a:pt x="241" y="326"/>
                  </a:moveTo>
                  <a:lnTo>
                    <a:pt x="241" y="326"/>
                  </a:lnTo>
                  <a:cubicBezTo>
                    <a:pt x="119" y="8"/>
                    <a:pt x="119" y="8"/>
                    <a:pt x="119" y="8"/>
                  </a:cubicBezTo>
                  <a:cubicBezTo>
                    <a:pt x="118" y="3"/>
                    <a:pt x="113" y="0"/>
                    <a:pt x="109" y="0"/>
                  </a:cubicBezTo>
                  <a:cubicBezTo>
                    <a:pt x="11" y="0"/>
                    <a:pt x="11" y="0"/>
                    <a:pt x="11" y="0"/>
                  </a:cubicBezTo>
                  <a:cubicBezTo>
                    <a:pt x="5" y="0"/>
                    <a:pt x="0" y="6"/>
                    <a:pt x="0" y="12"/>
                  </a:cubicBezTo>
                  <a:cubicBezTo>
                    <a:pt x="0" y="46"/>
                    <a:pt x="0" y="46"/>
                    <a:pt x="0" y="46"/>
                  </a:cubicBezTo>
                  <a:cubicBezTo>
                    <a:pt x="0" y="54"/>
                    <a:pt x="5" y="59"/>
                    <a:pt x="11" y="59"/>
                  </a:cubicBezTo>
                  <a:cubicBezTo>
                    <a:pt x="17" y="59"/>
                    <a:pt x="22" y="54"/>
                    <a:pt x="22" y="46"/>
                  </a:cubicBezTo>
                  <a:cubicBezTo>
                    <a:pt x="22" y="23"/>
                    <a:pt x="22" y="23"/>
                    <a:pt x="22" y="23"/>
                  </a:cubicBezTo>
                  <a:cubicBezTo>
                    <a:pt x="100" y="23"/>
                    <a:pt x="100" y="23"/>
                    <a:pt x="100" y="23"/>
                  </a:cubicBezTo>
                  <a:cubicBezTo>
                    <a:pt x="222" y="343"/>
                    <a:pt x="222" y="343"/>
                    <a:pt x="222" y="343"/>
                  </a:cubicBezTo>
                  <a:cubicBezTo>
                    <a:pt x="224" y="347"/>
                    <a:pt x="229" y="350"/>
                    <a:pt x="234" y="350"/>
                  </a:cubicBezTo>
                  <a:cubicBezTo>
                    <a:pt x="554" y="350"/>
                    <a:pt x="554" y="350"/>
                    <a:pt x="554" y="350"/>
                  </a:cubicBezTo>
                  <a:cubicBezTo>
                    <a:pt x="560" y="350"/>
                    <a:pt x="564" y="347"/>
                    <a:pt x="565" y="343"/>
                  </a:cubicBezTo>
                  <a:cubicBezTo>
                    <a:pt x="643" y="133"/>
                    <a:pt x="643" y="133"/>
                    <a:pt x="643" y="133"/>
                  </a:cubicBezTo>
                  <a:cubicBezTo>
                    <a:pt x="644" y="130"/>
                    <a:pt x="644" y="125"/>
                    <a:pt x="642" y="122"/>
                  </a:cubicBezTo>
                  <a:cubicBezTo>
                    <a:pt x="640" y="119"/>
                    <a:pt x="638" y="117"/>
                    <a:pt x="634" y="117"/>
                  </a:cubicBezTo>
                  <a:cubicBezTo>
                    <a:pt x="207" y="55"/>
                    <a:pt x="207" y="55"/>
                    <a:pt x="207" y="55"/>
                  </a:cubicBezTo>
                  <a:cubicBezTo>
                    <a:pt x="199" y="54"/>
                    <a:pt x="194" y="58"/>
                    <a:pt x="193" y="64"/>
                  </a:cubicBezTo>
                  <a:cubicBezTo>
                    <a:pt x="192" y="70"/>
                    <a:pt x="196" y="76"/>
                    <a:pt x="204" y="78"/>
                  </a:cubicBezTo>
                  <a:cubicBezTo>
                    <a:pt x="616" y="138"/>
                    <a:pt x="616" y="138"/>
                    <a:pt x="616" y="138"/>
                  </a:cubicBezTo>
                  <a:cubicBezTo>
                    <a:pt x="546" y="326"/>
                    <a:pt x="546" y="326"/>
                    <a:pt x="546" y="326"/>
                  </a:cubicBezTo>
                  <a:lnTo>
                    <a:pt x="241" y="3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sp>
          <p:nvSpPr>
            <p:cNvPr id="203" name="Freeform 268"/>
            <p:cNvSpPr>
              <a:spLocks noChangeArrowheads="1"/>
            </p:cNvSpPr>
            <p:nvPr/>
          </p:nvSpPr>
          <p:spPr bwMode="auto">
            <a:xfrm>
              <a:off x="642468" y="5902842"/>
              <a:ext cx="50022" cy="50022"/>
            </a:xfrm>
            <a:custGeom>
              <a:avLst/>
              <a:gdLst>
                <a:gd name="T0" fmla="*/ 118 w 119"/>
                <a:gd name="T1" fmla="*/ 58 h 118"/>
                <a:gd name="T2" fmla="*/ 118 w 119"/>
                <a:gd name="T3" fmla="*/ 58 h 118"/>
                <a:gd name="T4" fmla="*/ 60 w 119"/>
                <a:gd name="T5" fmla="*/ 0 h 118"/>
                <a:gd name="T6" fmla="*/ 0 w 119"/>
                <a:gd name="T7" fmla="*/ 58 h 118"/>
                <a:gd name="T8" fmla="*/ 60 w 119"/>
                <a:gd name="T9" fmla="*/ 117 h 118"/>
                <a:gd name="T10" fmla="*/ 118 w 119"/>
                <a:gd name="T11" fmla="*/ 58 h 118"/>
                <a:gd name="T12" fmla="*/ 24 w 119"/>
                <a:gd name="T13" fmla="*/ 58 h 118"/>
                <a:gd name="T14" fmla="*/ 24 w 119"/>
                <a:gd name="T15" fmla="*/ 58 h 118"/>
                <a:gd name="T16" fmla="*/ 60 w 119"/>
                <a:gd name="T17" fmla="*/ 23 h 118"/>
                <a:gd name="T18" fmla="*/ 95 w 119"/>
                <a:gd name="T19" fmla="*/ 58 h 118"/>
                <a:gd name="T20" fmla="*/ 60 w 119"/>
                <a:gd name="T21" fmla="*/ 94 h 118"/>
                <a:gd name="T22" fmla="*/ 24 w 119"/>
                <a:gd name="T23"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18">
                  <a:moveTo>
                    <a:pt x="118" y="58"/>
                  </a:moveTo>
                  <a:lnTo>
                    <a:pt x="118" y="58"/>
                  </a:lnTo>
                  <a:cubicBezTo>
                    <a:pt x="118" y="26"/>
                    <a:pt x="92" y="0"/>
                    <a:pt x="60" y="0"/>
                  </a:cubicBezTo>
                  <a:cubicBezTo>
                    <a:pt x="27" y="0"/>
                    <a:pt x="0" y="26"/>
                    <a:pt x="0" y="58"/>
                  </a:cubicBezTo>
                  <a:cubicBezTo>
                    <a:pt x="0" y="90"/>
                    <a:pt x="27" y="117"/>
                    <a:pt x="60" y="117"/>
                  </a:cubicBezTo>
                  <a:cubicBezTo>
                    <a:pt x="92" y="117"/>
                    <a:pt x="118" y="90"/>
                    <a:pt x="118" y="58"/>
                  </a:cubicBezTo>
                  <a:close/>
                  <a:moveTo>
                    <a:pt x="24" y="58"/>
                  </a:moveTo>
                  <a:lnTo>
                    <a:pt x="24" y="58"/>
                  </a:lnTo>
                  <a:cubicBezTo>
                    <a:pt x="24" y="38"/>
                    <a:pt x="40" y="23"/>
                    <a:pt x="60" y="23"/>
                  </a:cubicBezTo>
                  <a:cubicBezTo>
                    <a:pt x="80" y="23"/>
                    <a:pt x="95" y="38"/>
                    <a:pt x="95" y="58"/>
                  </a:cubicBezTo>
                  <a:cubicBezTo>
                    <a:pt x="95" y="78"/>
                    <a:pt x="80" y="94"/>
                    <a:pt x="60" y="94"/>
                  </a:cubicBezTo>
                  <a:cubicBezTo>
                    <a:pt x="40" y="94"/>
                    <a:pt x="24" y="78"/>
                    <a:pt x="24" y="5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sp>
          <p:nvSpPr>
            <p:cNvPr id="204" name="Freeform 269"/>
            <p:cNvSpPr>
              <a:spLocks noChangeArrowheads="1"/>
            </p:cNvSpPr>
            <p:nvPr/>
          </p:nvSpPr>
          <p:spPr bwMode="auto">
            <a:xfrm>
              <a:off x="712870" y="5902842"/>
              <a:ext cx="50022" cy="50022"/>
            </a:xfrm>
            <a:custGeom>
              <a:avLst/>
              <a:gdLst>
                <a:gd name="T0" fmla="*/ 118 w 119"/>
                <a:gd name="T1" fmla="*/ 58 h 118"/>
                <a:gd name="T2" fmla="*/ 118 w 119"/>
                <a:gd name="T3" fmla="*/ 58 h 118"/>
                <a:gd name="T4" fmla="*/ 59 w 119"/>
                <a:gd name="T5" fmla="*/ 0 h 118"/>
                <a:gd name="T6" fmla="*/ 0 w 119"/>
                <a:gd name="T7" fmla="*/ 58 h 118"/>
                <a:gd name="T8" fmla="*/ 59 w 119"/>
                <a:gd name="T9" fmla="*/ 117 h 118"/>
                <a:gd name="T10" fmla="*/ 118 w 119"/>
                <a:gd name="T11" fmla="*/ 58 h 118"/>
                <a:gd name="T12" fmla="*/ 23 w 119"/>
                <a:gd name="T13" fmla="*/ 58 h 118"/>
                <a:gd name="T14" fmla="*/ 23 w 119"/>
                <a:gd name="T15" fmla="*/ 58 h 118"/>
                <a:gd name="T16" fmla="*/ 59 w 119"/>
                <a:gd name="T17" fmla="*/ 23 h 118"/>
                <a:gd name="T18" fmla="*/ 95 w 119"/>
                <a:gd name="T19" fmla="*/ 58 h 118"/>
                <a:gd name="T20" fmla="*/ 59 w 119"/>
                <a:gd name="T21" fmla="*/ 94 h 118"/>
                <a:gd name="T22" fmla="*/ 23 w 119"/>
                <a:gd name="T23"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18">
                  <a:moveTo>
                    <a:pt x="118" y="58"/>
                  </a:moveTo>
                  <a:lnTo>
                    <a:pt x="118" y="58"/>
                  </a:lnTo>
                  <a:cubicBezTo>
                    <a:pt x="118" y="26"/>
                    <a:pt x="92" y="0"/>
                    <a:pt x="59" y="0"/>
                  </a:cubicBezTo>
                  <a:cubicBezTo>
                    <a:pt x="26" y="0"/>
                    <a:pt x="0" y="26"/>
                    <a:pt x="0" y="58"/>
                  </a:cubicBezTo>
                  <a:cubicBezTo>
                    <a:pt x="0" y="90"/>
                    <a:pt x="26" y="117"/>
                    <a:pt x="59" y="117"/>
                  </a:cubicBezTo>
                  <a:cubicBezTo>
                    <a:pt x="92" y="117"/>
                    <a:pt x="118" y="90"/>
                    <a:pt x="118" y="58"/>
                  </a:cubicBezTo>
                  <a:close/>
                  <a:moveTo>
                    <a:pt x="23" y="58"/>
                  </a:moveTo>
                  <a:lnTo>
                    <a:pt x="23" y="58"/>
                  </a:lnTo>
                  <a:cubicBezTo>
                    <a:pt x="23" y="38"/>
                    <a:pt x="40" y="23"/>
                    <a:pt x="59" y="23"/>
                  </a:cubicBezTo>
                  <a:cubicBezTo>
                    <a:pt x="79" y="23"/>
                    <a:pt x="95" y="38"/>
                    <a:pt x="95" y="58"/>
                  </a:cubicBezTo>
                  <a:cubicBezTo>
                    <a:pt x="95" y="78"/>
                    <a:pt x="79" y="94"/>
                    <a:pt x="59" y="94"/>
                  </a:cubicBezTo>
                  <a:cubicBezTo>
                    <a:pt x="40" y="94"/>
                    <a:pt x="23" y="78"/>
                    <a:pt x="23" y="5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grpSp>
      <p:sp>
        <p:nvSpPr>
          <p:cNvPr id="205" name="Freeform 266"/>
          <p:cNvSpPr>
            <a:spLocks noChangeArrowheads="1"/>
          </p:cNvSpPr>
          <p:nvPr/>
        </p:nvSpPr>
        <p:spPr bwMode="auto">
          <a:xfrm>
            <a:off x="5426177" y="5091883"/>
            <a:ext cx="344074" cy="325965"/>
          </a:xfrm>
          <a:custGeom>
            <a:avLst/>
            <a:gdLst>
              <a:gd name="T0" fmla="*/ 223 w 672"/>
              <a:gd name="T1" fmla="*/ 445 h 637"/>
              <a:gd name="T2" fmla="*/ 223 w 672"/>
              <a:gd name="T3" fmla="*/ 445 h 637"/>
              <a:gd name="T4" fmla="*/ 374 w 672"/>
              <a:gd name="T5" fmla="*/ 386 h 637"/>
              <a:gd name="T6" fmla="*/ 420 w 672"/>
              <a:gd name="T7" fmla="*/ 427 h 637"/>
              <a:gd name="T8" fmla="*/ 414 w 672"/>
              <a:gd name="T9" fmla="*/ 457 h 637"/>
              <a:gd name="T10" fmla="*/ 433 w 672"/>
              <a:gd name="T11" fmla="*/ 496 h 637"/>
              <a:gd name="T12" fmla="*/ 577 w 672"/>
              <a:gd name="T13" fmla="*/ 622 h 637"/>
              <a:gd name="T14" fmla="*/ 614 w 672"/>
              <a:gd name="T15" fmla="*/ 636 h 637"/>
              <a:gd name="T16" fmla="*/ 656 w 672"/>
              <a:gd name="T17" fmla="*/ 618 h 637"/>
              <a:gd name="T18" fmla="*/ 670 w 672"/>
              <a:gd name="T19" fmla="*/ 577 h 637"/>
              <a:gd name="T20" fmla="*/ 652 w 672"/>
              <a:gd name="T21" fmla="*/ 538 h 637"/>
              <a:gd name="T22" fmla="*/ 508 w 672"/>
              <a:gd name="T23" fmla="*/ 412 h 637"/>
              <a:gd name="T24" fmla="*/ 435 w 672"/>
              <a:gd name="T25" fmla="*/ 410 h 637"/>
              <a:gd name="T26" fmla="*/ 389 w 672"/>
              <a:gd name="T27" fmla="*/ 369 h 637"/>
              <a:gd name="T28" fmla="*/ 444 w 672"/>
              <a:gd name="T29" fmla="*/ 222 h 637"/>
              <a:gd name="T30" fmla="*/ 223 w 672"/>
              <a:gd name="T31" fmla="*/ 0 h 637"/>
              <a:gd name="T32" fmla="*/ 0 w 672"/>
              <a:gd name="T33" fmla="*/ 222 h 637"/>
              <a:gd name="T34" fmla="*/ 223 w 672"/>
              <a:gd name="T35" fmla="*/ 445 h 637"/>
              <a:gd name="T36" fmla="*/ 445 w 672"/>
              <a:gd name="T37" fmla="*/ 432 h 637"/>
              <a:gd name="T38" fmla="*/ 445 w 672"/>
              <a:gd name="T39" fmla="*/ 432 h 637"/>
              <a:gd name="T40" fmla="*/ 470 w 672"/>
              <a:gd name="T41" fmla="*/ 421 h 637"/>
              <a:gd name="T42" fmla="*/ 492 w 672"/>
              <a:gd name="T43" fmla="*/ 430 h 637"/>
              <a:gd name="T44" fmla="*/ 637 w 672"/>
              <a:gd name="T45" fmla="*/ 556 h 637"/>
              <a:gd name="T46" fmla="*/ 647 w 672"/>
              <a:gd name="T47" fmla="*/ 578 h 637"/>
              <a:gd name="T48" fmla="*/ 639 w 672"/>
              <a:gd name="T49" fmla="*/ 602 h 637"/>
              <a:gd name="T50" fmla="*/ 592 w 672"/>
              <a:gd name="T51" fmla="*/ 604 h 637"/>
              <a:gd name="T52" fmla="*/ 447 w 672"/>
              <a:gd name="T53" fmla="*/ 478 h 637"/>
              <a:gd name="T54" fmla="*/ 437 w 672"/>
              <a:gd name="T55" fmla="*/ 456 h 637"/>
              <a:gd name="T56" fmla="*/ 445 w 672"/>
              <a:gd name="T57" fmla="*/ 432 h 637"/>
              <a:gd name="T58" fmla="*/ 223 w 672"/>
              <a:gd name="T59" fmla="*/ 23 h 637"/>
              <a:gd name="T60" fmla="*/ 223 w 672"/>
              <a:gd name="T61" fmla="*/ 23 h 637"/>
              <a:gd name="T62" fmla="*/ 421 w 672"/>
              <a:gd name="T63" fmla="*/ 222 h 637"/>
              <a:gd name="T64" fmla="*/ 223 w 672"/>
              <a:gd name="T65" fmla="*/ 421 h 637"/>
              <a:gd name="T66" fmla="*/ 24 w 672"/>
              <a:gd name="T67" fmla="*/ 222 h 637"/>
              <a:gd name="T68" fmla="*/ 223 w 672"/>
              <a:gd name="T69" fmla="*/ 2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637">
                <a:moveTo>
                  <a:pt x="223" y="445"/>
                </a:moveTo>
                <a:lnTo>
                  <a:pt x="223" y="445"/>
                </a:lnTo>
                <a:cubicBezTo>
                  <a:pt x="281" y="445"/>
                  <a:pt x="334" y="422"/>
                  <a:pt x="374" y="386"/>
                </a:cubicBezTo>
                <a:cubicBezTo>
                  <a:pt x="420" y="427"/>
                  <a:pt x="420" y="427"/>
                  <a:pt x="420" y="427"/>
                </a:cubicBezTo>
                <a:cubicBezTo>
                  <a:pt x="415" y="437"/>
                  <a:pt x="413" y="446"/>
                  <a:pt x="414" y="457"/>
                </a:cubicBezTo>
                <a:cubicBezTo>
                  <a:pt x="414" y="472"/>
                  <a:pt x="421" y="486"/>
                  <a:pt x="433" y="496"/>
                </a:cubicBezTo>
                <a:cubicBezTo>
                  <a:pt x="577" y="622"/>
                  <a:pt x="577" y="622"/>
                  <a:pt x="577" y="622"/>
                </a:cubicBezTo>
                <a:cubicBezTo>
                  <a:pt x="587" y="630"/>
                  <a:pt x="600" y="636"/>
                  <a:pt x="614" y="636"/>
                </a:cubicBezTo>
                <a:cubicBezTo>
                  <a:pt x="631" y="636"/>
                  <a:pt x="645" y="629"/>
                  <a:pt x="656" y="618"/>
                </a:cubicBezTo>
                <a:cubicBezTo>
                  <a:pt x="666" y="607"/>
                  <a:pt x="671" y="592"/>
                  <a:pt x="670" y="577"/>
                </a:cubicBezTo>
                <a:cubicBezTo>
                  <a:pt x="670" y="562"/>
                  <a:pt x="663" y="548"/>
                  <a:pt x="652" y="538"/>
                </a:cubicBezTo>
                <a:cubicBezTo>
                  <a:pt x="508" y="412"/>
                  <a:pt x="508" y="412"/>
                  <a:pt x="508" y="412"/>
                </a:cubicBezTo>
                <a:cubicBezTo>
                  <a:pt x="487" y="394"/>
                  <a:pt x="457" y="393"/>
                  <a:pt x="435" y="410"/>
                </a:cubicBezTo>
                <a:cubicBezTo>
                  <a:pt x="389" y="369"/>
                  <a:pt x="389" y="369"/>
                  <a:pt x="389" y="369"/>
                </a:cubicBezTo>
                <a:cubicBezTo>
                  <a:pt x="424" y="330"/>
                  <a:pt x="444" y="279"/>
                  <a:pt x="444" y="222"/>
                </a:cubicBezTo>
                <a:cubicBezTo>
                  <a:pt x="444" y="99"/>
                  <a:pt x="345" y="0"/>
                  <a:pt x="223" y="0"/>
                </a:cubicBezTo>
                <a:cubicBezTo>
                  <a:pt x="100" y="0"/>
                  <a:pt x="0" y="99"/>
                  <a:pt x="0" y="222"/>
                </a:cubicBezTo>
                <a:cubicBezTo>
                  <a:pt x="0" y="345"/>
                  <a:pt x="100" y="445"/>
                  <a:pt x="223" y="445"/>
                </a:cubicBezTo>
                <a:close/>
                <a:moveTo>
                  <a:pt x="445" y="432"/>
                </a:moveTo>
                <a:lnTo>
                  <a:pt x="445" y="432"/>
                </a:lnTo>
                <a:cubicBezTo>
                  <a:pt x="452" y="425"/>
                  <a:pt x="461" y="421"/>
                  <a:pt x="470" y="421"/>
                </a:cubicBezTo>
                <a:cubicBezTo>
                  <a:pt x="478" y="421"/>
                  <a:pt x="486" y="424"/>
                  <a:pt x="492" y="430"/>
                </a:cubicBezTo>
                <a:cubicBezTo>
                  <a:pt x="637" y="556"/>
                  <a:pt x="637" y="556"/>
                  <a:pt x="637" y="556"/>
                </a:cubicBezTo>
                <a:cubicBezTo>
                  <a:pt x="643" y="562"/>
                  <a:pt x="646" y="569"/>
                  <a:pt x="647" y="578"/>
                </a:cubicBezTo>
                <a:cubicBezTo>
                  <a:pt x="647" y="587"/>
                  <a:pt x="644" y="595"/>
                  <a:pt x="639" y="602"/>
                </a:cubicBezTo>
                <a:cubicBezTo>
                  <a:pt x="628" y="615"/>
                  <a:pt x="606" y="616"/>
                  <a:pt x="592" y="604"/>
                </a:cubicBezTo>
                <a:cubicBezTo>
                  <a:pt x="447" y="478"/>
                  <a:pt x="447" y="478"/>
                  <a:pt x="447" y="478"/>
                </a:cubicBezTo>
                <a:cubicBezTo>
                  <a:pt x="441" y="472"/>
                  <a:pt x="437" y="465"/>
                  <a:pt x="437" y="456"/>
                </a:cubicBezTo>
                <a:cubicBezTo>
                  <a:pt x="437" y="447"/>
                  <a:pt x="439" y="439"/>
                  <a:pt x="445" y="432"/>
                </a:cubicBezTo>
                <a:close/>
                <a:moveTo>
                  <a:pt x="223" y="23"/>
                </a:moveTo>
                <a:lnTo>
                  <a:pt x="223" y="23"/>
                </a:lnTo>
                <a:cubicBezTo>
                  <a:pt x="332" y="23"/>
                  <a:pt x="421" y="113"/>
                  <a:pt x="421" y="222"/>
                </a:cubicBezTo>
                <a:cubicBezTo>
                  <a:pt x="421" y="333"/>
                  <a:pt x="332" y="421"/>
                  <a:pt x="223" y="421"/>
                </a:cubicBezTo>
                <a:cubicBezTo>
                  <a:pt x="112" y="421"/>
                  <a:pt x="24" y="333"/>
                  <a:pt x="24" y="222"/>
                </a:cubicBezTo>
                <a:cubicBezTo>
                  <a:pt x="24" y="113"/>
                  <a:pt x="112" y="23"/>
                  <a:pt x="223" y="23"/>
                </a:cubicBezTo>
                <a:close/>
              </a:path>
            </a:pathLst>
          </a:custGeom>
          <a:solidFill>
            <a:srgbClr val="0078E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smtClean="0">
              <a:ln>
                <a:noFill/>
              </a:ln>
              <a:solidFill>
                <a:srgbClr val="212E35"/>
              </a:solidFill>
              <a:effectLst/>
              <a:uLnTx/>
              <a:uFillTx/>
            </a:endParaRPr>
          </a:p>
        </p:txBody>
      </p:sp>
      <p:cxnSp>
        <p:nvCxnSpPr>
          <p:cNvPr id="206" name="Straight Connector 205"/>
          <p:cNvCxnSpPr/>
          <p:nvPr/>
        </p:nvCxnSpPr>
        <p:spPr>
          <a:xfrm>
            <a:off x="921738" y="5822648"/>
            <a:ext cx="5333701" cy="0"/>
          </a:xfrm>
          <a:prstGeom prst="line">
            <a:avLst/>
          </a:prstGeom>
          <a:noFill/>
          <a:ln w="12700" cap="flat" cmpd="sng" algn="ctr">
            <a:solidFill>
              <a:srgbClr val="212E35">
                <a:lumMod val="25000"/>
                <a:lumOff val="75000"/>
              </a:srgbClr>
            </a:solidFill>
            <a:prstDash val="solid"/>
            <a:miter lim="800000"/>
          </a:ln>
          <a:effectLst/>
        </p:spPr>
      </p:cxnSp>
      <p:sp>
        <p:nvSpPr>
          <p:cNvPr id="207" name="Rectangle 206"/>
          <p:cNvSpPr/>
          <p:nvPr/>
        </p:nvSpPr>
        <p:spPr bwMode="ltGray">
          <a:xfrm>
            <a:off x="946785" y="6148245"/>
            <a:ext cx="1181407"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Physical</a:t>
            </a:r>
          </a:p>
        </p:txBody>
      </p:sp>
      <p:sp>
        <p:nvSpPr>
          <p:cNvPr id="208" name="Rectangle 207"/>
          <p:cNvSpPr/>
          <p:nvPr/>
        </p:nvSpPr>
        <p:spPr bwMode="ltGray">
          <a:xfrm>
            <a:off x="2332734" y="6148252"/>
            <a:ext cx="1181407"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Virtual</a:t>
            </a:r>
          </a:p>
        </p:txBody>
      </p:sp>
      <p:sp>
        <p:nvSpPr>
          <p:cNvPr id="209" name="Rectangle 208"/>
          <p:cNvSpPr/>
          <p:nvPr/>
        </p:nvSpPr>
        <p:spPr bwMode="ltGray">
          <a:xfrm>
            <a:off x="3701459" y="6148252"/>
            <a:ext cx="1181407"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Cloud</a:t>
            </a:r>
          </a:p>
        </p:txBody>
      </p:sp>
      <p:sp>
        <p:nvSpPr>
          <p:cNvPr id="210" name="Rectangle 209"/>
          <p:cNvSpPr/>
          <p:nvPr/>
        </p:nvSpPr>
        <p:spPr bwMode="ltGray">
          <a:xfrm>
            <a:off x="5068411" y="6148245"/>
            <a:ext cx="1181408" cy="217233"/>
          </a:xfrm>
          <a:prstGeom prst="rect">
            <a:avLst/>
          </a:prstGeom>
          <a:solidFill>
            <a:srgbClr val="FFFFFF"/>
          </a:solidFill>
          <a:ln w="28575"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12E35"/>
                </a:solidFill>
                <a:effectLst/>
                <a:uLnTx/>
                <a:uFillTx/>
                <a:latin typeface="Calibri" panose="020F0502020204030204"/>
                <a:ea typeface="+mn-ea"/>
                <a:cs typeface="Calibri" panose="020F0502020204030204" pitchFamily="34" charset="0"/>
              </a:rPr>
              <a:t>Container</a:t>
            </a:r>
          </a:p>
        </p:txBody>
      </p:sp>
    </p:spTree>
    <p:extLst>
      <p:ext uri="{BB962C8B-B14F-4D97-AF65-F5344CB8AC3E}">
        <p14:creationId xmlns:p14="http://schemas.microsoft.com/office/powerpoint/2010/main" val="393685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45267" y="1373806"/>
            <a:ext cx="7113353" cy="4623356"/>
          </a:xfrm>
          <a:prstGeom prst="rect">
            <a:avLst/>
          </a:prstGeom>
          <a:ln>
            <a:solidFill>
              <a:schemeClr val="tx1"/>
            </a:solidFill>
          </a:ln>
        </p:spPr>
      </p:pic>
      <p:sp>
        <p:nvSpPr>
          <p:cNvPr id="3" name="Title 2"/>
          <p:cNvSpPr>
            <a:spLocks noGrp="1"/>
          </p:cNvSpPr>
          <p:nvPr>
            <p:ph type="title"/>
          </p:nvPr>
        </p:nvSpPr>
        <p:spPr/>
        <p:txBody>
          <a:bodyPr/>
          <a:lstStyle/>
          <a:p>
            <a:r>
              <a:rPr lang="en-US" dirty="0" smtClean="0"/>
              <a:t>Screenshot: Fast CI Detection</a:t>
            </a:r>
            <a:endParaRPr lang="en-GB" dirty="0"/>
          </a:p>
        </p:txBody>
      </p:sp>
      <p:sp>
        <p:nvSpPr>
          <p:cNvPr id="6" name="Rectangle 5"/>
          <p:cNvSpPr/>
          <p:nvPr/>
        </p:nvSpPr>
        <p:spPr>
          <a:xfrm>
            <a:off x="9627596" y="3493596"/>
            <a:ext cx="2119903" cy="498598"/>
          </a:xfrm>
          <a:prstGeom prst="rect">
            <a:avLst/>
          </a:prstGeom>
          <a:noFill/>
        </p:spPr>
        <p:txBody>
          <a:bodyPr wrap="square" lIns="0" tIns="0" rIns="0" bIns="0" rtlCol="0">
            <a:spAutoFit/>
          </a:bodyPr>
          <a:lstStyle/>
          <a:p>
            <a:pPr>
              <a:lnSpc>
                <a:spcPct val="90000"/>
              </a:lnSpc>
            </a:pPr>
            <a:r>
              <a:rPr lang="en-US" sz="1200" dirty="0" smtClean="0"/>
              <a:t>Analyzes rich text content and automatically finds and highlights CIs that appear in the text</a:t>
            </a:r>
            <a:endParaRPr lang="en-US" sz="1200" dirty="0"/>
          </a:p>
        </p:txBody>
      </p:sp>
      <p:sp>
        <p:nvSpPr>
          <p:cNvPr id="9" name="Rectangle 8"/>
          <p:cNvSpPr/>
          <p:nvPr/>
        </p:nvSpPr>
        <p:spPr>
          <a:xfrm>
            <a:off x="368301" y="3825995"/>
            <a:ext cx="1916092" cy="498598"/>
          </a:xfrm>
          <a:prstGeom prst="rect">
            <a:avLst/>
          </a:prstGeom>
          <a:noFill/>
        </p:spPr>
        <p:txBody>
          <a:bodyPr wrap="square" lIns="0" tIns="0" rIns="0" bIns="0" rtlCol="0">
            <a:spAutoFit/>
          </a:bodyPr>
          <a:lstStyle/>
          <a:p>
            <a:pPr>
              <a:lnSpc>
                <a:spcPct val="90000"/>
              </a:lnSpc>
            </a:pPr>
            <a:r>
              <a:rPr lang="en-US" sz="1200" dirty="0" smtClean="0"/>
              <a:t>Detected CIs are automatically added to the involved CIs section of the record</a:t>
            </a:r>
            <a:endParaRPr lang="en-US" sz="1200" dirty="0"/>
          </a:p>
        </p:txBody>
      </p:sp>
      <p:cxnSp>
        <p:nvCxnSpPr>
          <p:cNvPr id="8" name="Straight Arrow Connector 7"/>
          <p:cNvCxnSpPr/>
          <p:nvPr/>
        </p:nvCxnSpPr>
        <p:spPr>
          <a:xfrm>
            <a:off x="368301" y="3763785"/>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86284" y="3448837"/>
            <a:ext cx="26517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0" name="Picture 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2" name="Picture 11">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4" name="Action Button: Return 13">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285437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Service Portal &amp; Catalog</a:t>
            </a:r>
            <a:endParaRPr lang="en-US" dirty="0"/>
          </a:p>
        </p:txBody>
      </p:sp>
      <p:sp>
        <p:nvSpPr>
          <p:cNvPr id="4" name="Text Placeholder 3"/>
          <p:cNvSpPr>
            <a:spLocks noGrp="1"/>
          </p:cNvSpPr>
          <p:nvPr>
            <p:ph type="body" sz="quarter" idx="13"/>
          </p:nvPr>
        </p:nvSpPr>
        <p:spPr/>
        <p:txBody>
          <a:bodyPr/>
          <a:lstStyle/>
          <a:p>
            <a:r>
              <a:rPr lang="en-US" dirty="0"/>
              <a:t>Engaging user experience via a modern self-service portal</a:t>
            </a:r>
          </a:p>
        </p:txBody>
      </p:sp>
      <p:sp>
        <p:nvSpPr>
          <p:cNvPr id="5" name="Rectangle 4"/>
          <p:cNvSpPr/>
          <p:nvPr/>
        </p:nvSpPr>
        <p:spPr>
          <a:xfrm>
            <a:off x="5591784" y="1784933"/>
            <a:ext cx="6256996" cy="2693045"/>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smtClean="0"/>
              <a:t>End </a:t>
            </a:r>
            <a:r>
              <a:rPr lang="en-US" sz="2000" dirty="0"/>
              <a:t>user can view most commonly used catalog offerings &amp;</a:t>
            </a:r>
            <a:r>
              <a:rPr lang="en-US" sz="2000" dirty="0" smtClean="0"/>
              <a:t> </a:t>
            </a:r>
            <a:r>
              <a:rPr lang="en-US" sz="2000" dirty="0"/>
              <a:t>latest offerings &amp; requests from other users</a:t>
            </a:r>
          </a:p>
          <a:p>
            <a:pPr marL="342900" indent="-342900">
              <a:spcAft>
                <a:spcPts val="1800"/>
              </a:spcAft>
              <a:buFont typeface="Arial" panose="020B0604020202020204" pitchFamily="34" charset="0"/>
              <a:buChar char="•"/>
            </a:pPr>
            <a:r>
              <a:rPr lang="en-US" sz="2000" dirty="0"/>
              <a:t>End user can check status of their own outstanding </a:t>
            </a:r>
            <a:r>
              <a:rPr lang="en-US" sz="2000" dirty="0" smtClean="0"/>
              <a:t>requests</a:t>
            </a:r>
          </a:p>
          <a:p>
            <a:pPr marL="342900" indent="-342900">
              <a:spcAft>
                <a:spcPts val="1800"/>
              </a:spcAft>
              <a:buFont typeface="Arial" panose="020B0604020202020204" pitchFamily="34" charset="0"/>
              <a:buChar char="•"/>
            </a:pPr>
            <a:r>
              <a:rPr lang="en-US" sz="2000" dirty="0" smtClean="0"/>
              <a:t>Create new offering from an aggregated catalog</a:t>
            </a:r>
            <a:endParaRPr lang="en-US" sz="2000" dirty="0"/>
          </a:p>
        </p:txBody>
      </p:sp>
      <p:sp>
        <p:nvSpPr>
          <p:cNvPr id="7" name="Content Placeholder 20"/>
          <p:cNvSpPr txBox="1">
            <a:spLocks/>
          </p:cNvSpPr>
          <p:nvPr/>
        </p:nvSpPr>
        <p:spPr>
          <a:xfrm>
            <a:off x="946785" y="1784933"/>
            <a:ext cx="3694371"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Intelligent knowledge delivery</a:t>
            </a:r>
          </a:p>
          <a:p>
            <a:r>
              <a:rPr lang="en-US" sz="2000" dirty="0" smtClean="0"/>
              <a:t>Chat/Collaboration</a:t>
            </a:r>
          </a:p>
          <a:p>
            <a:r>
              <a:rPr lang="en-US" sz="2000" dirty="0" smtClean="0"/>
              <a:t>Mobile Device Support</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659734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80875" y="1458080"/>
            <a:ext cx="8229193" cy="4716804"/>
          </a:xfrm>
          <a:prstGeom prst="rect">
            <a:avLst/>
          </a:prstGeom>
        </p:spPr>
      </p:pic>
      <p:sp>
        <p:nvSpPr>
          <p:cNvPr id="6" name="Title 5"/>
          <p:cNvSpPr>
            <a:spLocks noGrp="1"/>
          </p:cNvSpPr>
          <p:nvPr>
            <p:ph type="title"/>
          </p:nvPr>
        </p:nvSpPr>
        <p:spPr>
          <a:xfrm>
            <a:off x="946786" y="429273"/>
            <a:ext cx="10311765" cy="487329"/>
          </a:xfrm>
        </p:spPr>
        <p:txBody>
          <a:bodyPr/>
          <a:lstStyle/>
          <a:p>
            <a:r>
              <a:rPr lang="en-US" dirty="0" smtClean="0"/>
              <a:t>Screenshot: Service Portal &amp; Catalog</a:t>
            </a:r>
            <a:endParaRPr lang="en-GB" dirty="0"/>
          </a:p>
        </p:txBody>
      </p:sp>
      <p:sp>
        <p:nvSpPr>
          <p:cNvPr id="7" name="Text Placeholder 6"/>
          <p:cNvSpPr>
            <a:spLocks noGrp="1"/>
          </p:cNvSpPr>
          <p:nvPr>
            <p:ph type="body" sz="quarter" idx="13"/>
          </p:nvPr>
        </p:nvSpPr>
        <p:spPr/>
        <p:txBody>
          <a:bodyPr/>
          <a:lstStyle/>
          <a:p>
            <a:r>
              <a:rPr lang="en-US" dirty="0"/>
              <a:t>An engaging user experience, any place, any time</a:t>
            </a:r>
            <a:endParaRPr lang="en-GB" dirty="0"/>
          </a:p>
        </p:txBody>
      </p:sp>
      <p:sp>
        <p:nvSpPr>
          <p:cNvPr id="28" name="Rectangle 27"/>
          <p:cNvSpPr/>
          <p:nvPr/>
        </p:nvSpPr>
        <p:spPr>
          <a:xfrm>
            <a:off x="530663" y="4851388"/>
            <a:ext cx="973206" cy="480131"/>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Catalog offerings</a:t>
            </a:r>
          </a:p>
        </p:txBody>
      </p:sp>
      <p:sp>
        <p:nvSpPr>
          <p:cNvPr id="29" name="Rectangle 28"/>
          <p:cNvSpPr/>
          <p:nvPr/>
        </p:nvSpPr>
        <p:spPr>
          <a:xfrm>
            <a:off x="530663" y="1322548"/>
            <a:ext cx="1031322"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Collaborate with peers</a:t>
            </a:r>
            <a:endParaRPr lang="en-US" sz="1400" dirty="0">
              <a:solidFill>
                <a:srgbClr val="212E35"/>
              </a:solidFill>
              <a:cs typeface="Calibri Light" panose="020F0302020204030204" pitchFamily="34" charset="0"/>
            </a:endParaRPr>
          </a:p>
        </p:txBody>
      </p:sp>
      <p:sp>
        <p:nvSpPr>
          <p:cNvPr id="30" name="Rectangle 29"/>
          <p:cNvSpPr/>
          <p:nvPr/>
        </p:nvSpPr>
        <p:spPr>
          <a:xfrm>
            <a:off x="7943687" y="916602"/>
            <a:ext cx="1438341" cy="480131"/>
          </a:xfrm>
          <a:prstGeom prst="rect">
            <a:avLst/>
          </a:prstGeom>
        </p:spPr>
        <p:txBody>
          <a:bodyPr wrap="square">
            <a:spAutoFit/>
          </a:bodyPr>
          <a:lstStyle/>
          <a:p>
            <a:pPr>
              <a:lnSpc>
                <a:spcPct val="90000"/>
              </a:lnSpc>
            </a:pPr>
            <a:r>
              <a:rPr lang="en-US" sz="1400" dirty="0" smtClean="0">
                <a:solidFill>
                  <a:srgbClr val="212E35"/>
                </a:solidFill>
              </a:rPr>
              <a:t>Track requests via shopping cart</a:t>
            </a:r>
            <a:endParaRPr lang="en-US" sz="1400" dirty="0">
              <a:solidFill>
                <a:srgbClr val="212E35"/>
              </a:solidFill>
            </a:endParaRPr>
          </a:p>
        </p:txBody>
      </p:sp>
      <p:sp>
        <p:nvSpPr>
          <p:cNvPr id="32" name="Rectangle 31"/>
          <p:cNvSpPr/>
          <p:nvPr/>
        </p:nvSpPr>
        <p:spPr>
          <a:xfrm>
            <a:off x="530663" y="2024382"/>
            <a:ext cx="1347889"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Powerful search options</a:t>
            </a:r>
            <a:endParaRPr lang="en-US" sz="1400" dirty="0">
              <a:solidFill>
                <a:srgbClr val="212E35"/>
              </a:solidFill>
              <a:cs typeface="Calibri Light" panose="020F0302020204030204" pitchFamily="34" charset="0"/>
            </a:endParaRPr>
          </a:p>
        </p:txBody>
      </p:sp>
      <p:sp>
        <p:nvSpPr>
          <p:cNvPr id="38" name="Rectangle 37"/>
          <p:cNvSpPr/>
          <p:nvPr/>
        </p:nvSpPr>
        <p:spPr>
          <a:xfrm>
            <a:off x="530663" y="3446413"/>
            <a:ext cx="1390649" cy="6740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Personalized background and color scheme</a:t>
            </a:r>
            <a:endParaRPr lang="en-US" sz="1400" dirty="0">
              <a:solidFill>
                <a:srgbClr val="212E35"/>
              </a:solidFill>
              <a:cs typeface="Calibri Light" panose="020F0302020204030204" pitchFamily="34" charset="0"/>
            </a:endParaRPr>
          </a:p>
        </p:txBody>
      </p:sp>
      <p:sp>
        <p:nvSpPr>
          <p:cNvPr id="41" name="Rectangle 40"/>
          <p:cNvSpPr/>
          <p:nvPr/>
        </p:nvSpPr>
        <p:spPr>
          <a:xfrm>
            <a:off x="10094250" y="2436040"/>
            <a:ext cx="1504767" cy="286232"/>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Native mobile app</a:t>
            </a:r>
          </a:p>
        </p:txBody>
      </p:sp>
      <p:sp>
        <p:nvSpPr>
          <p:cNvPr id="42" name="Rectangle 41"/>
          <p:cNvSpPr/>
          <p:nvPr/>
        </p:nvSpPr>
        <p:spPr>
          <a:xfrm>
            <a:off x="10293750" y="3063231"/>
            <a:ext cx="1321085" cy="480131"/>
          </a:xfrm>
          <a:prstGeom prst="rect">
            <a:avLst/>
          </a:prstGeom>
        </p:spPr>
        <p:txBody>
          <a:bodyPr wrap="square">
            <a:spAutoFit/>
          </a:bodyPr>
          <a:lstStyle/>
          <a:p>
            <a:pPr>
              <a:lnSpc>
                <a:spcPct val="90000"/>
              </a:lnSpc>
            </a:pPr>
            <a:r>
              <a:rPr lang="en-US" sz="1400" dirty="0">
                <a:solidFill>
                  <a:srgbClr val="212E35"/>
                </a:solidFill>
                <a:cs typeface="Calibri Light" panose="020F0302020204030204" pitchFamily="34" charset="0"/>
              </a:rPr>
              <a:t>News alerts on active </a:t>
            </a:r>
            <a:r>
              <a:rPr lang="en-US" sz="1400" dirty="0" smtClean="0">
                <a:solidFill>
                  <a:srgbClr val="212E35"/>
                </a:solidFill>
                <a:cs typeface="Calibri Light" panose="020F0302020204030204" pitchFamily="34" charset="0"/>
              </a:rPr>
              <a:t>outages </a:t>
            </a:r>
            <a:endParaRPr lang="en-US" sz="1400" dirty="0">
              <a:solidFill>
                <a:srgbClr val="212E35"/>
              </a:solidFill>
              <a:cs typeface="Calibri Light" panose="020F0302020204030204" pitchFamily="34" charset="0"/>
            </a:endParaRPr>
          </a:p>
        </p:txBody>
      </p:sp>
      <p:cxnSp>
        <p:nvCxnSpPr>
          <p:cNvPr id="20" name="Straight Arrow Connector 19"/>
          <p:cNvCxnSpPr/>
          <p:nvPr/>
        </p:nvCxnSpPr>
        <p:spPr>
          <a:xfrm>
            <a:off x="619920" y="1796222"/>
            <a:ext cx="60350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83737" y="1796222"/>
            <a:ext cx="4297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696397" y="2454603"/>
            <a:ext cx="18288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9904419" y="3094421"/>
            <a:ext cx="15544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19920" y="3446413"/>
            <a:ext cx="1950309"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97756" y="5296351"/>
            <a:ext cx="27432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19920" y="2042743"/>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896181" y="4551872"/>
            <a:ext cx="15544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904419" y="5895509"/>
            <a:ext cx="15544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946353" y="1370493"/>
            <a:ext cx="16459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0069563" y="1876748"/>
            <a:ext cx="1569959" cy="479384"/>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Check status on incident or request</a:t>
            </a:r>
            <a:endParaRPr lang="en-US" sz="1400" dirty="0">
              <a:solidFill>
                <a:srgbClr val="212E35"/>
              </a:solidFill>
              <a:cs typeface="Calibri Light" panose="020F0302020204030204" pitchFamily="34" charset="0"/>
            </a:endParaRPr>
          </a:p>
        </p:txBody>
      </p:sp>
      <p:cxnSp>
        <p:nvCxnSpPr>
          <p:cNvPr id="39" name="Straight Arrow Connector 38"/>
          <p:cNvCxnSpPr/>
          <p:nvPr/>
        </p:nvCxnSpPr>
        <p:spPr>
          <a:xfrm>
            <a:off x="9561868" y="2294786"/>
            <a:ext cx="2011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0214252" y="4102280"/>
            <a:ext cx="1321085"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Latest offerings and requests</a:t>
            </a:r>
            <a:endParaRPr lang="en-US" sz="1400" dirty="0">
              <a:solidFill>
                <a:srgbClr val="212E35"/>
              </a:solidFill>
              <a:cs typeface="Calibri Light" panose="020F0302020204030204" pitchFamily="34" charset="0"/>
            </a:endParaRPr>
          </a:p>
        </p:txBody>
      </p:sp>
      <p:sp>
        <p:nvSpPr>
          <p:cNvPr id="43" name="Rectangle 42"/>
          <p:cNvSpPr/>
          <p:nvPr/>
        </p:nvSpPr>
        <p:spPr>
          <a:xfrm>
            <a:off x="10157090" y="5072014"/>
            <a:ext cx="1324327" cy="867930"/>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Check the latest ideas and see community reactions</a:t>
            </a:r>
            <a:endParaRPr lang="en-US" sz="1400" dirty="0">
              <a:solidFill>
                <a:srgbClr val="212E35"/>
              </a:solidFill>
              <a:cs typeface="Calibri Light" panose="020F0302020204030204" pitchFamily="34" charset="0"/>
            </a:endParaRPr>
          </a:p>
        </p:txBody>
      </p:sp>
      <p:sp>
        <p:nvSpPr>
          <p:cNvPr id="44" name="Rectangle 43"/>
          <p:cNvSpPr/>
          <p:nvPr/>
        </p:nvSpPr>
        <p:spPr>
          <a:xfrm>
            <a:off x="10313627" y="1365715"/>
            <a:ext cx="1259921"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Submit a new idea or update</a:t>
            </a:r>
            <a:endParaRPr lang="en-US" sz="1400" dirty="0">
              <a:solidFill>
                <a:srgbClr val="212E35"/>
              </a:solidFill>
              <a:cs typeface="Calibri Light" panose="020F0302020204030204" pitchFamily="34" charset="0"/>
            </a:endParaRPr>
          </a:p>
        </p:txBody>
      </p:sp>
      <p:pic>
        <p:nvPicPr>
          <p:cNvPr id="45" name="Picture 44">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47" name="Picture 46">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49" name="Action Button: Return 48">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0" name="Action Button: Forward or Next 49">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88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Service Portal &amp; Catalog </a:t>
            </a:r>
            <a:endParaRPr lang="en-US" dirty="0"/>
          </a:p>
        </p:txBody>
      </p:sp>
      <p:sp>
        <p:nvSpPr>
          <p:cNvPr id="4" name="Text Placeholder 3"/>
          <p:cNvSpPr>
            <a:spLocks noGrp="1"/>
          </p:cNvSpPr>
          <p:nvPr>
            <p:ph type="body" sz="quarter" idx="13"/>
          </p:nvPr>
        </p:nvSpPr>
        <p:spPr/>
        <p:txBody>
          <a:bodyPr/>
          <a:lstStyle/>
          <a:p>
            <a:r>
              <a:rPr lang="en-US" dirty="0" smtClean="0"/>
              <a:t>Review Your Outstanding Requests</a:t>
            </a:r>
            <a:r>
              <a:rPr lang="en-US" dirty="0"/>
              <a:t> </a:t>
            </a:r>
            <a:r>
              <a:rPr lang="en-US" dirty="0" smtClean="0"/>
              <a:t>and Services/Assets</a:t>
            </a:r>
            <a:endParaRPr lang="en-US" dirty="0"/>
          </a:p>
        </p:txBody>
      </p:sp>
      <p:pic>
        <p:nvPicPr>
          <p:cNvPr id="5" name="Picture 4"/>
          <p:cNvPicPr>
            <a:picLocks noChangeAspect="1"/>
          </p:cNvPicPr>
          <p:nvPr/>
        </p:nvPicPr>
        <p:blipFill>
          <a:blip r:embed="rId2"/>
          <a:stretch>
            <a:fillRect/>
          </a:stretch>
        </p:blipFill>
        <p:spPr>
          <a:xfrm>
            <a:off x="2394953" y="1731581"/>
            <a:ext cx="5302786" cy="3914039"/>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7143742" y="2770910"/>
            <a:ext cx="2555566" cy="3288484"/>
          </a:xfrm>
          <a:prstGeom prst="rect">
            <a:avLst/>
          </a:prstGeom>
          <a:ln>
            <a:solidFill>
              <a:schemeClr val="accent1"/>
            </a:solidFill>
          </a:ln>
        </p:spPr>
      </p:pic>
      <p:cxnSp>
        <p:nvCxnSpPr>
          <p:cNvPr id="8" name="Straight Connector 7"/>
          <p:cNvCxnSpPr/>
          <p:nvPr/>
        </p:nvCxnSpPr>
        <p:spPr>
          <a:xfrm>
            <a:off x="5943653" y="2400145"/>
            <a:ext cx="1200089" cy="370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42414" y="2400145"/>
            <a:ext cx="1201328" cy="3659249"/>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65589" y="2770910"/>
            <a:ext cx="1884018"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Request status and # of requests in that state</a:t>
            </a:r>
            <a:endParaRPr lang="en-US" sz="1400" dirty="0">
              <a:solidFill>
                <a:srgbClr val="212E35"/>
              </a:solidFill>
              <a:cs typeface="Calibri Light" panose="020F0302020204030204" pitchFamily="34" charset="0"/>
            </a:endParaRPr>
          </a:p>
        </p:txBody>
      </p:sp>
      <p:cxnSp>
        <p:nvCxnSpPr>
          <p:cNvPr id="15" name="Straight Arrow Connector 14"/>
          <p:cNvCxnSpPr/>
          <p:nvPr/>
        </p:nvCxnSpPr>
        <p:spPr>
          <a:xfrm>
            <a:off x="568024" y="2770910"/>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57716" y="1900026"/>
            <a:ext cx="1686765"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View all outstanding services and assets</a:t>
            </a:r>
            <a:endParaRPr lang="en-US" sz="1400" dirty="0">
              <a:solidFill>
                <a:srgbClr val="212E35"/>
              </a:solidFill>
              <a:cs typeface="Calibri Light" panose="020F0302020204030204" pitchFamily="34" charset="0"/>
            </a:endParaRPr>
          </a:p>
        </p:txBody>
      </p:sp>
      <p:cxnSp>
        <p:nvCxnSpPr>
          <p:cNvPr id="17" name="Straight Arrow Connector 16"/>
          <p:cNvCxnSpPr/>
          <p:nvPr/>
        </p:nvCxnSpPr>
        <p:spPr>
          <a:xfrm>
            <a:off x="6170149" y="2320729"/>
            <a:ext cx="35661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56735" y="4415152"/>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65589" y="4415151"/>
            <a:ext cx="1884018" cy="867930"/>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Quick link to request and see additional status information on request</a:t>
            </a:r>
            <a:endParaRPr lang="en-US" sz="1400" dirty="0">
              <a:solidFill>
                <a:srgbClr val="212E35"/>
              </a:solidFill>
              <a:cs typeface="Calibri Light" panose="020F0302020204030204" pitchFamily="34" charset="0"/>
            </a:endParaRPr>
          </a:p>
        </p:txBody>
      </p:sp>
      <p:cxnSp>
        <p:nvCxnSpPr>
          <p:cNvPr id="20" name="Straight Arrow Connector 19"/>
          <p:cNvCxnSpPr/>
          <p:nvPr/>
        </p:nvCxnSpPr>
        <p:spPr>
          <a:xfrm>
            <a:off x="8421525" y="4645878"/>
            <a:ext cx="2983308"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0082712" y="4602872"/>
            <a:ext cx="1410731" cy="6740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Drill down to see additional asset information</a:t>
            </a:r>
            <a:endParaRPr lang="en-US" sz="1400" dirty="0">
              <a:solidFill>
                <a:srgbClr val="212E35"/>
              </a:solidFill>
              <a:cs typeface="Calibri Light" panose="020F0302020204030204" pitchFamily="34" charset="0"/>
            </a:endParaRPr>
          </a:p>
        </p:txBody>
      </p:sp>
      <p:pic>
        <p:nvPicPr>
          <p:cNvPr id="21" name="Picture 20">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4" name="Picture 23">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26" name="Action Button: Return 25">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8" name="Action Button: Back or Previous 27">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ction Button: Forward or Next 22">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468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575555" cy="1080000"/>
          </a:xfrm>
        </p:spPr>
        <p:txBody>
          <a:bodyPr/>
          <a:lstStyle/>
          <a:p>
            <a:r>
              <a:rPr lang="en-US" dirty="0" smtClean="0"/>
              <a:t>Screenshot: Catalog Aggregation – Service Governance</a:t>
            </a:r>
            <a:endParaRPr lang="en-US" dirty="0"/>
          </a:p>
        </p:txBody>
      </p:sp>
      <p:sp>
        <p:nvSpPr>
          <p:cNvPr id="4" name="Text Placeholder 3"/>
          <p:cNvSpPr>
            <a:spLocks noGrp="1"/>
          </p:cNvSpPr>
          <p:nvPr>
            <p:ph type="body" sz="quarter" idx="13"/>
          </p:nvPr>
        </p:nvSpPr>
        <p:spPr/>
        <p:txBody>
          <a:bodyPr/>
          <a:lstStyle/>
          <a:p>
            <a:r>
              <a:rPr lang="en-US" dirty="0" smtClean="0"/>
              <a:t>External fulfillment systems</a:t>
            </a:r>
            <a:endParaRPr lang="en-US" dirty="0"/>
          </a:p>
        </p:txBody>
      </p:sp>
      <p:sp>
        <p:nvSpPr>
          <p:cNvPr id="5" name="Rectangle 4"/>
          <p:cNvSpPr/>
          <p:nvPr/>
        </p:nvSpPr>
        <p:spPr>
          <a:xfrm>
            <a:off x="3819637" y="1439139"/>
            <a:ext cx="2558608" cy="4093812"/>
          </a:xfrm>
          <a:prstGeom prst="rect">
            <a:avLst/>
          </a:prstGeom>
          <a:blipFill>
            <a:blip r:embed="rId3"/>
            <a:srcRect/>
            <a:stretch>
              <a:fillRect l="-217582" t="1" r="-66302" b="-22984"/>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4845164" y="3334848"/>
            <a:ext cx="3397387" cy="3017392"/>
          </a:xfrm>
          <a:prstGeom prst="rect">
            <a:avLst/>
          </a:prstGeom>
        </p:spPr>
      </p:pic>
      <p:cxnSp>
        <p:nvCxnSpPr>
          <p:cNvPr id="8" name="Straight Arrow Connector 7"/>
          <p:cNvCxnSpPr/>
          <p:nvPr/>
        </p:nvCxnSpPr>
        <p:spPr>
          <a:xfrm>
            <a:off x="1039111" y="2911697"/>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89067" y="2486581"/>
            <a:ext cx="3161591" cy="6740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Administrators can search, select content, and aggregate catalog offerings from external fulfillment systems</a:t>
            </a:r>
            <a:endParaRPr lang="en-US" sz="1400" dirty="0">
              <a:solidFill>
                <a:srgbClr val="212E35"/>
              </a:solidFill>
              <a:cs typeface="Calibri Light" panose="020F0302020204030204" pitchFamily="34" charset="0"/>
            </a:endParaRPr>
          </a:p>
        </p:txBody>
      </p:sp>
      <p:cxnSp>
        <p:nvCxnSpPr>
          <p:cNvPr id="10" name="Straight Arrow Connector 9"/>
          <p:cNvCxnSpPr/>
          <p:nvPr/>
        </p:nvCxnSpPr>
        <p:spPr>
          <a:xfrm>
            <a:off x="6267788" y="2466081"/>
            <a:ext cx="4389120"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96334" y="2911697"/>
            <a:ext cx="2269781"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Unified point for requesting, tracking and monitoring</a:t>
            </a:r>
            <a:endParaRPr lang="en-US" sz="1400" dirty="0">
              <a:solidFill>
                <a:srgbClr val="212E35"/>
              </a:solidFill>
              <a:cs typeface="Calibri Light" panose="020F0302020204030204" pitchFamily="34" charset="0"/>
            </a:endParaRPr>
          </a:p>
        </p:txBody>
      </p:sp>
      <p:sp>
        <p:nvSpPr>
          <p:cNvPr id="12" name="Rectangle 11"/>
          <p:cNvSpPr/>
          <p:nvPr/>
        </p:nvSpPr>
        <p:spPr>
          <a:xfrm>
            <a:off x="8296644" y="4052659"/>
            <a:ext cx="2554014" cy="6740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End user can request aggregated offerings from catalog &amp; track status of requests</a:t>
            </a:r>
            <a:endParaRPr lang="en-US" sz="1400" dirty="0">
              <a:solidFill>
                <a:srgbClr val="212E35"/>
              </a:solidFill>
              <a:cs typeface="Calibri Light" panose="020F0302020204030204" pitchFamily="34" charset="0"/>
            </a:endParaRPr>
          </a:p>
        </p:txBody>
      </p:sp>
      <p:cxnSp>
        <p:nvCxnSpPr>
          <p:cNvPr id="13" name="Straight Arrow Connector 12"/>
          <p:cNvCxnSpPr/>
          <p:nvPr/>
        </p:nvCxnSpPr>
        <p:spPr>
          <a:xfrm>
            <a:off x="7776424" y="4726690"/>
            <a:ext cx="2983308"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580877" y="5394904"/>
            <a:ext cx="2269781"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Unified point for requesting, tracking and monitoring</a:t>
            </a:r>
            <a:endParaRPr lang="en-US" sz="1400" dirty="0">
              <a:solidFill>
                <a:srgbClr val="212E35"/>
              </a:solidFill>
              <a:cs typeface="Calibri Light" panose="020F0302020204030204" pitchFamily="34" charset="0"/>
            </a:endParaRPr>
          </a:p>
        </p:txBody>
      </p:sp>
      <p:cxnSp>
        <p:nvCxnSpPr>
          <p:cNvPr id="16" name="Straight Arrow Connector 15"/>
          <p:cNvCxnSpPr/>
          <p:nvPr/>
        </p:nvCxnSpPr>
        <p:spPr>
          <a:xfrm>
            <a:off x="6014440" y="2271345"/>
            <a:ext cx="4663440"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601023" y="1774280"/>
            <a:ext cx="2158709"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Create a new offering from an aggregated system</a:t>
            </a:r>
            <a:endParaRPr lang="en-US" sz="1400" dirty="0">
              <a:solidFill>
                <a:srgbClr val="212E35"/>
              </a:solidFill>
              <a:cs typeface="Calibri Light" panose="020F0302020204030204" pitchFamily="34" charset="0"/>
            </a:endParaRPr>
          </a:p>
        </p:txBody>
      </p:sp>
      <p:sp>
        <p:nvSpPr>
          <p:cNvPr id="18" name="Rectangle 17"/>
          <p:cNvSpPr/>
          <p:nvPr/>
        </p:nvSpPr>
        <p:spPr>
          <a:xfrm>
            <a:off x="1039111" y="5761423"/>
            <a:ext cx="2859462"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Automated, ongoing synchronization for catalog offerings</a:t>
            </a:r>
            <a:endParaRPr lang="en-US" sz="1400" dirty="0">
              <a:solidFill>
                <a:srgbClr val="212E35"/>
              </a:solidFill>
              <a:cs typeface="Calibri Light" panose="020F0302020204030204" pitchFamily="34" charset="0"/>
            </a:endParaRPr>
          </a:p>
        </p:txBody>
      </p:sp>
      <p:cxnSp>
        <p:nvCxnSpPr>
          <p:cNvPr id="19" name="Straight Arrow Connector 18"/>
          <p:cNvCxnSpPr/>
          <p:nvPr/>
        </p:nvCxnSpPr>
        <p:spPr>
          <a:xfrm>
            <a:off x="1114936" y="5762505"/>
            <a:ext cx="47548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776424" y="5394904"/>
            <a:ext cx="2983308"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22" name="Picture 21">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3" name="Action Button: Return 22">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4" name="Action Button: Back or Previous 23">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ction Button: Forward or Next 24">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3526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Catalog Aggregation</a:t>
            </a:r>
            <a:endParaRPr lang="en-US" dirty="0"/>
          </a:p>
        </p:txBody>
      </p:sp>
      <p:sp>
        <p:nvSpPr>
          <p:cNvPr id="4" name="Text Placeholder 3"/>
          <p:cNvSpPr>
            <a:spLocks noGrp="1"/>
          </p:cNvSpPr>
          <p:nvPr>
            <p:ph type="body" sz="quarter" idx="13"/>
          </p:nvPr>
        </p:nvSpPr>
        <p:spPr/>
        <p:txBody>
          <a:bodyPr/>
          <a:lstStyle/>
          <a:p>
            <a:r>
              <a:rPr lang="en-US" dirty="0" smtClean="0"/>
              <a:t>Request an aggregated offering</a:t>
            </a:r>
            <a:endParaRPr lang="en-US" dirty="0"/>
          </a:p>
        </p:txBody>
      </p:sp>
      <p:pic>
        <p:nvPicPr>
          <p:cNvPr id="6" name="Picture 5"/>
          <p:cNvPicPr>
            <a:picLocks noChangeAspect="1"/>
          </p:cNvPicPr>
          <p:nvPr/>
        </p:nvPicPr>
        <p:blipFill>
          <a:blip r:embed="rId3"/>
          <a:stretch>
            <a:fillRect/>
          </a:stretch>
        </p:blipFill>
        <p:spPr>
          <a:xfrm>
            <a:off x="3224287" y="1757190"/>
            <a:ext cx="4001034" cy="3061699"/>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4570019" y="3862637"/>
            <a:ext cx="4900955" cy="2186880"/>
          </a:xfrm>
          <a:prstGeom prst="rect">
            <a:avLst/>
          </a:prstGeom>
          <a:ln>
            <a:solidFill>
              <a:schemeClr val="tx1"/>
            </a:solidFill>
          </a:ln>
        </p:spPr>
      </p:pic>
      <p:cxnSp>
        <p:nvCxnSpPr>
          <p:cNvPr id="10" name="Straight Arrow Connector 9"/>
          <p:cNvCxnSpPr/>
          <p:nvPr/>
        </p:nvCxnSpPr>
        <p:spPr>
          <a:xfrm>
            <a:off x="555132" y="2353240"/>
            <a:ext cx="27432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470974" y="4998518"/>
            <a:ext cx="2419910" cy="867930"/>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Portal request tracking provides information related to fulfillment tasks tied to aggregated offerings</a:t>
            </a:r>
            <a:endParaRPr lang="en-US" sz="1400" dirty="0">
              <a:solidFill>
                <a:srgbClr val="212E35"/>
              </a:solidFill>
              <a:cs typeface="Calibri Light" panose="020F0302020204030204" pitchFamily="34" charset="0"/>
            </a:endParaRPr>
          </a:p>
        </p:txBody>
      </p:sp>
      <p:cxnSp>
        <p:nvCxnSpPr>
          <p:cNvPr id="12" name="Straight Arrow Connector 11"/>
          <p:cNvCxnSpPr/>
          <p:nvPr/>
        </p:nvCxnSpPr>
        <p:spPr>
          <a:xfrm>
            <a:off x="6798285" y="3191565"/>
            <a:ext cx="2468880"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33493" y="2416553"/>
            <a:ext cx="2509737"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Manage and track requests (including aggregated offerings)</a:t>
            </a:r>
            <a:endParaRPr lang="en-US" sz="1400" dirty="0">
              <a:solidFill>
                <a:srgbClr val="212E35"/>
              </a:solidFill>
              <a:cs typeface="Calibri Light" panose="020F0302020204030204" pitchFamily="34" charset="0"/>
            </a:endParaRPr>
          </a:p>
        </p:txBody>
      </p:sp>
      <p:sp>
        <p:nvSpPr>
          <p:cNvPr id="14" name="Rectangle 13"/>
          <p:cNvSpPr/>
          <p:nvPr/>
        </p:nvSpPr>
        <p:spPr>
          <a:xfrm>
            <a:off x="7285308" y="3191565"/>
            <a:ext cx="2419910"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Portal will map fulfillment systems status</a:t>
            </a:r>
            <a:endParaRPr lang="en-US" sz="1400" dirty="0">
              <a:solidFill>
                <a:srgbClr val="212E35"/>
              </a:solidFill>
              <a:cs typeface="Calibri Light" panose="020F0302020204030204" pitchFamily="34" charset="0"/>
            </a:endParaRPr>
          </a:p>
        </p:txBody>
      </p:sp>
      <p:sp>
        <p:nvSpPr>
          <p:cNvPr id="15" name="Rectangle 14"/>
          <p:cNvSpPr/>
          <p:nvPr/>
        </p:nvSpPr>
        <p:spPr>
          <a:xfrm>
            <a:off x="652658" y="5104793"/>
            <a:ext cx="3814186"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Status and solution of external fulfillment request is auto-synchronized to related external task</a:t>
            </a:r>
            <a:endParaRPr lang="en-US" sz="1400" dirty="0">
              <a:solidFill>
                <a:srgbClr val="212E35"/>
              </a:solidFill>
              <a:cs typeface="Calibri Light" panose="020F0302020204030204" pitchFamily="34" charset="0"/>
            </a:endParaRPr>
          </a:p>
        </p:txBody>
      </p:sp>
      <p:cxnSp>
        <p:nvCxnSpPr>
          <p:cNvPr id="16" name="Straight Arrow Connector 15"/>
          <p:cNvCxnSpPr/>
          <p:nvPr/>
        </p:nvCxnSpPr>
        <p:spPr>
          <a:xfrm>
            <a:off x="8432644" y="5866448"/>
            <a:ext cx="3291840" cy="5817"/>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13871" y="5104793"/>
            <a:ext cx="42062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8" name="Picture 17">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9" name="Picture 18">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0" name="Action Button: Return 19">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Action Button: Back or Previous 20">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9534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Native Mobile Apps</a:t>
            </a:r>
            <a:endParaRPr lang="en-US" dirty="0"/>
          </a:p>
        </p:txBody>
      </p:sp>
      <p:sp>
        <p:nvSpPr>
          <p:cNvPr id="4" name="Text Placeholder 3"/>
          <p:cNvSpPr>
            <a:spLocks noGrp="1"/>
          </p:cNvSpPr>
          <p:nvPr>
            <p:ph type="body" sz="quarter" idx="13"/>
          </p:nvPr>
        </p:nvSpPr>
        <p:spPr/>
        <p:txBody>
          <a:bodyPr/>
          <a:lstStyle/>
          <a:p>
            <a:r>
              <a:rPr lang="en-US" dirty="0" smtClean="0"/>
              <a:t>Mobile </a:t>
            </a:r>
            <a:r>
              <a:rPr lang="en-US" dirty="0"/>
              <a:t>apps allow the same capabilities found on the Web-based Service Portal</a:t>
            </a:r>
          </a:p>
        </p:txBody>
      </p:sp>
      <p:sp>
        <p:nvSpPr>
          <p:cNvPr id="5" name="Rectangle 4"/>
          <p:cNvSpPr/>
          <p:nvPr/>
        </p:nvSpPr>
        <p:spPr>
          <a:xfrm>
            <a:off x="5511100" y="1722834"/>
            <a:ext cx="6291575" cy="1431161"/>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400" dirty="0"/>
              <a:t>End user can perform any tasks on the Service Portal via an Android or Apple smart phone</a:t>
            </a:r>
          </a:p>
        </p:txBody>
      </p:sp>
      <p:sp>
        <p:nvSpPr>
          <p:cNvPr id="7" name="Content Placeholder 20"/>
          <p:cNvSpPr txBox="1">
            <a:spLocks/>
          </p:cNvSpPr>
          <p:nvPr/>
        </p:nvSpPr>
        <p:spPr>
          <a:xfrm>
            <a:off x="946785" y="1722834"/>
            <a:ext cx="379395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Android mobile app available on Play Store</a:t>
            </a:r>
          </a:p>
          <a:p>
            <a:endParaRPr lang="en-US" sz="2000" dirty="0"/>
          </a:p>
          <a:p>
            <a:pPr marL="0" indent="0">
              <a:buNone/>
            </a:pPr>
            <a:endParaRPr lang="en-US" sz="2000" dirty="0" smtClean="0"/>
          </a:p>
          <a:p>
            <a:r>
              <a:rPr lang="en-US" sz="2000" dirty="0" smtClean="0"/>
              <a:t>iOS mobile app available on Apple app store, compatible with iOS 10 &amp; 11</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2" name="Action Button: Return 11">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3" name="Picture 12"/>
          <p:cNvPicPr>
            <a:picLocks noChangeAspect="1"/>
          </p:cNvPicPr>
          <p:nvPr/>
        </p:nvPicPr>
        <p:blipFill>
          <a:blip r:embed="rId8"/>
          <a:stretch>
            <a:fillRect/>
          </a:stretch>
        </p:blipFill>
        <p:spPr>
          <a:xfrm>
            <a:off x="2751384" y="2184499"/>
            <a:ext cx="1151035" cy="1151035"/>
          </a:xfrm>
          <a:prstGeom prst="rect">
            <a:avLst/>
          </a:prstGeom>
        </p:spPr>
      </p:pic>
      <p:pic>
        <p:nvPicPr>
          <p:cNvPr id="14" name="Picture 8" descr="https://cdn.vox-cdn.com/thumbor/Qyzg2DcvFZK4D4n_uda1P0W3V1M=/800x0/filters:no_upscale()/cdn.vox-cdn.com/uploads/chorus_asset/file/9896665/ios11_app_icon_app_stor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2743" y="4380523"/>
            <a:ext cx="1149676" cy="114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2348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971330" y="2337496"/>
            <a:ext cx="1651146" cy="2947659"/>
          </a:xfrm>
          <a:prstGeom prst="rect">
            <a:avLst/>
          </a:prstGeom>
        </p:spPr>
      </p:pic>
      <p:sp>
        <p:nvSpPr>
          <p:cNvPr id="2" name="Title 1"/>
          <p:cNvSpPr>
            <a:spLocks noGrp="1"/>
          </p:cNvSpPr>
          <p:nvPr>
            <p:ph type="title"/>
          </p:nvPr>
        </p:nvSpPr>
        <p:spPr/>
        <p:txBody>
          <a:bodyPr/>
          <a:lstStyle/>
          <a:p>
            <a:r>
              <a:rPr lang="en-US" dirty="0" smtClean="0"/>
              <a:t>Screenshot: Native </a:t>
            </a:r>
            <a:r>
              <a:rPr lang="en-US" dirty="0"/>
              <a:t>mobile apps</a:t>
            </a:r>
          </a:p>
        </p:txBody>
      </p:sp>
      <p:pic>
        <p:nvPicPr>
          <p:cNvPr id="21" name="Picture 4" descr="C:\Users\desaiank\AppData\Local\Temp\SNAGHTML124a6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018" y="1200424"/>
            <a:ext cx="1525565" cy="2755565"/>
          </a:xfrm>
          <a:prstGeom prst="round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7276819" y="1073797"/>
            <a:ext cx="4119060" cy="1725678"/>
            <a:chOff x="644142" y="2173492"/>
            <a:chExt cx="7344816" cy="3140044"/>
          </a:xfrm>
        </p:grpSpPr>
        <p:pic>
          <p:nvPicPr>
            <p:cNvPr id="40" name="Picture 6" descr="http://diodetech.net/images/images2/user_experience_slide_ipad_lighting_on_control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142" y="2173492"/>
              <a:ext cx="7344816" cy="314004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5"/>
            <a:stretch>
              <a:fillRect/>
            </a:stretch>
          </p:blipFill>
          <p:spPr>
            <a:xfrm>
              <a:off x="2435865" y="2416532"/>
              <a:ext cx="3961985" cy="2232247"/>
            </a:xfrm>
            <a:prstGeom prst="rect">
              <a:avLst/>
            </a:prstGeom>
          </p:spPr>
        </p:pic>
      </p:grpSp>
      <p:pic>
        <p:nvPicPr>
          <p:cNvPr id="49" name="Picture 2" descr="C:\Users\desaiank\AppData\Local\Temp\SNAGHTML5383d0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07" y="3885411"/>
            <a:ext cx="1567242" cy="277829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5295584" y="1613179"/>
            <a:ext cx="2599448" cy="242470"/>
          </a:xfrm>
          <a:prstGeom prst="rect">
            <a:avLst/>
          </a:prstGeom>
          <a:noFill/>
        </p:spPr>
        <p:txBody>
          <a:bodyPr wrap="square" lIns="0" tIns="0" rIns="0" bIns="0" rtlCol="0">
            <a:noAutofit/>
          </a:bodyPr>
          <a:lstStyle/>
          <a:p>
            <a:r>
              <a:rPr lang="en-US" sz="1400" dirty="0" smtClean="0"/>
              <a:t>Responsive UX design using HTML5</a:t>
            </a:r>
          </a:p>
        </p:txBody>
      </p:sp>
      <p:cxnSp>
        <p:nvCxnSpPr>
          <p:cNvPr id="54" name="Straight Arrow Connector 53"/>
          <p:cNvCxnSpPr/>
          <p:nvPr/>
        </p:nvCxnSpPr>
        <p:spPr>
          <a:xfrm>
            <a:off x="5295584" y="1580861"/>
            <a:ext cx="28346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970165" y="4166237"/>
            <a:ext cx="2286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210302" y="4174766"/>
            <a:ext cx="2097511" cy="625885"/>
          </a:xfrm>
          <a:prstGeom prst="rect">
            <a:avLst/>
          </a:prstGeom>
          <a:noFill/>
        </p:spPr>
        <p:txBody>
          <a:bodyPr wrap="square" lIns="0" tIns="0" rIns="0" bIns="0" rtlCol="0">
            <a:noAutofit/>
          </a:bodyPr>
          <a:lstStyle/>
          <a:p>
            <a:r>
              <a:rPr lang="en-US" sz="1400" dirty="0" smtClean="0"/>
              <a:t>Search for offerings, articles and view mobile-optimized knowledge articles</a:t>
            </a:r>
          </a:p>
        </p:txBody>
      </p:sp>
      <p:sp>
        <p:nvSpPr>
          <p:cNvPr id="57" name="TextBox 56"/>
          <p:cNvSpPr txBox="1"/>
          <p:nvPr/>
        </p:nvSpPr>
        <p:spPr>
          <a:xfrm>
            <a:off x="2210302" y="6029052"/>
            <a:ext cx="2541339" cy="472019"/>
          </a:xfrm>
          <a:prstGeom prst="rect">
            <a:avLst/>
          </a:prstGeom>
          <a:noFill/>
        </p:spPr>
        <p:txBody>
          <a:bodyPr wrap="square" lIns="0" tIns="0" rIns="0" bIns="0" rtlCol="0">
            <a:noAutofit/>
          </a:bodyPr>
          <a:lstStyle/>
          <a:p>
            <a:r>
              <a:rPr lang="en-US" sz="1400" dirty="0" smtClean="0"/>
              <a:t>Create new requests or proactively approve existing requests</a:t>
            </a:r>
          </a:p>
        </p:txBody>
      </p:sp>
      <p:sp>
        <p:nvSpPr>
          <p:cNvPr id="58" name="Rectangle 57"/>
          <p:cNvSpPr/>
          <p:nvPr/>
        </p:nvSpPr>
        <p:spPr>
          <a:xfrm>
            <a:off x="2143982" y="5037183"/>
            <a:ext cx="2173005" cy="523220"/>
          </a:xfrm>
          <a:prstGeom prst="rect">
            <a:avLst/>
          </a:prstGeom>
        </p:spPr>
        <p:txBody>
          <a:bodyPr wrap="square">
            <a:spAutoFit/>
          </a:bodyPr>
          <a:lstStyle/>
          <a:p>
            <a:r>
              <a:rPr lang="en-US" sz="1400" dirty="0"/>
              <a:t>Respond i</a:t>
            </a:r>
            <a:r>
              <a:rPr lang="en-US" sz="1400" dirty="0" smtClean="0"/>
              <a:t>nstantly when </a:t>
            </a:r>
            <a:r>
              <a:rPr lang="en-US" sz="1400" dirty="0"/>
              <a:t>an agent </a:t>
            </a:r>
            <a:r>
              <a:rPr lang="en-US" sz="1400" dirty="0" smtClean="0"/>
              <a:t>responds </a:t>
            </a:r>
            <a:r>
              <a:rPr lang="en-US" sz="1400" dirty="0"/>
              <a:t>to </a:t>
            </a:r>
            <a:r>
              <a:rPr lang="en-US" sz="1400" dirty="0" smtClean="0"/>
              <a:t>a </a:t>
            </a:r>
            <a:r>
              <a:rPr lang="en-US" sz="1400" dirty="0"/>
              <a:t>ticket</a:t>
            </a:r>
          </a:p>
        </p:txBody>
      </p:sp>
      <p:cxnSp>
        <p:nvCxnSpPr>
          <p:cNvPr id="62" name="Straight Arrow Connector 61"/>
          <p:cNvCxnSpPr/>
          <p:nvPr/>
        </p:nvCxnSpPr>
        <p:spPr>
          <a:xfrm>
            <a:off x="1878725" y="6032421"/>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508752" y="2042126"/>
            <a:ext cx="2332030" cy="307777"/>
          </a:xfrm>
          <a:prstGeom prst="rect">
            <a:avLst/>
          </a:prstGeom>
        </p:spPr>
        <p:txBody>
          <a:bodyPr wrap="square">
            <a:spAutoFit/>
          </a:bodyPr>
          <a:lstStyle/>
          <a:p>
            <a:r>
              <a:rPr lang="en-US" sz="1400" dirty="0" smtClean="0"/>
              <a:t>View currently </a:t>
            </a:r>
            <a:r>
              <a:rPr lang="en-US" sz="1400" dirty="0"/>
              <a:t>open </a:t>
            </a:r>
            <a:r>
              <a:rPr lang="en-US" sz="1400" dirty="0" smtClean="0"/>
              <a:t>requests</a:t>
            </a:r>
            <a:endParaRPr lang="en-US" sz="1400" dirty="0"/>
          </a:p>
        </p:txBody>
      </p:sp>
      <p:cxnSp>
        <p:nvCxnSpPr>
          <p:cNvPr id="64" name="Straight Arrow Connector 63"/>
          <p:cNvCxnSpPr/>
          <p:nvPr/>
        </p:nvCxnSpPr>
        <p:spPr>
          <a:xfrm>
            <a:off x="623207" y="2040830"/>
            <a:ext cx="2103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92095" y="3106851"/>
            <a:ext cx="2228764" cy="523220"/>
          </a:xfrm>
          <a:prstGeom prst="rect">
            <a:avLst/>
          </a:prstGeom>
        </p:spPr>
        <p:txBody>
          <a:bodyPr wrap="square">
            <a:spAutoFit/>
          </a:bodyPr>
          <a:lstStyle/>
          <a:p>
            <a:r>
              <a:rPr lang="en-US" sz="1400" dirty="0"/>
              <a:t>Browse the catalog, quick pick from the most popular</a:t>
            </a:r>
          </a:p>
        </p:txBody>
      </p:sp>
      <p:cxnSp>
        <p:nvCxnSpPr>
          <p:cNvPr id="66" name="Straight Arrow Connector 65"/>
          <p:cNvCxnSpPr/>
          <p:nvPr/>
        </p:nvCxnSpPr>
        <p:spPr>
          <a:xfrm>
            <a:off x="666800" y="3106852"/>
            <a:ext cx="2015934"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9" name="Picture 28">
            <a:hlinkClick r:id="rId7" action="ppaction://hlinksldjump"/>
          </p:cNvPr>
          <p:cNvPicPr>
            <a:picLocks noChangeAspect="1"/>
          </p:cNvPicPr>
          <p:nvPr/>
        </p:nvPicPr>
        <p:blipFill>
          <a:blip r:embed="rId8"/>
          <a:stretch>
            <a:fillRect/>
          </a:stretch>
        </p:blipFill>
        <p:spPr>
          <a:xfrm>
            <a:off x="8869133" y="6371055"/>
            <a:ext cx="195089" cy="274344"/>
          </a:xfrm>
          <a:prstGeom prst="rect">
            <a:avLst/>
          </a:prstGeom>
        </p:spPr>
      </p:pic>
      <p:pic>
        <p:nvPicPr>
          <p:cNvPr id="30" name="Picture 29">
            <a:hlinkClick r:id="rId9" action="ppaction://hlinksldjump"/>
          </p:cNvPr>
          <p:cNvPicPr>
            <a:picLocks noChangeAspect="1"/>
          </p:cNvPicPr>
          <p:nvPr/>
        </p:nvPicPr>
        <p:blipFill>
          <a:blip r:embed="rId10"/>
          <a:stretch>
            <a:fillRect/>
          </a:stretch>
        </p:blipFill>
        <p:spPr>
          <a:xfrm>
            <a:off x="9722007" y="6368189"/>
            <a:ext cx="304826" cy="274344"/>
          </a:xfrm>
          <a:prstGeom prst="rect">
            <a:avLst/>
          </a:prstGeom>
        </p:spPr>
      </p:pic>
      <p:sp>
        <p:nvSpPr>
          <p:cNvPr id="32" name="Action Button: Return 31">
            <a:hlinkClick r:id="rId11"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cxnSp>
        <p:nvCxnSpPr>
          <p:cNvPr id="33" name="Straight Arrow Connector 32"/>
          <p:cNvCxnSpPr/>
          <p:nvPr/>
        </p:nvCxnSpPr>
        <p:spPr>
          <a:xfrm>
            <a:off x="1878725" y="5072023"/>
            <a:ext cx="23774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2391" y="3906606"/>
            <a:ext cx="1985595" cy="2757098"/>
          </a:xfrm>
          <a:prstGeom prst="rect">
            <a:avLst/>
          </a:prstGeom>
        </p:spPr>
      </p:pic>
      <p:cxnSp>
        <p:nvCxnSpPr>
          <p:cNvPr id="26" name="Straight Arrow Connector 25"/>
          <p:cNvCxnSpPr/>
          <p:nvPr/>
        </p:nvCxnSpPr>
        <p:spPr>
          <a:xfrm>
            <a:off x="6430322" y="3637033"/>
            <a:ext cx="3931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77555" y="4609418"/>
            <a:ext cx="35661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975113" y="3184867"/>
            <a:ext cx="3362517" cy="471095"/>
          </a:xfrm>
          <a:prstGeom prst="rect">
            <a:avLst/>
          </a:prstGeom>
          <a:noFill/>
        </p:spPr>
        <p:txBody>
          <a:bodyPr wrap="square" lIns="0" tIns="0" rIns="0" bIns="0" rtlCol="0">
            <a:noAutofit/>
          </a:bodyPr>
          <a:lstStyle/>
          <a:p>
            <a:r>
              <a:rPr lang="en-US" sz="1400" dirty="0" smtClean="0"/>
              <a:t>Notifications displayed when app not opened, iPhone lock screen and notification history</a:t>
            </a:r>
          </a:p>
        </p:txBody>
      </p:sp>
      <p:sp>
        <p:nvSpPr>
          <p:cNvPr id="31" name="TextBox 30"/>
          <p:cNvSpPr txBox="1"/>
          <p:nvPr/>
        </p:nvSpPr>
        <p:spPr>
          <a:xfrm>
            <a:off x="7548107" y="4622123"/>
            <a:ext cx="3362517" cy="471095"/>
          </a:xfrm>
          <a:prstGeom prst="rect">
            <a:avLst/>
          </a:prstGeom>
          <a:noFill/>
        </p:spPr>
        <p:txBody>
          <a:bodyPr wrap="square" lIns="0" tIns="0" rIns="0" bIns="0" rtlCol="0">
            <a:noAutofit/>
          </a:bodyPr>
          <a:lstStyle/>
          <a:p>
            <a:r>
              <a:rPr lang="en-US" sz="1400" dirty="0" smtClean="0"/>
              <a:t>Native dynamic form replaces </a:t>
            </a:r>
            <a:r>
              <a:rPr lang="en-US" sz="1400" dirty="0" err="1" smtClean="0"/>
              <a:t>webview</a:t>
            </a:r>
            <a:r>
              <a:rPr lang="en-US" sz="1400" dirty="0" smtClean="0"/>
              <a:t> forms, improving performance and enhancing layout</a:t>
            </a:r>
          </a:p>
        </p:txBody>
      </p:sp>
    </p:spTree>
    <p:extLst>
      <p:ext uri="{BB962C8B-B14F-4D97-AF65-F5344CB8AC3E}">
        <p14:creationId xmlns:p14="http://schemas.microsoft.com/office/powerpoint/2010/main" val="16525886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Collaboration</a:t>
            </a:r>
            <a:endParaRPr lang="en-US" dirty="0"/>
          </a:p>
        </p:txBody>
      </p:sp>
      <p:sp>
        <p:nvSpPr>
          <p:cNvPr id="4" name="Text Placeholder 3"/>
          <p:cNvSpPr>
            <a:spLocks noGrp="1"/>
          </p:cNvSpPr>
          <p:nvPr>
            <p:ph type="body" sz="quarter" idx="13"/>
          </p:nvPr>
        </p:nvSpPr>
        <p:spPr/>
        <p:txBody>
          <a:bodyPr/>
          <a:lstStyle/>
          <a:p>
            <a:r>
              <a:rPr lang="en-US" dirty="0"/>
              <a:t>Bring </a:t>
            </a:r>
            <a:r>
              <a:rPr lang="en-US" dirty="0" smtClean="0"/>
              <a:t>work you’re </a:t>
            </a:r>
            <a:r>
              <a:rPr lang="en-US" dirty="0"/>
              <a:t>already doing inline </a:t>
            </a:r>
            <a:r>
              <a:rPr lang="en-US" dirty="0" smtClean="0"/>
              <a:t>w/the </a:t>
            </a:r>
            <a:r>
              <a:rPr lang="en-US" dirty="0"/>
              <a:t>context of the conversations </a:t>
            </a:r>
            <a:r>
              <a:rPr lang="en-US" dirty="0" smtClean="0"/>
              <a:t>you’re </a:t>
            </a:r>
            <a:r>
              <a:rPr lang="en-US" dirty="0"/>
              <a:t>already having</a:t>
            </a:r>
          </a:p>
        </p:txBody>
      </p:sp>
      <p:sp>
        <p:nvSpPr>
          <p:cNvPr id="5" name="Rectangle 4"/>
          <p:cNvSpPr/>
          <p:nvPr/>
        </p:nvSpPr>
        <p:spPr>
          <a:xfrm>
            <a:off x="5027006" y="1996603"/>
            <a:ext cx="6798721" cy="1431161"/>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400" dirty="0" smtClean="0"/>
              <a:t>Multiple teams and systems collaborate </a:t>
            </a:r>
            <a:r>
              <a:rPr lang="en-US" sz="2400" dirty="0"/>
              <a:t>to troubleshoot &amp;</a:t>
            </a:r>
            <a:r>
              <a:rPr lang="en-US" sz="2400" dirty="0" smtClean="0"/>
              <a:t> </a:t>
            </a:r>
            <a:r>
              <a:rPr lang="en-US" sz="2400" dirty="0"/>
              <a:t>solve </a:t>
            </a:r>
            <a:r>
              <a:rPr lang="en-US" sz="2400" dirty="0" smtClean="0"/>
              <a:t>a </a:t>
            </a:r>
            <a:r>
              <a:rPr lang="en-US" sz="2400" dirty="0"/>
              <a:t>system issue</a:t>
            </a:r>
            <a:endParaRPr lang="en-US" sz="2400" b="1" dirty="0"/>
          </a:p>
        </p:txBody>
      </p:sp>
      <p:sp>
        <p:nvSpPr>
          <p:cNvPr id="7" name="Content Placeholder 20"/>
          <p:cNvSpPr txBox="1">
            <a:spLocks/>
          </p:cNvSpPr>
          <p:nvPr/>
        </p:nvSpPr>
        <p:spPr>
          <a:xfrm>
            <a:off x="946785" y="1996602"/>
            <a:ext cx="3214119" cy="4492563"/>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Collaboration</a:t>
            </a:r>
          </a:p>
          <a:p>
            <a:pPr lvl="1"/>
            <a:r>
              <a:rPr lang="en-US" dirty="0" smtClean="0"/>
              <a:t>People</a:t>
            </a:r>
          </a:p>
          <a:p>
            <a:pPr lvl="1"/>
            <a:r>
              <a:rPr lang="en-US" dirty="0" smtClean="0"/>
              <a:t>Process</a:t>
            </a:r>
          </a:p>
          <a:p>
            <a:pPr lvl="1"/>
            <a:r>
              <a:rPr lang="en-US" dirty="0" smtClean="0"/>
              <a:t>Tools</a:t>
            </a:r>
          </a:p>
          <a:p>
            <a:pPr marL="0" indent="0">
              <a:buNone/>
            </a:pPr>
            <a:r>
              <a:rPr lang="en-US" sz="2400" dirty="0" smtClean="0"/>
              <a:t>Context</a:t>
            </a:r>
          </a:p>
          <a:p>
            <a:pPr lvl="1"/>
            <a:r>
              <a:rPr lang="en-US" dirty="0" smtClean="0"/>
              <a:t>Reuse of remediation</a:t>
            </a:r>
          </a:p>
          <a:p>
            <a:pPr lvl="1"/>
            <a:r>
              <a:rPr lang="en-US" dirty="0" smtClean="0"/>
              <a:t>Intelligence</a:t>
            </a:r>
          </a:p>
          <a:p>
            <a:pPr marL="0" indent="0">
              <a:buNone/>
            </a:pPr>
            <a:r>
              <a:rPr lang="en-US" sz="2400" dirty="0" smtClean="0"/>
              <a:t>Cross-Domain</a:t>
            </a:r>
          </a:p>
          <a:p>
            <a:pPr lvl="1"/>
            <a:r>
              <a:rPr lang="en-US" dirty="0" smtClean="0"/>
              <a:t>Complementary</a:t>
            </a:r>
          </a:p>
          <a:p>
            <a:pPr lvl="1"/>
            <a:r>
              <a:rPr lang="en-US" dirty="0" smtClean="0"/>
              <a:t>Value-Add</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434453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46786" y="429273"/>
            <a:ext cx="10311765" cy="487330"/>
          </a:xfrm>
        </p:spPr>
        <p:txBody>
          <a:bodyPr/>
          <a:lstStyle/>
          <a:p>
            <a:r>
              <a:rPr lang="en-US" dirty="0" smtClean="0"/>
              <a:t>Screenshot: Collaboration</a:t>
            </a:r>
            <a:endParaRPr lang="en-GB" dirty="0"/>
          </a:p>
        </p:txBody>
      </p:sp>
      <p:sp>
        <p:nvSpPr>
          <p:cNvPr id="7" name="Text Placeholder 6"/>
          <p:cNvSpPr>
            <a:spLocks noGrp="1"/>
          </p:cNvSpPr>
          <p:nvPr>
            <p:ph type="body" sz="quarter" idx="13"/>
          </p:nvPr>
        </p:nvSpPr>
        <p:spPr/>
        <p:txBody>
          <a:bodyPr/>
          <a:lstStyle/>
          <a:p>
            <a:r>
              <a:rPr lang="en-US" dirty="0" smtClean="0"/>
              <a:t>ChatOps</a:t>
            </a:r>
            <a:endParaRPr lang="en-GB" dirty="0"/>
          </a:p>
        </p:txBody>
      </p:sp>
      <p:grpSp>
        <p:nvGrpSpPr>
          <p:cNvPr id="11" name="Group 10"/>
          <p:cNvGrpSpPr/>
          <p:nvPr/>
        </p:nvGrpSpPr>
        <p:grpSpPr>
          <a:xfrm>
            <a:off x="1634567" y="1194179"/>
            <a:ext cx="9287899" cy="5166610"/>
            <a:chOff x="1634567" y="1194179"/>
            <a:chExt cx="9287899" cy="5166610"/>
          </a:xfrm>
        </p:grpSpPr>
        <p:grpSp>
          <p:nvGrpSpPr>
            <p:cNvPr id="8" name="Group 7"/>
            <p:cNvGrpSpPr/>
            <p:nvPr/>
          </p:nvGrpSpPr>
          <p:grpSpPr>
            <a:xfrm>
              <a:off x="1634567" y="1194179"/>
              <a:ext cx="9287899" cy="5166610"/>
              <a:chOff x="1634567" y="1194179"/>
              <a:chExt cx="9287899" cy="5166610"/>
            </a:xfrm>
          </p:grpSpPr>
          <p:grpSp>
            <p:nvGrpSpPr>
              <p:cNvPr id="10" name="Group 9"/>
              <p:cNvGrpSpPr/>
              <p:nvPr/>
            </p:nvGrpSpPr>
            <p:grpSpPr>
              <a:xfrm>
                <a:off x="1634567" y="1194179"/>
                <a:ext cx="9287899" cy="5166610"/>
                <a:chOff x="1396198" y="1002766"/>
                <a:chExt cx="9631998" cy="5358023"/>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9769" y="1002766"/>
                  <a:ext cx="6313274" cy="5358023"/>
                </a:xfrm>
                <a:prstGeom prst="rect">
                  <a:avLst/>
                </a:prstGeom>
              </p:spPr>
            </p:pic>
            <p:sp>
              <p:nvSpPr>
                <p:cNvPr id="13" name="TextBox 12"/>
                <p:cNvSpPr txBox="1"/>
                <p:nvPr/>
              </p:nvSpPr>
              <p:spPr>
                <a:xfrm>
                  <a:off x="1406231" y="1880658"/>
                  <a:ext cx="1084840" cy="402165"/>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Virtual war</a:t>
                  </a:r>
                  <a:br>
                    <a:rPr lang="en-US" sz="1400" dirty="0" smtClean="0">
                      <a:latin typeface="Calibri" panose="020F0502020204030204" pitchFamily="34" charset="0"/>
                      <a:cs typeface="Calibri" panose="020F0502020204030204" pitchFamily="34" charset="0"/>
                    </a:rPr>
                  </a:br>
                  <a:r>
                    <a:rPr lang="en-US" sz="1400" dirty="0" smtClean="0">
                      <a:latin typeface="Calibri" panose="020F0502020204030204" pitchFamily="34" charset="0"/>
                      <a:cs typeface="Calibri" panose="020F0502020204030204" pitchFamily="34" charset="0"/>
                    </a:rPr>
                    <a:t>rooms</a:t>
                  </a:r>
                  <a:endParaRPr lang="en-US" sz="1400" dirty="0">
                    <a:latin typeface="Calibri" panose="020F0502020204030204" pitchFamily="34" charset="0"/>
                    <a:cs typeface="Calibri" panose="020F0502020204030204" pitchFamily="34" charset="0"/>
                  </a:endParaRPr>
                </a:p>
              </p:txBody>
            </p:sp>
            <p:sp>
              <p:nvSpPr>
                <p:cNvPr id="15" name="TextBox 14"/>
                <p:cNvSpPr txBox="1"/>
                <p:nvPr/>
              </p:nvSpPr>
              <p:spPr>
                <a:xfrm>
                  <a:off x="1396198" y="4195065"/>
                  <a:ext cx="889169" cy="201083"/>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Chat flow</a:t>
                  </a:r>
                  <a:endParaRPr lang="en-US" sz="1400" dirty="0">
                    <a:latin typeface="Calibri" panose="020F0502020204030204" pitchFamily="34" charset="0"/>
                    <a:cs typeface="Calibri" panose="020F0502020204030204" pitchFamily="34" charset="0"/>
                  </a:endParaRPr>
                </a:p>
              </p:txBody>
            </p:sp>
            <p:sp>
              <p:nvSpPr>
                <p:cNvPr id="19" name="TextBox 18"/>
                <p:cNvSpPr txBox="1"/>
                <p:nvPr/>
              </p:nvSpPr>
              <p:spPr>
                <a:xfrm>
                  <a:off x="9463374" y="2988513"/>
                  <a:ext cx="1564822" cy="402165"/>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Chat robots are part of the collaboration</a:t>
                  </a:r>
                  <a:endParaRPr lang="en-US" sz="1400" dirty="0">
                    <a:latin typeface="Calibri" panose="020F0502020204030204" pitchFamily="34" charset="0"/>
                    <a:cs typeface="Calibri" panose="020F0502020204030204" pitchFamily="34" charset="0"/>
                  </a:endParaRPr>
                </a:p>
              </p:txBody>
            </p:sp>
            <p:sp>
              <p:nvSpPr>
                <p:cNvPr id="31" name="TextBox 30"/>
                <p:cNvSpPr txBox="1"/>
                <p:nvPr/>
              </p:nvSpPr>
              <p:spPr>
                <a:xfrm>
                  <a:off x="9463373" y="4523868"/>
                  <a:ext cx="1564822" cy="603249"/>
                </a:xfrm>
                <a:prstGeom prst="rect">
                  <a:avLst/>
                </a:prstGeom>
                <a:noFill/>
              </p:spPr>
              <p:txBody>
                <a:bodyPr wrap="square" lIns="0" tIns="0" rIns="0" bIns="0" rtlCol="0">
                  <a:spAutoFit/>
                </a:bodyPr>
                <a:lstStyle/>
                <a:p>
                  <a:pPr>
                    <a:lnSpc>
                      <a:spcPct val="90000"/>
                    </a:lnSpc>
                  </a:pPr>
                  <a:r>
                    <a:rPr lang="en-US" sz="1400" dirty="0" smtClean="0">
                      <a:latin typeface="Calibri" panose="020F0502020204030204" pitchFamily="34" charset="0"/>
                      <a:cs typeface="Calibri" panose="020F0502020204030204" pitchFamily="34" charset="0"/>
                    </a:rPr>
                    <a:t>Multiple people can collaborate to solve an issue</a:t>
                  </a:r>
                  <a:endParaRPr lang="en-US" sz="1400" dirty="0">
                    <a:latin typeface="Calibri" panose="020F0502020204030204" pitchFamily="34" charset="0"/>
                    <a:cs typeface="Calibri" panose="020F0502020204030204" pitchFamily="34" charset="0"/>
                  </a:endParaRPr>
                </a:p>
              </p:txBody>
            </p:sp>
          </p:grpSp>
          <p:sp>
            <p:nvSpPr>
              <p:cNvPr id="4" name="Rectangle 3"/>
              <p:cNvSpPr/>
              <p:nvPr/>
            </p:nvSpPr>
            <p:spPr>
              <a:xfrm>
                <a:off x="5093102" y="1934715"/>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5093102" y="3504657"/>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093101" y="3951188"/>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p:cNvSpPr/>
            <p:nvPr/>
          </p:nvSpPr>
          <p:spPr>
            <a:xfrm>
              <a:off x="3660176" y="1296562"/>
              <a:ext cx="236971" cy="140720"/>
            </a:xfrm>
            <a:prstGeom prst="rect">
              <a:avLst/>
            </a:prstGeom>
            <a:solidFill>
              <a:srgbClr val="4D3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Rectangle 26"/>
          <p:cNvSpPr/>
          <p:nvPr/>
        </p:nvSpPr>
        <p:spPr>
          <a:xfrm>
            <a:off x="5093101" y="6057237"/>
            <a:ext cx="333534" cy="145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p:nvPr/>
        </p:nvCxnSpPr>
        <p:spPr>
          <a:xfrm>
            <a:off x="1644242" y="1917937"/>
            <a:ext cx="2015934"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848750" y="3504657"/>
            <a:ext cx="4073716"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644242" y="4184362"/>
            <a:ext cx="3615626"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455866" y="5179063"/>
            <a:ext cx="4466599"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2" name="Picture 21">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3" name="Picture 22">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30" name="Action Button: Return 29">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0201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0083327"/>
              </p:ext>
            </p:extLst>
          </p:nvPr>
        </p:nvGraphicFramePr>
        <p:xfrm>
          <a:off x="906246" y="865412"/>
          <a:ext cx="10018869" cy="5461000"/>
        </p:xfrm>
        <a:graphic>
          <a:graphicData uri="http://schemas.openxmlformats.org/drawingml/2006/table">
            <a:tbl>
              <a:tblPr firstRow="1" bandRow="1">
                <a:tableStyleId>{6E25E649-3F16-4E02-A733-19D2CDBF48F0}</a:tableStyleId>
              </a:tblPr>
              <a:tblGrid>
                <a:gridCol w="3000101"/>
                <a:gridCol w="1754692"/>
                <a:gridCol w="1754692"/>
                <a:gridCol w="1754692"/>
                <a:gridCol w="1754692"/>
              </a:tblGrid>
              <a:tr h="370840">
                <a:tc>
                  <a:txBody>
                    <a:bodyPr/>
                    <a:lstStyle/>
                    <a:p>
                      <a:r>
                        <a:rPr lang="en-US" dirty="0" smtClean="0"/>
                        <a:t>Capability</a:t>
                      </a:r>
                      <a:endParaRPr lang="en-US" dirty="0"/>
                    </a:p>
                  </a:txBody>
                  <a:tcPr/>
                </a:tc>
                <a:tc>
                  <a:txBody>
                    <a:bodyPr/>
                    <a:lstStyle/>
                    <a:p>
                      <a:pPr algn="ctr"/>
                      <a:r>
                        <a:rPr lang="en-US" dirty="0" smtClean="0"/>
                        <a:t>Description &amp; Use Case</a:t>
                      </a:r>
                      <a:endParaRPr lang="en-US" dirty="0"/>
                    </a:p>
                  </a:txBody>
                  <a:tcPr/>
                </a:tc>
                <a:tc>
                  <a:txBody>
                    <a:bodyPr/>
                    <a:lstStyle/>
                    <a:p>
                      <a:pPr algn="ctr"/>
                      <a:r>
                        <a:rPr lang="en-US" dirty="0" smtClean="0"/>
                        <a:t>Technology</a:t>
                      </a:r>
                      <a:endParaRPr lang="en-US" dirty="0"/>
                    </a:p>
                  </a:txBody>
                  <a:tcPr/>
                </a:tc>
                <a:tc>
                  <a:txBody>
                    <a:bodyPr/>
                    <a:lstStyle/>
                    <a:p>
                      <a:pPr algn="ctr"/>
                      <a:r>
                        <a:rPr lang="en-US" dirty="0" smtClean="0"/>
                        <a:t>Screenshot</a:t>
                      </a:r>
                      <a:endParaRPr lang="en-US" dirty="0"/>
                    </a:p>
                  </a:txBody>
                  <a:tcPr/>
                </a:tc>
                <a:tc>
                  <a:txBody>
                    <a:bodyPr/>
                    <a:lstStyle/>
                    <a:p>
                      <a:pPr algn="ctr"/>
                      <a:r>
                        <a:rPr lang="en-US" dirty="0" smtClean="0"/>
                        <a:t>Video</a:t>
                      </a:r>
                      <a:endParaRPr lang="en-US" dirty="0"/>
                    </a:p>
                  </a:txBody>
                  <a:tcPr/>
                </a:tc>
              </a:tr>
              <a:tr h="370840">
                <a:tc>
                  <a:txBody>
                    <a:bodyPr/>
                    <a:lstStyle/>
                    <a:p>
                      <a:r>
                        <a:rPr lang="en-US" dirty="0" smtClean="0"/>
                        <a:t>Smart Ticket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Smart Email</a:t>
                      </a:r>
                      <a:endParaRPr lang="en-US" dirty="0"/>
                    </a:p>
                  </a:txBody>
                  <a:tcPr/>
                </a:tc>
                <a:tc>
                  <a:txBody>
                    <a:bodyPr/>
                    <a:lstStyle/>
                    <a:p>
                      <a:r>
                        <a:rPr lang="en-US" dirty="0" smtClean="0"/>
                        <a:t> </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r>
              <a:tr h="370840">
                <a:tc>
                  <a:txBody>
                    <a:bodyPr/>
                    <a:lstStyle/>
                    <a:p>
                      <a:r>
                        <a:rPr lang="en-US" dirty="0" smtClean="0"/>
                        <a:t>Smart Search</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r>
              <a:tr h="370840">
                <a:tc>
                  <a:txBody>
                    <a:bodyPr/>
                    <a:lstStyle/>
                    <a:p>
                      <a:r>
                        <a:rPr lang="en-US" dirty="0" smtClean="0"/>
                        <a:t>End User &amp; Agent Chat</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Hot Topic Analytics</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Change Analytics</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Fast</a:t>
                      </a:r>
                      <a:r>
                        <a:rPr lang="en-US" baseline="0" dirty="0" smtClean="0"/>
                        <a:t> CI Detection</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Service Portal &amp; Catalog</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Native Mobile App</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Collaboration (ChatOps)</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Surveys</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IT News</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r>
                        <a:rPr lang="en-US" dirty="0" smtClean="0"/>
                        <a:t>Public/Social Requests</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sp>
        <p:nvSpPr>
          <p:cNvPr id="3" name="Title 2"/>
          <p:cNvSpPr>
            <a:spLocks noGrp="1"/>
          </p:cNvSpPr>
          <p:nvPr>
            <p:ph type="title"/>
          </p:nvPr>
        </p:nvSpPr>
        <p:spPr>
          <a:xfrm>
            <a:off x="906246" y="185981"/>
            <a:ext cx="10311765" cy="1080000"/>
          </a:xfrm>
        </p:spPr>
        <p:txBody>
          <a:bodyPr/>
          <a:lstStyle/>
          <a:p>
            <a:r>
              <a:rPr lang="en-US" dirty="0" smtClean="0"/>
              <a:t>Smart self-service with social collaboration</a:t>
            </a:r>
            <a:endParaRPr lang="en-US" dirty="0"/>
          </a:p>
        </p:txBody>
      </p:sp>
      <p:pic>
        <p:nvPicPr>
          <p:cNvPr id="5" name="Picture 4"/>
          <p:cNvPicPr>
            <a:picLocks noChangeAspect="1"/>
          </p:cNvPicPr>
          <p:nvPr/>
        </p:nvPicPr>
        <p:blipFill>
          <a:blip r:embed="rId2"/>
          <a:stretch>
            <a:fillRect/>
          </a:stretch>
        </p:blipFill>
        <p:spPr>
          <a:xfrm>
            <a:off x="4771093" y="1939246"/>
            <a:ext cx="195089" cy="274344"/>
          </a:xfrm>
          <a:prstGeom prst="rect">
            <a:avLst/>
          </a:prstGeom>
        </p:spPr>
      </p:pic>
      <p:pic>
        <p:nvPicPr>
          <p:cNvPr id="139" name="Picture 138">
            <a:hlinkClick r:id="rId3" action="ppaction://hlinksldjump"/>
          </p:cNvPr>
          <p:cNvPicPr>
            <a:picLocks noChangeAspect="1"/>
          </p:cNvPicPr>
          <p:nvPr/>
        </p:nvPicPr>
        <p:blipFill>
          <a:blip r:embed="rId2"/>
          <a:stretch>
            <a:fillRect/>
          </a:stretch>
        </p:blipFill>
        <p:spPr>
          <a:xfrm>
            <a:off x="4770833" y="3410893"/>
            <a:ext cx="195089" cy="274344"/>
          </a:xfrm>
          <a:prstGeom prst="rect">
            <a:avLst/>
          </a:prstGeom>
        </p:spPr>
      </p:pic>
      <p:pic>
        <p:nvPicPr>
          <p:cNvPr id="140" name="Picture 139">
            <a:hlinkClick r:id="rId4" action="ppaction://hlinksldjump"/>
          </p:cNvPr>
          <p:cNvPicPr>
            <a:picLocks noChangeAspect="1"/>
          </p:cNvPicPr>
          <p:nvPr/>
        </p:nvPicPr>
        <p:blipFill>
          <a:blip r:embed="rId2"/>
          <a:stretch>
            <a:fillRect/>
          </a:stretch>
        </p:blipFill>
        <p:spPr>
          <a:xfrm>
            <a:off x="4770834" y="3050100"/>
            <a:ext cx="195089" cy="274344"/>
          </a:xfrm>
          <a:prstGeom prst="rect">
            <a:avLst/>
          </a:prstGeom>
        </p:spPr>
      </p:pic>
      <p:pic>
        <p:nvPicPr>
          <p:cNvPr id="141" name="Picture 140">
            <a:hlinkClick r:id="rId5" action="ppaction://hlinksldjump"/>
          </p:cNvPr>
          <p:cNvPicPr>
            <a:picLocks noChangeAspect="1"/>
          </p:cNvPicPr>
          <p:nvPr/>
        </p:nvPicPr>
        <p:blipFill>
          <a:blip r:embed="rId2"/>
          <a:stretch>
            <a:fillRect/>
          </a:stretch>
        </p:blipFill>
        <p:spPr>
          <a:xfrm>
            <a:off x="4778323" y="1565357"/>
            <a:ext cx="195089" cy="274344"/>
          </a:xfrm>
          <a:prstGeom prst="rect">
            <a:avLst/>
          </a:prstGeom>
        </p:spPr>
      </p:pic>
      <p:pic>
        <p:nvPicPr>
          <p:cNvPr id="142" name="Picture 141">
            <a:hlinkClick r:id="rId6" action="ppaction://hlinksldjump"/>
          </p:cNvPr>
          <p:cNvPicPr>
            <a:picLocks noChangeAspect="1"/>
          </p:cNvPicPr>
          <p:nvPr/>
        </p:nvPicPr>
        <p:blipFill>
          <a:blip r:embed="rId2"/>
          <a:stretch>
            <a:fillRect/>
          </a:stretch>
        </p:blipFill>
        <p:spPr>
          <a:xfrm>
            <a:off x="4770834" y="2671175"/>
            <a:ext cx="195089" cy="274344"/>
          </a:xfrm>
          <a:prstGeom prst="rect">
            <a:avLst/>
          </a:prstGeom>
        </p:spPr>
      </p:pic>
      <p:pic>
        <p:nvPicPr>
          <p:cNvPr id="143" name="Picture 142">
            <a:hlinkClick r:id="rId7" action="ppaction://hlinksldjump"/>
          </p:cNvPr>
          <p:cNvPicPr>
            <a:picLocks noChangeAspect="1"/>
          </p:cNvPicPr>
          <p:nvPr/>
        </p:nvPicPr>
        <p:blipFill>
          <a:blip r:embed="rId2"/>
          <a:stretch>
            <a:fillRect/>
          </a:stretch>
        </p:blipFill>
        <p:spPr>
          <a:xfrm>
            <a:off x="4770834" y="2313135"/>
            <a:ext cx="195089" cy="274344"/>
          </a:xfrm>
          <a:prstGeom prst="rect">
            <a:avLst/>
          </a:prstGeom>
        </p:spPr>
      </p:pic>
      <p:pic>
        <p:nvPicPr>
          <p:cNvPr id="144" name="Picture 143">
            <a:hlinkClick r:id="rId8" action="ppaction://hlinksldjump"/>
          </p:cNvPr>
          <p:cNvPicPr>
            <a:picLocks noChangeAspect="1"/>
          </p:cNvPicPr>
          <p:nvPr/>
        </p:nvPicPr>
        <p:blipFill>
          <a:blip r:embed="rId2"/>
          <a:stretch>
            <a:fillRect/>
          </a:stretch>
        </p:blipFill>
        <p:spPr>
          <a:xfrm>
            <a:off x="4770833" y="3787781"/>
            <a:ext cx="195089" cy="274344"/>
          </a:xfrm>
          <a:prstGeom prst="rect">
            <a:avLst/>
          </a:prstGeom>
        </p:spPr>
      </p:pic>
      <p:sp>
        <p:nvSpPr>
          <p:cNvPr id="6" name="Action Button: Home 5">
            <a:hlinkClick r:id="rId9"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hlinkClick r:id="rId10" action="ppaction://hlinksldjump"/>
          </p:cNvPr>
          <p:cNvPicPr>
            <a:picLocks noChangeAspect="1"/>
          </p:cNvPicPr>
          <p:nvPr/>
        </p:nvPicPr>
        <p:blipFill>
          <a:blip r:embed="rId11"/>
          <a:stretch>
            <a:fillRect/>
          </a:stretch>
        </p:blipFill>
        <p:spPr>
          <a:xfrm>
            <a:off x="6359395" y="1562863"/>
            <a:ext cx="329213" cy="274344"/>
          </a:xfrm>
          <a:prstGeom prst="rect">
            <a:avLst/>
          </a:prstGeom>
        </p:spPr>
      </p:pic>
      <p:pic>
        <p:nvPicPr>
          <p:cNvPr id="157" name="Picture 156"/>
          <p:cNvPicPr>
            <a:picLocks noChangeAspect="1"/>
          </p:cNvPicPr>
          <p:nvPr/>
        </p:nvPicPr>
        <p:blipFill>
          <a:blip r:embed="rId11"/>
          <a:stretch>
            <a:fillRect/>
          </a:stretch>
        </p:blipFill>
        <p:spPr>
          <a:xfrm>
            <a:off x="6354984" y="1939246"/>
            <a:ext cx="329213" cy="274344"/>
          </a:xfrm>
          <a:prstGeom prst="rect">
            <a:avLst/>
          </a:prstGeom>
        </p:spPr>
      </p:pic>
      <p:pic>
        <p:nvPicPr>
          <p:cNvPr id="158" name="Picture 157">
            <a:hlinkClick r:id="rId12" action="ppaction://hlinksldjump"/>
          </p:cNvPr>
          <p:cNvPicPr>
            <a:picLocks noChangeAspect="1"/>
          </p:cNvPicPr>
          <p:nvPr/>
        </p:nvPicPr>
        <p:blipFill>
          <a:blip r:embed="rId11"/>
          <a:stretch>
            <a:fillRect/>
          </a:stretch>
        </p:blipFill>
        <p:spPr>
          <a:xfrm>
            <a:off x="6362582" y="2296077"/>
            <a:ext cx="329213" cy="274344"/>
          </a:xfrm>
          <a:prstGeom prst="rect">
            <a:avLst/>
          </a:prstGeom>
        </p:spPr>
      </p:pic>
      <p:pic>
        <p:nvPicPr>
          <p:cNvPr id="160" name="Picture 159">
            <a:hlinkClick r:id="rId13" action="ppaction://hlinksldjump"/>
          </p:cNvPr>
          <p:cNvPicPr>
            <a:picLocks noChangeAspect="1"/>
          </p:cNvPicPr>
          <p:nvPr/>
        </p:nvPicPr>
        <p:blipFill>
          <a:blip r:embed="rId11"/>
          <a:stretch>
            <a:fillRect/>
          </a:stretch>
        </p:blipFill>
        <p:spPr>
          <a:xfrm>
            <a:off x="6351797" y="3036658"/>
            <a:ext cx="329213" cy="274344"/>
          </a:xfrm>
          <a:prstGeom prst="rect">
            <a:avLst/>
          </a:prstGeom>
        </p:spPr>
      </p:pic>
      <p:pic>
        <p:nvPicPr>
          <p:cNvPr id="10" name="Picture 9">
            <a:hlinkClick r:id="rId14" action="ppaction://hlinksldjump"/>
          </p:cNvPr>
          <p:cNvPicPr>
            <a:picLocks noChangeAspect="1"/>
          </p:cNvPicPr>
          <p:nvPr/>
        </p:nvPicPr>
        <p:blipFill>
          <a:blip r:embed="rId15"/>
          <a:stretch>
            <a:fillRect/>
          </a:stretch>
        </p:blipFill>
        <p:spPr>
          <a:xfrm>
            <a:off x="8142138" y="1562491"/>
            <a:ext cx="304826" cy="274344"/>
          </a:xfrm>
          <a:prstGeom prst="rect">
            <a:avLst/>
          </a:prstGeom>
        </p:spPr>
      </p:pic>
      <p:pic>
        <p:nvPicPr>
          <p:cNvPr id="164" name="Picture 163"/>
          <p:cNvPicPr>
            <a:picLocks noChangeAspect="1"/>
          </p:cNvPicPr>
          <p:nvPr/>
        </p:nvPicPr>
        <p:blipFill>
          <a:blip r:embed="rId15"/>
          <a:stretch>
            <a:fillRect/>
          </a:stretch>
        </p:blipFill>
        <p:spPr>
          <a:xfrm>
            <a:off x="8142138" y="1928501"/>
            <a:ext cx="304826" cy="274344"/>
          </a:xfrm>
          <a:prstGeom prst="rect">
            <a:avLst/>
          </a:prstGeom>
        </p:spPr>
      </p:pic>
      <p:pic>
        <p:nvPicPr>
          <p:cNvPr id="165" name="Picture 164">
            <a:hlinkClick r:id="rId16" action="ppaction://hlinksldjump"/>
          </p:cNvPr>
          <p:cNvPicPr>
            <a:picLocks noChangeAspect="1"/>
          </p:cNvPicPr>
          <p:nvPr/>
        </p:nvPicPr>
        <p:blipFill>
          <a:blip r:embed="rId15"/>
          <a:stretch>
            <a:fillRect/>
          </a:stretch>
        </p:blipFill>
        <p:spPr>
          <a:xfrm>
            <a:off x="8142138" y="2310132"/>
            <a:ext cx="304826" cy="274344"/>
          </a:xfrm>
          <a:prstGeom prst="rect">
            <a:avLst/>
          </a:prstGeom>
        </p:spPr>
      </p:pic>
      <p:pic>
        <p:nvPicPr>
          <p:cNvPr id="166" name="Picture 165">
            <a:hlinkClick r:id="rId17" action="ppaction://hlinksldjump"/>
          </p:cNvPr>
          <p:cNvPicPr>
            <a:picLocks noChangeAspect="1"/>
          </p:cNvPicPr>
          <p:nvPr/>
        </p:nvPicPr>
        <p:blipFill>
          <a:blip r:embed="rId15"/>
          <a:stretch>
            <a:fillRect/>
          </a:stretch>
        </p:blipFill>
        <p:spPr>
          <a:xfrm>
            <a:off x="8142138" y="2676142"/>
            <a:ext cx="304826" cy="274344"/>
          </a:xfrm>
          <a:prstGeom prst="rect">
            <a:avLst/>
          </a:prstGeom>
        </p:spPr>
      </p:pic>
      <p:pic>
        <p:nvPicPr>
          <p:cNvPr id="167" name="Picture 166">
            <a:hlinkClick r:id="rId18" action="ppaction://hlinksldjump"/>
          </p:cNvPr>
          <p:cNvPicPr>
            <a:picLocks noChangeAspect="1"/>
          </p:cNvPicPr>
          <p:nvPr/>
        </p:nvPicPr>
        <p:blipFill>
          <a:blip r:embed="rId15"/>
          <a:stretch>
            <a:fillRect/>
          </a:stretch>
        </p:blipFill>
        <p:spPr>
          <a:xfrm>
            <a:off x="8142138" y="3027900"/>
            <a:ext cx="304826" cy="274344"/>
          </a:xfrm>
          <a:prstGeom prst="rect">
            <a:avLst/>
          </a:prstGeom>
        </p:spPr>
      </p:pic>
      <p:pic>
        <p:nvPicPr>
          <p:cNvPr id="168" name="Picture 167">
            <a:hlinkClick r:id="rId19" action="ppaction://hlinksldjump"/>
          </p:cNvPr>
          <p:cNvPicPr>
            <a:picLocks noChangeAspect="1"/>
          </p:cNvPicPr>
          <p:nvPr/>
        </p:nvPicPr>
        <p:blipFill>
          <a:blip r:embed="rId15"/>
          <a:stretch>
            <a:fillRect/>
          </a:stretch>
        </p:blipFill>
        <p:spPr>
          <a:xfrm>
            <a:off x="8142138" y="3409531"/>
            <a:ext cx="304826" cy="274344"/>
          </a:xfrm>
          <a:prstGeom prst="rect">
            <a:avLst/>
          </a:prstGeom>
        </p:spPr>
      </p:pic>
      <p:pic>
        <p:nvPicPr>
          <p:cNvPr id="169" name="Picture 168">
            <a:hlinkClick r:id="rId20" action="ppaction://hlinksldjump"/>
          </p:cNvPr>
          <p:cNvPicPr>
            <a:picLocks noChangeAspect="1"/>
          </p:cNvPicPr>
          <p:nvPr/>
        </p:nvPicPr>
        <p:blipFill>
          <a:blip r:embed="rId15"/>
          <a:stretch>
            <a:fillRect/>
          </a:stretch>
        </p:blipFill>
        <p:spPr>
          <a:xfrm>
            <a:off x="8142138" y="3775541"/>
            <a:ext cx="304826" cy="274344"/>
          </a:xfrm>
          <a:prstGeom prst="rect">
            <a:avLst/>
          </a:prstGeom>
        </p:spPr>
      </p:pic>
      <p:pic>
        <p:nvPicPr>
          <p:cNvPr id="14" name="Picture 13">
            <a:hlinkClick r:id="rId21" action="ppaction://hlinksldjump"/>
          </p:cNvPr>
          <p:cNvPicPr>
            <a:picLocks noChangeAspect="1"/>
          </p:cNvPicPr>
          <p:nvPr/>
        </p:nvPicPr>
        <p:blipFill>
          <a:blip r:embed="rId22"/>
          <a:stretch>
            <a:fillRect/>
          </a:stretch>
        </p:blipFill>
        <p:spPr>
          <a:xfrm>
            <a:off x="9885288" y="1562491"/>
            <a:ext cx="231668" cy="274344"/>
          </a:xfrm>
          <a:prstGeom prst="rect">
            <a:avLst/>
          </a:prstGeom>
        </p:spPr>
      </p:pic>
      <p:pic>
        <p:nvPicPr>
          <p:cNvPr id="172" name="Picture 171">
            <a:hlinkClick r:id="rId23" action="ppaction://hlinksldjump"/>
          </p:cNvPr>
          <p:cNvPicPr>
            <a:picLocks noChangeAspect="1"/>
          </p:cNvPicPr>
          <p:nvPr/>
        </p:nvPicPr>
        <p:blipFill>
          <a:blip r:embed="rId22"/>
          <a:stretch>
            <a:fillRect/>
          </a:stretch>
        </p:blipFill>
        <p:spPr>
          <a:xfrm>
            <a:off x="9885288" y="2310132"/>
            <a:ext cx="231668" cy="274344"/>
          </a:xfrm>
          <a:prstGeom prst="rect">
            <a:avLst/>
          </a:prstGeom>
        </p:spPr>
      </p:pic>
      <p:pic>
        <p:nvPicPr>
          <p:cNvPr id="173" name="Picture 172">
            <a:hlinkClick r:id="rId24" action="ppaction://hlinksldjump"/>
          </p:cNvPr>
          <p:cNvPicPr>
            <a:picLocks noChangeAspect="1"/>
          </p:cNvPicPr>
          <p:nvPr/>
        </p:nvPicPr>
        <p:blipFill>
          <a:blip r:embed="rId22"/>
          <a:stretch>
            <a:fillRect/>
          </a:stretch>
        </p:blipFill>
        <p:spPr>
          <a:xfrm>
            <a:off x="9885288" y="2676142"/>
            <a:ext cx="231668" cy="274344"/>
          </a:xfrm>
          <a:prstGeom prst="rect">
            <a:avLst/>
          </a:prstGeom>
        </p:spPr>
      </p:pic>
      <p:pic>
        <p:nvPicPr>
          <p:cNvPr id="174" name="Picture 173">
            <a:hlinkClick r:id="rId25" action="ppaction://hlinksldjump"/>
          </p:cNvPr>
          <p:cNvPicPr>
            <a:picLocks noChangeAspect="1"/>
          </p:cNvPicPr>
          <p:nvPr/>
        </p:nvPicPr>
        <p:blipFill>
          <a:blip r:embed="rId22"/>
          <a:stretch>
            <a:fillRect/>
          </a:stretch>
        </p:blipFill>
        <p:spPr>
          <a:xfrm>
            <a:off x="9885288" y="3053068"/>
            <a:ext cx="231668" cy="274344"/>
          </a:xfrm>
          <a:prstGeom prst="rect">
            <a:avLst/>
          </a:prstGeom>
        </p:spPr>
      </p:pic>
      <p:pic>
        <p:nvPicPr>
          <p:cNvPr id="28" name="Picture 27">
            <a:hlinkClick r:id="rId26" action="ppaction://hlinksldjump"/>
          </p:cNvPr>
          <p:cNvPicPr>
            <a:picLocks noChangeAspect="1"/>
          </p:cNvPicPr>
          <p:nvPr/>
        </p:nvPicPr>
        <p:blipFill>
          <a:blip r:embed="rId2"/>
          <a:stretch>
            <a:fillRect/>
          </a:stretch>
        </p:blipFill>
        <p:spPr>
          <a:xfrm>
            <a:off x="4775078" y="4167535"/>
            <a:ext cx="195089" cy="274344"/>
          </a:xfrm>
          <a:prstGeom prst="rect">
            <a:avLst/>
          </a:prstGeom>
        </p:spPr>
      </p:pic>
      <p:pic>
        <p:nvPicPr>
          <p:cNvPr id="29" name="Picture 28">
            <a:hlinkClick r:id="rId27" action="ppaction://hlinksldjump"/>
          </p:cNvPr>
          <p:cNvPicPr>
            <a:picLocks noChangeAspect="1"/>
          </p:cNvPicPr>
          <p:nvPr/>
        </p:nvPicPr>
        <p:blipFill>
          <a:blip r:embed="rId15"/>
          <a:stretch>
            <a:fillRect/>
          </a:stretch>
        </p:blipFill>
        <p:spPr>
          <a:xfrm>
            <a:off x="8138893" y="4164669"/>
            <a:ext cx="304826" cy="274344"/>
          </a:xfrm>
          <a:prstGeom prst="rect">
            <a:avLst/>
          </a:prstGeom>
        </p:spPr>
      </p:pic>
      <p:pic>
        <p:nvPicPr>
          <p:cNvPr id="30" name="Picture 29">
            <a:hlinkClick r:id="rId28" action="ppaction://hlinksldjump"/>
          </p:cNvPr>
          <p:cNvPicPr>
            <a:picLocks noChangeAspect="1"/>
          </p:cNvPicPr>
          <p:nvPr/>
        </p:nvPicPr>
        <p:blipFill>
          <a:blip r:embed="rId2"/>
          <a:stretch>
            <a:fillRect/>
          </a:stretch>
        </p:blipFill>
        <p:spPr>
          <a:xfrm>
            <a:off x="4775078" y="4550714"/>
            <a:ext cx="195089" cy="274344"/>
          </a:xfrm>
          <a:prstGeom prst="rect">
            <a:avLst/>
          </a:prstGeom>
        </p:spPr>
      </p:pic>
      <p:pic>
        <p:nvPicPr>
          <p:cNvPr id="31" name="Picture 30">
            <a:hlinkClick r:id="rId29" action="ppaction://hlinksldjump"/>
          </p:cNvPr>
          <p:cNvPicPr>
            <a:picLocks noChangeAspect="1"/>
          </p:cNvPicPr>
          <p:nvPr/>
        </p:nvPicPr>
        <p:blipFill>
          <a:blip r:embed="rId15"/>
          <a:stretch>
            <a:fillRect/>
          </a:stretch>
        </p:blipFill>
        <p:spPr>
          <a:xfrm>
            <a:off x="8138893" y="4547848"/>
            <a:ext cx="304826" cy="274344"/>
          </a:xfrm>
          <a:prstGeom prst="rect">
            <a:avLst/>
          </a:prstGeom>
        </p:spPr>
      </p:pic>
      <p:pic>
        <p:nvPicPr>
          <p:cNvPr id="32" name="Picture 31">
            <a:hlinkClick r:id="rId30" action="ppaction://hlinksldjump"/>
          </p:cNvPr>
          <p:cNvPicPr>
            <a:picLocks noChangeAspect="1"/>
          </p:cNvPicPr>
          <p:nvPr/>
        </p:nvPicPr>
        <p:blipFill>
          <a:blip r:embed="rId2"/>
          <a:stretch>
            <a:fillRect/>
          </a:stretch>
        </p:blipFill>
        <p:spPr>
          <a:xfrm>
            <a:off x="4770833" y="4912242"/>
            <a:ext cx="195089" cy="274344"/>
          </a:xfrm>
          <a:prstGeom prst="rect">
            <a:avLst/>
          </a:prstGeom>
        </p:spPr>
      </p:pic>
      <p:pic>
        <p:nvPicPr>
          <p:cNvPr id="33" name="Picture 32">
            <a:hlinkClick r:id="rId31" action="ppaction://hlinksldjump"/>
          </p:cNvPr>
          <p:cNvPicPr>
            <a:picLocks noChangeAspect="1"/>
          </p:cNvPicPr>
          <p:nvPr/>
        </p:nvPicPr>
        <p:blipFill>
          <a:blip r:embed="rId15"/>
          <a:stretch>
            <a:fillRect/>
          </a:stretch>
        </p:blipFill>
        <p:spPr>
          <a:xfrm>
            <a:off x="8138893" y="4912242"/>
            <a:ext cx="304826" cy="274344"/>
          </a:xfrm>
          <a:prstGeom prst="rect">
            <a:avLst/>
          </a:prstGeom>
        </p:spPr>
      </p:pic>
      <p:pic>
        <p:nvPicPr>
          <p:cNvPr id="34" name="Picture 33">
            <a:hlinkClick r:id="rId32" action="ppaction://hlinksldjump"/>
          </p:cNvPr>
          <p:cNvPicPr>
            <a:picLocks noChangeAspect="1"/>
          </p:cNvPicPr>
          <p:nvPr/>
        </p:nvPicPr>
        <p:blipFill>
          <a:blip r:embed="rId2"/>
          <a:stretch>
            <a:fillRect/>
          </a:stretch>
        </p:blipFill>
        <p:spPr>
          <a:xfrm>
            <a:off x="4770833" y="5275364"/>
            <a:ext cx="195089" cy="274344"/>
          </a:xfrm>
          <a:prstGeom prst="rect">
            <a:avLst/>
          </a:prstGeom>
        </p:spPr>
      </p:pic>
      <p:pic>
        <p:nvPicPr>
          <p:cNvPr id="35" name="Picture 34">
            <a:hlinkClick r:id="rId33" action="ppaction://hlinksldjump"/>
          </p:cNvPr>
          <p:cNvPicPr>
            <a:picLocks noChangeAspect="1"/>
          </p:cNvPicPr>
          <p:nvPr/>
        </p:nvPicPr>
        <p:blipFill>
          <a:blip r:embed="rId15"/>
          <a:stretch>
            <a:fillRect/>
          </a:stretch>
        </p:blipFill>
        <p:spPr>
          <a:xfrm>
            <a:off x="8134648" y="5272498"/>
            <a:ext cx="304826" cy="274344"/>
          </a:xfrm>
          <a:prstGeom prst="rect">
            <a:avLst/>
          </a:prstGeom>
        </p:spPr>
      </p:pic>
      <p:pic>
        <p:nvPicPr>
          <p:cNvPr id="36" name="Picture 35">
            <a:hlinkClick r:id="rId34" action="ppaction://hlinksldjump"/>
          </p:cNvPr>
          <p:cNvPicPr>
            <a:picLocks noChangeAspect="1"/>
          </p:cNvPicPr>
          <p:nvPr/>
        </p:nvPicPr>
        <p:blipFill>
          <a:blip r:embed="rId2"/>
          <a:stretch>
            <a:fillRect/>
          </a:stretch>
        </p:blipFill>
        <p:spPr>
          <a:xfrm>
            <a:off x="4770833" y="5658543"/>
            <a:ext cx="195089" cy="274344"/>
          </a:xfrm>
          <a:prstGeom prst="rect">
            <a:avLst/>
          </a:prstGeom>
        </p:spPr>
      </p:pic>
      <p:pic>
        <p:nvPicPr>
          <p:cNvPr id="37" name="Picture 36">
            <a:hlinkClick r:id="rId35" action="ppaction://hlinksldjump"/>
          </p:cNvPr>
          <p:cNvPicPr>
            <a:picLocks noChangeAspect="1"/>
          </p:cNvPicPr>
          <p:nvPr/>
        </p:nvPicPr>
        <p:blipFill>
          <a:blip r:embed="rId15"/>
          <a:stretch>
            <a:fillRect/>
          </a:stretch>
        </p:blipFill>
        <p:spPr>
          <a:xfrm>
            <a:off x="8134648" y="5655677"/>
            <a:ext cx="304826" cy="274344"/>
          </a:xfrm>
          <a:prstGeom prst="rect">
            <a:avLst/>
          </a:prstGeom>
        </p:spPr>
      </p:pic>
      <p:pic>
        <p:nvPicPr>
          <p:cNvPr id="38" name="Picture 37">
            <a:hlinkClick r:id="rId36" action="ppaction://hlinksldjump"/>
          </p:cNvPr>
          <p:cNvPicPr>
            <a:picLocks noChangeAspect="1"/>
          </p:cNvPicPr>
          <p:nvPr/>
        </p:nvPicPr>
        <p:blipFill>
          <a:blip r:embed="rId2"/>
          <a:stretch>
            <a:fillRect/>
          </a:stretch>
        </p:blipFill>
        <p:spPr>
          <a:xfrm>
            <a:off x="4770833" y="6022937"/>
            <a:ext cx="195089" cy="274344"/>
          </a:xfrm>
          <a:prstGeom prst="rect">
            <a:avLst/>
          </a:prstGeom>
        </p:spPr>
      </p:pic>
      <p:pic>
        <p:nvPicPr>
          <p:cNvPr id="39" name="Picture 38">
            <a:hlinkClick r:id="rId37" action="ppaction://hlinksldjump"/>
          </p:cNvPr>
          <p:cNvPicPr>
            <a:picLocks noChangeAspect="1"/>
          </p:cNvPicPr>
          <p:nvPr/>
        </p:nvPicPr>
        <p:blipFill>
          <a:blip r:embed="rId11"/>
          <a:stretch>
            <a:fillRect/>
          </a:stretch>
        </p:blipFill>
        <p:spPr>
          <a:xfrm>
            <a:off x="6351905" y="6020443"/>
            <a:ext cx="329213" cy="274344"/>
          </a:xfrm>
          <a:prstGeom prst="rect">
            <a:avLst/>
          </a:prstGeom>
        </p:spPr>
      </p:pic>
      <p:pic>
        <p:nvPicPr>
          <p:cNvPr id="40" name="Picture 39">
            <a:hlinkClick r:id="rId38" action="ppaction://hlinksldjump"/>
          </p:cNvPr>
          <p:cNvPicPr>
            <a:picLocks noChangeAspect="1"/>
          </p:cNvPicPr>
          <p:nvPr/>
        </p:nvPicPr>
        <p:blipFill>
          <a:blip r:embed="rId15"/>
          <a:stretch>
            <a:fillRect/>
          </a:stretch>
        </p:blipFill>
        <p:spPr>
          <a:xfrm>
            <a:off x="8134648" y="6020071"/>
            <a:ext cx="304826" cy="274344"/>
          </a:xfrm>
          <a:prstGeom prst="rect">
            <a:avLst/>
          </a:prstGeom>
        </p:spPr>
      </p:pic>
    </p:spTree>
    <p:extLst>
      <p:ext uri="{BB962C8B-B14F-4D97-AF65-F5344CB8AC3E}">
        <p14:creationId xmlns:p14="http://schemas.microsoft.com/office/powerpoint/2010/main" val="9857519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Surveys</a:t>
            </a:r>
            <a:endParaRPr lang="en-US" dirty="0"/>
          </a:p>
        </p:txBody>
      </p:sp>
      <p:sp>
        <p:nvSpPr>
          <p:cNvPr id="4" name="Text Placeholder 3"/>
          <p:cNvSpPr>
            <a:spLocks noGrp="1"/>
          </p:cNvSpPr>
          <p:nvPr>
            <p:ph type="body" sz="quarter" idx="13"/>
          </p:nvPr>
        </p:nvSpPr>
        <p:spPr/>
        <p:txBody>
          <a:bodyPr/>
          <a:lstStyle/>
          <a:p>
            <a:r>
              <a:rPr lang="en-US" dirty="0"/>
              <a:t>Measure end user satisfaction at the end of each Service Management process</a:t>
            </a:r>
          </a:p>
        </p:txBody>
      </p:sp>
      <p:sp>
        <p:nvSpPr>
          <p:cNvPr id="5" name="Rectangle 4"/>
          <p:cNvSpPr/>
          <p:nvPr/>
        </p:nvSpPr>
        <p:spPr>
          <a:xfrm>
            <a:off x="5631886" y="1782696"/>
            <a:ext cx="6170789" cy="2693045"/>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a:t>Service agent creates a new survey to garner end user satisfaction on new catalog deployment</a:t>
            </a:r>
          </a:p>
          <a:p>
            <a:pPr marL="342900" indent="-342900">
              <a:spcAft>
                <a:spcPts val="1800"/>
              </a:spcAft>
              <a:buFont typeface="Arial" panose="020B0604020202020204" pitchFamily="34" charset="0"/>
              <a:buChar char="•"/>
            </a:pPr>
            <a:r>
              <a:rPr lang="en-US" sz="2000" dirty="0"/>
              <a:t>End user is notified of survey and completes it</a:t>
            </a:r>
          </a:p>
          <a:p>
            <a:pPr marL="342900" indent="-342900">
              <a:spcAft>
                <a:spcPts val="1800"/>
              </a:spcAft>
              <a:buFont typeface="Arial" panose="020B0604020202020204" pitchFamily="34" charset="0"/>
              <a:buChar char="•"/>
            </a:pPr>
            <a:r>
              <a:rPr lang="en-US" sz="2000" dirty="0"/>
              <a:t>Service agent is able to view reporting and analytics on the survey (once completed)</a:t>
            </a:r>
          </a:p>
        </p:txBody>
      </p:sp>
      <p:sp>
        <p:nvSpPr>
          <p:cNvPr id="7" name="Content Placeholder 20"/>
          <p:cNvSpPr txBox="1">
            <a:spLocks/>
          </p:cNvSpPr>
          <p:nvPr/>
        </p:nvSpPr>
        <p:spPr>
          <a:xfrm>
            <a:off x="946785" y="1784933"/>
            <a:ext cx="4466617"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Multiple survey templates to support different SM processes</a:t>
            </a:r>
          </a:p>
          <a:p>
            <a:r>
              <a:rPr lang="en-US" sz="2000" dirty="0" smtClean="0"/>
              <a:t>Customization capabilities to address business needs of an organization</a:t>
            </a:r>
          </a:p>
          <a:p>
            <a:r>
              <a:rPr lang="en-US" sz="2000" dirty="0" smtClean="0"/>
              <a:t>Automatically or manually poll users</a:t>
            </a:r>
          </a:p>
          <a:p>
            <a:r>
              <a:rPr lang="en-US" sz="2000" dirty="0" smtClean="0"/>
              <a:t>Analyze results via Hot Topic Analytics and reporting</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049570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681534" y="1022532"/>
            <a:ext cx="6825785" cy="5236862"/>
          </a:xfrm>
          <a:prstGeom prst="rect">
            <a:avLst/>
          </a:prstGeom>
        </p:spPr>
      </p:pic>
      <p:sp>
        <p:nvSpPr>
          <p:cNvPr id="2" name="Content Placeholder 1"/>
          <p:cNvSpPr>
            <a:spLocks noGrp="1"/>
          </p:cNvSpPr>
          <p:nvPr>
            <p:ph sz="quarter" idx="4294967295"/>
          </p:nvPr>
        </p:nvSpPr>
        <p:spPr>
          <a:xfrm>
            <a:off x="535190" y="2128685"/>
            <a:ext cx="2146344" cy="1402198"/>
          </a:xfrm>
        </p:spPr>
        <p:txBody>
          <a:bodyPr/>
          <a:lstStyle/>
          <a:p>
            <a:pPr marL="0" indent="0">
              <a:buNone/>
            </a:pPr>
            <a:r>
              <a:rPr lang="en-US" sz="1400" dirty="0" smtClean="0"/>
              <a:t>Define surveys related to any process (Satisfaction surveys for Service, Support, Asset model,</a:t>
            </a:r>
            <a:r>
              <a:rPr lang="en-US" sz="1400" dirty="0"/>
              <a:t> </a:t>
            </a:r>
            <a:r>
              <a:rPr lang="en-US" sz="1400" dirty="0" smtClean="0"/>
              <a:t>Post Change success survey, etc.)</a:t>
            </a:r>
          </a:p>
        </p:txBody>
      </p:sp>
      <p:sp>
        <p:nvSpPr>
          <p:cNvPr id="7" name="Content Placeholder 1"/>
          <p:cNvSpPr txBox="1">
            <a:spLocks/>
          </p:cNvSpPr>
          <p:nvPr/>
        </p:nvSpPr>
        <p:spPr>
          <a:xfrm>
            <a:off x="535190" y="5066823"/>
            <a:ext cx="2622399" cy="847006"/>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Pre-defined fields allow for quick and easy survey setup including one-click anonymous configuration</a:t>
            </a:r>
          </a:p>
        </p:txBody>
      </p:sp>
      <p:sp>
        <p:nvSpPr>
          <p:cNvPr id="8" name="Content Placeholder 1"/>
          <p:cNvSpPr txBox="1">
            <a:spLocks/>
          </p:cNvSpPr>
          <p:nvPr/>
        </p:nvSpPr>
        <p:spPr>
          <a:xfrm>
            <a:off x="9713531" y="3530883"/>
            <a:ext cx="1931640" cy="612397"/>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Easily configure question text and type and assign IDs for future analytics</a:t>
            </a:r>
          </a:p>
        </p:txBody>
      </p:sp>
      <p:cxnSp>
        <p:nvCxnSpPr>
          <p:cNvPr id="9" name="Straight Arrow Connector 8"/>
          <p:cNvCxnSpPr/>
          <p:nvPr/>
        </p:nvCxnSpPr>
        <p:spPr>
          <a:xfrm>
            <a:off x="505829" y="5092916"/>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8029" y="2128685"/>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614798" y="3562495"/>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Title 5"/>
          <p:cNvSpPr>
            <a:spLocks noGrp="1"/>
          </p:cNvSpPr>
          <p:nvPr>
            <p:ph type="title"/>
          </p:nvPr>
        </p:nvSpPr>
        <p:spPr>
          <a:xfrm>
            <a:off x="946786" y="429273"/>
            <a:ext cx="10311765" cy="487330"/>
          </a:xfrm>
        </p:spPr>
        <p:txBody>
          <a:bodyPr/>
          <a:lstStyle/>
          <a:p>
            <a:r>
              <a:rPr lang="en-US" dirty="0" smtClean="0"/>
              <a:t>Screenshot: Create Survey for End User</a:t>
            </a:r>
            <a:endParaRPr lang="en-GB" dirty="0"/>
          </a:p>
        </p:txBody>
      </p:sp>
      <p:pic>
        <p:nvPicPr>
          <p:cNvPr id="18" name="Picture 17">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9" name="Picture 18">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21" name="Action Button: Return 20">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Action Button: Forward or Next 21">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9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943721" y="978183"/>
            <a:ext cx="4652740" cy="5220571"/>
          </a:xfrm>
          <a:prstGeom prst="rect">
            <a:avLst/>
          </a:prstGeom>
          <a:ln>
            <a:solidFill>
              <a:schemeClr val="accent1"/>
            </a:solidFill>
          </a:ln>
        </p:spPr>
      </p:pic>
      <p:sp>
        <p:nvSpPr>
          <p:cNvPr id="2" name="Content Placeholder 1"/>
          <p:cNvSpPr>
            <a:spLocks noGrp="1"/>
          </p:cNvSpPr>
          <p:nvPr>
            <p:ph sz="quarter" idx="4294967295"/>
          </p:nvPr>
        </p:nvSpPr>
        <p:spPr>
          <a:xfrm>
            <a:off x="9001508" y="1486872"/>
            <a:ext cx="2022875" cy="434396"/>
          </a:xfrm>
        </p:spPr>
        <p:txBody>
          <a:bodyPr/>
          <a:lstStyle/>
          <a:p>
            <a:pPr marL="0" indent="0">
              <a:buNone/>
            </a:pPr>
            <a:r>
              <a:rPr lang="en-US" sz="1400" dirty="0" smtClean="0"/>
              <a:t>Simple, relatable icons for easy selection process</a:t>
            </a:r>
          </a:p>
        </p:txBody>
      </p:sp>
      <p:sp>
        <p:nvSpPr>
          <p:cNvPr id="6" name="Content Placeholder 1"/>
          <p:cNvSpPr txBox="1">
            <a:spLocks/>
          </p:cNvSpPr>
          <p:nvPr/>
        </p:nvSpPr>
        <p:spPr>
          <a:xfrm>
            <a:off x="8792762" y="3830206"/>
            <a:ext cx="2532504" cy="630479"/>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Multiple options for gathering data via paragraph text, checkboxes, and numerical inputs</a:t>
            </a:r>
          </a:p>
        </p:txBody>
      </p:sp>
      <p:sp>
        <p:nvSpPr>
          <p:cNvPr id="7" name="Content Placeholder 1"/>
          <p:cNvSpPr txBox="1">
            <a:spLocks/>
          </p:cNvSpPr>
          <p:nvPr/>
        </p:nvSpPr>
        <p:spPr>
          <a:xfrm>
            <a:off x="8792762" y="5412209"/>
            <a:ext cx="2336334" cy="638529"/>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Simple submission collects and stores all related user data for larger reporting and analytics </a:t>
            </a:r>
          </a:p>
        </p:txBody>
      </p:sp>
      <p:cxnSp>
        <p:nvCxnSpPr>
          <p:cNvPr id="11" name="Straight Arrow Connector 10"/>
          <p:cNvCxnSpPr/>
          <p:nvPr/>
        </p:nvCxnSpPr>
        <p:spPr>
          <a:xfrm>
            <a:off x="7928565" y="3830206"/>
            <a:ext cx="3200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Content Placeholder 1"/>
          <p:cNvSpPr txBox="1">
            <a:spLocks/>
          </p:cNvSpPr>
          <p:nvPr/>
        </p:nvSpPr>
        <p:spPr>
          <a:xfrm>
            <a:off x="8910208" y="2608805"/>
            <a:ext cx="2297613" cy="651111"/>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Collect responses effectively – friendly formats designed to increase user response rates</a:t>
            </a:r>
          </a:p>
        </p:txBody>
      </p:sp>
      <p:cxnSp>
        <p:nvCxnSpPr>
          <p:cNvPr id="14" name="Straight Arrow Connector 13"/>
          <p:cNvCxnSpPr/>
          <p:nvPr/>
        </p:nvCxnSpPr>
        <p:spPr>
          <a:xfrm>
            <a:off x="7274224" y="3259916"/>
            <a:ext cx="37490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Survey taken by End User</a:t>
            </a:r>
            <a:endParaRPr lang="en-US" dirty="0"/>
          </a:p>
        </p:txBody>
      </p:sp>
      <p:cxnSp>
        <p:nvCxnSpPr>
          <p:cNvPr id="17" name="Straight Arrow Connector 16"/>
          <p:cNvCxnSpPr/>
          <p:nvPr/>
        </p:nvCxnSpPr>
        <p:spPr>
          <a:xfrm>
            <a:off x="8526979" y="6050738"/>
            <a:ext cx="25603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458781" y="1973604"/>
            <a:ext cx="34747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305579" y="1973604"/>
            <a:ext cx="2916081" cy="3720517"/>
          </a:xfrm>
          <a:prstGeom prst="rect">
            <a:avLst/>
          </a:prstGeom>
        </p:spPr>
      </p:pic>
      <p:cxnSp>
        <p:nvCxnSpPr>
          <p:cNvPr id="19" name="Straight Connector 18"/>
          <p:cNvCxnSpPr/>
          <p:nvPr/>
        </p:nvCxnSpPr>
        <p:spPr>
          <a:xfrm flipV="1">
            <a:off x="2948177" y="978183"/>
            <a:ext cx="995544" cy="161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46938" y="2589552"/>
            <a:ext cx="996783" cy="3609202"/>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26" name="Picture 25">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8" name="Action Button: Return 27">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9" name="Action Button: Forward or Next 28">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ction Button: Back or Previous 29">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59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621292" y="1094763"/>
            <a:ext cx="6481248" cy="3770851"/>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2286150" y="4957412"/>
            <a:ext cx="6462837" cy="1841922"/>
          </a:xfrm>
          <a:prstGeom prst="rect">
            <a:avLst/>
          </a:prstGeom>
        </p:spPr>
      </p:pic>
      <p:sp>
        <p:nvSpPr>
          <p:cNvPr id="11" name="Content Placeholder 1"/>
          <p:cNvSpPr txBox="1">
            <a:spLocks/>
          </p:cNvSpPr>
          <p:nvPr/>
        </p:nvSpPr>
        <p:spPr>
          <a:xfrm>
            <a:off x="9239600" y="3328676"/>
            <a:ext cx="2018951" cy="434396"/>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Big data analytics – hot topic analysis of responses</a:t>
            </a:r>
          </a:p>
        </p:txBody>
      </p:sp>
      <p:sp>
        <p:nvSpPr>
          <p:cNvPr id="12" name="Content Placeholder 1"/>
          <p:cNvSpPr txBox="1">
            <a:spLocks/>
          </p:cNvSpPr>
          <p:nvPr/>
        </p:nvSpPr>
        <p:spPr>
          <a:xfrm>
            <a:off x="316244" y="5626091"/>
            <a:ext cx="2018951" cy="434396"/>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Full report and dashboard capabilities</a:t>
            </a:r>
          </a:p>
        </p:txBody>
      </p:sp>
      <p:cxnSp>
        <p:nvCxnSpPr>
          <p:cNvPr id="13" name="Straight Arrow Connector 12"/>
          <p:cNvCxnSpPr/>
          <p:nvPr/>
        </p:nvCxnSpPr>
        <p:spPr>
          <a:xfrm>
            <a:off x="5993803" y="3328676"/>
            <a:ext cx="5212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Content Placeholder 1"/>
          <p:cNvSpPr txBox="1">
            <a:spLocks/>
          </p:cNvSpPr>
          <p:nvPr/>
        </p:nvSpPr>
        <p:spPr>
          <a:xfrm>
            <a:off x="567217" y="2046731"/>
            <a:ext cx="2018951" cy="637745"/>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Easy navigation from survey creation to status reports to analytics</a:t>
            </a:r>
          </a:p>
        </p:txBody>
      </p:sp>
      <p:cxnSp>
        <p:nvCxnSpPr>
          <p:cNvPr id="15" name="Straight Arrow Connector 14"/>
          <p:cNvCxnSpPr/>
          <p:nvPr/>
        </p:nvCxnSpPr>
        <p:spPr>
          <a:xfrm>
            <a:off x="567217" y="2046731"/>
            <a:ext cx="2103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3515" y="5626091"/>
            <a:ext cx="20116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Survey Analytics</a:t>
            </a:r>
            <a:endParaRPr lang="en-US" dirty="0"/>
          </a:p>
        </p:txBody>
      </p:sp>
      <p:pic>
        <p:nvPicPr>
          <p:cNvPr id="18" name="Picture 17">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9" name="Picture 18">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1" name="Action Button: Return 20">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Action Button: Back or Previous 21">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93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IT News</a:t>
            </a:r>
            <a:endParaRPr lang="en-US" dirty="0"/>
          </a:p>
        </p:txBody>
      </p:sp>
      <p:sp>
        <p:nvSpPr>
          <p:cNvPr id="4" name="Text Placeholder 3"/>
          <p:cNvSpPr>
            <a:spLocks noGrp="1"/>
          </p:cNvSpPr>
          <p:nvPr>
            <p:ph type="body" sz="quarter" idx="13"/>
          </p:nvPr>
        </p:nvSpPr>
        <p:spPr/>
        <p:txBody>
          <a:bodyPr/>
          <a:lstStyle/>
          <a:p>
            <a:r>
              <a:rPr lang="en-US" dirty="0"/>
              <a:t>Push self-service targeted news on both the web and mobile apps</a:t>
            </a:r>
          </a:p>
        </p:txBody>
      </p:sp>
      <p:sp>
        <p:nvSpPr>
          <p:cNvPr id="5" name="Rectangle 4"/>
          <p:cNvSpPr/>
          <p:nvPr/>
        </p:nvSpPr>
        <p:spPr>
          <a:xfrm>
            <a:off x="5269054" y="1784933"/>
            <a:ext cx="6552832" cy="1308050"/>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smtClean="0"/>
              <a:t>Create article about new functionality for specific functional group</a:t>
            </a:r>
            <a:endParaRPr lang="en-US" sz="2000" dirty="0"/>
          </a:p>
        </p:txBody>
      </p:sp>
      <p:sp>
        <p:nvSpPr>
          <p:cNvPr id="7" name="Content Placeholder 20"/>
          <p:cNvSpPr txBox="1">
            <a:spLocks/>
          </p:cNvSpPr>
          <p:nvPr/>
        </p:nvSpPr>
        <p:spPr>
          <a:xfrm>
            <a:off x="946785" y="1784933"/>
            <a:ext cx="3490744"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Separate news lifecycles</a:t>
            </a:r>
          </a:p>
          <a:p>
            <a:r>
              <a:rPr lang="en-US" sz="2000" dirty="0" smtClean="0"/>
              <a:t>Segment news by location or group entitlements</a:t>
            </a:r>
          </a:p>
          <a:p>
            <a:r>
              <a:rPr lang="en-US" sz="2000" dirty="0" smtClean="0"/>
              <a:t>See news relevant to service and support context</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524941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924755" y="1983001"/>
            <a:ext cx="7399867" cy="3913943"/>
          </a:xfrm>
          <a:prstGeom prst="rect">
            <a:avLst/>
          </a:prstGeom>
        </p:spPr>
      </p:pic>
      <p:sp>
        <p:nvSpPr>
          <p:cNvPr id="5" name="Rectangle 4"/>
          <p:cNvSpPr/>
          <p:nvPr/>
        </p:nvSpPr>
        <p:spPr>
          <a:xfrm>
            <a:off x="9469281" y="3321680"/>
            <a:ext cx="1520453" cy="738664"/>
          </a:xfrm>
          <a:prstGeom prst="rect">
            <a:avLst/>
          </a:prstGeom>
        </p:spPr>
        <p:txBody>
          <a:bodyPr wrap="square">
            <a:spAutoFit/>
          </a:bodyPr>
          <a:lstStyle/>
          <a:p>
            <a:r>
              <a:rPr lang="en-US" sz="1400" dirty="0"/>
              <a:t>Publish news from Incident, Change, or Service Catalog</a:t>
            </a:r>
          </a:p>
        </p:txBody>
      </p:sp>
      <p:cxnSp>
        <p:nvCxnSpPr>
          <p:cNvPr id="9" name="Straight Arrow Connector 8"/>
          <p:cNvCxnSpPr/>
          <p:nvPr/>
        </p:nvCxnSpPr>
        <p:spPr>
          <a:xfrm>
            <a:off x="6806505" y="3321680"/>
            <a:ext cx="41148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Text Placeholder 6"/>
          <p:cNvSpPr txBox="1">
            <a:spLocks/>
          </p:cNvSpPr>
          <p:nvPr/>
        </p:nvSpPr>
        <p:spPr>
          <a:xfrm>
            <a:off x="946785" y="916603"/>
            <a:ext cx="10314432" cy="381000"/>
          </a:xfrm>
          <a:prstGeom prst="rect">
            <a:avLst/>
          </a:prstGeom>
        </p:spPr>
        <p:txBody>
          <a:bodyPr vert="horz" lIns="0" tIns="45720" rIns="91440" bIns="45720" rtlCol="0">
            <a:noAutofit/>
          </a:bodyPr>
          <a:lstStyle>
            <a:lvl1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2pPr>
            <a:lvl3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3pPr>
            <a:lvl4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4pPr>
            <a:lvl5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5pPr>
            <a:lvl6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6pPr>
            <a:lvl7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7pPr>
            <a:lvl8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8pPr>
            <a:lvl9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9pPr>
          </a:lstStyle>
          <a:p>
            <a:r>
              <a:rPr lang="en-US" dirty="0" smtClean="0"/>
              <a:t>How service agents can create news</a:t>
            </a:r>
            <a:endParaRPr lang="en-GB" dirty="0"/>
          </a:p>
        </p:txBody>
      </p:sp>
      <p:sp>
        <p:nvSpPr>
          <p:cNvPr id="7"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IT News Creation</a:t>
            </a:r>
            <a:endParaRPr lang="en-US" dirty="0"/>
          </a:p>
        </p:txBody>
      </p:sp>
      <p:pic>
        <p:nvPicPr>
          <p:cNvPr id="10" name="Picture 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1" name="Picture 10">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5" name="Action Button: Return 14">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6" name="Action Button: Forward or Next 15">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54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16496" y="2252309"/>
            <a:ext cx="6479823" cy="3427312"/>
          </a:xfrm>
          <a:prstGeom prst="rect">
            <a:avLst/>
          </a:prstGeom>
        </p:spPr>
      </p:pic>
      <p:sp>
        <p:nvSpPr>
          <p:cNvPr id="9" name="Rectangle 8"/>
          <p:cNvSpPr/>
          <p:nvPr/>
        </p:nvSpPr>
        <p:spPr>
          <a:xfrm>
            <a:off x="9571016" y="2621768"/>
            <a:ext cx="1475161" cy="738664"/>
          </a:xfrm>
          <a:prstGeom prst="rect">
            <a:avLst/>
          </a:prstGeom>
        </p:spPr>
        <p:txBody>
          <a:bodyPr wrap="square">
            <a:spAutoFit/>
          </a:bodyPr>
          <a:lstStyle/>
          <a:p>
            <a:r>
              <a:rPr lang="en-US" sz="1400" dirty="0" smtClean="0"/>
              <a:t>Segment </a:t>
            </a:r>
            <a:r>
              <a:rPr lang="en-US" sz="1400" dirty="0"/>
              <a:t>news by location/group entitlements</a:t>
            </a:r>
          </a:p>
        </p:txBody>
      </p:sp>
      <p:sp>
        <p:nvSpPr>
          <p:cNvPr id="12" name="Rectangle 11"/>
          <p:cNvSpPr/>
          <p:nvPr/>
        </p:nvSpPr>
        <p:spPr>
          <a:xfrm>
            <a:off x="656296" y="3280943"/>
            <a:ext cx="2085503" cy="307777"/>
          </a:xfrm>
          <a:prstGeom prst="rect">
            <a:avLst/>
          </a:prstGeom>
        </p:spPr>
        <p:txBody>
          <a:bodyPr wrap="square">
            <a:spAutoFit/>
          </a:bodyPr>
          <a:lstStyle/>
          <a:p>
            <a:r>
              <a:rPr lang="en-US" sz="1400" dirty="0"/>
              <a:t>Self-service targeted news</a:t>
            </a:r>
          </a:p>
        </p:txBody>
      </p:sp>
      <p:pic>
        <p:nvPicPr>
          <p:cNvPr id="13" name="Picture 12"/>
          <p:cNvPicPr>
            <a:picLocks noChangeAspect="1"/>
          </p:cNvPicPr>
          <p:nvPr/>
        </p:nvPicPr>
        <p:blipFill>
          <a:blip r:embed="rId4"/>
          <a:stretch>
            <a:fillRect/>
          </a:stretch>
        </p:blipFill>
        <p:spPr>
          <a:xfrm>
            <a:off x="8297701" y="2483554"/>
            <a:ext cx="1091058" cy="3196067"/>
          </a:xfrm>
          <a:prstGeom prst="rect">
            <a:avLst/>
          </a:prstGeom>
        </p:spPr>
      </p:pic>
      <p:sp>
        <p:nvSpPr>
          <p:cNvPr id="14" name="Rectangle 13"/>
          <p:cNvSpPr/>
          <p:nvPr/>
        </p:nvSpPr>
        <p:spPr>
          <a:xfrm>
            <a:off x="9571016" y="3897413"/>
            <a:ext cx="1765571" cy="738664"/>
          </a:xfrm>
          <a:prstGeom prst="rect">
            <a:avLst/>
          </a:prstGeom>
        </p:spPr>
        <p:txBody>
          <a:bodyPr wrap="square">
            <a:spAutoFit/>
          </a:bodyPr>
          <a:lstStyle/>
          <a:p>
            <a:r>
              <a:rPr lang="en-US" sz="1400" dirty="0"/>
              <a:t>Push news to users via Self-Service Portal on web and mobile</a:t>
            </a:r>
          </a:p>
        </p:txBody>
      </p:sp>
      <p:cxnSp>
        <p:nvCxnSpPr>
          <p:cNvPr id="15" name="Straight Arrow Connector 14"/>
          <p:cNvCxnSpPr/>
          <p:nvPr/>
        </p:nvCxnSpPr>
        <p:spPr>
          <a:xfrm>
            <a:off x="755015" y="3280943"/>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846112" y="2621768"/>
            <a:ext cx="2103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086861" y="3897413"/>
            <a:ext cx="2103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9" name="Text Placeholder 6"/>
          <p:cNvSpPr txBox="1">
            <a:spLocks/>
          </p:cNvSpPr>
          <p:nvPr/>
        </p:nvSpPr>
        <p:spPr>
          <a:xfrm>
            <a:off x="946785" y="916603"/>
            <a:ext cx="10314432" cy="381000"/>
          </a:xfrm>
          <a:prstGeom prst="rect">
            <a:avLst/>
          </a:prstGeom>
        </p:spPr>
        <p:txBody>
          <a:bodyPr vert="horz" lIns="0" tIns="45720" rIns="91440" bIns="45720" rtlCol="0">
            <a:noAutofit/>
          </a:bodyPr>
          <a:lstStyle>
            <a:lvl1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2pPr>
            <a:lvl3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3pPr>
            <a:lvl4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4pPr>
            <a:lvl5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sz="2400" kern="1200">
                <a:solidFill>
                  <a:schemeClr val="tx1"/>
                </a:solidFill>
                <a:latin typeface="+mn-lt"/>
                <a:ea typeface="+mn-ea"/>
                <a:cs typeface="+mn-cs"/>
              </a:defRPr>
            </a:lvl5pPr>
            <a:lvl6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6pPr>
            <a:lvl7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7pPr>
            <a:lvl8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8pPr>
            <a:lvl9pPr marL="0" indent="0" algn="l" defTabSz="914377"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9pPr>
          </a:lstStyle>
          <a:p>
            <a:r>
              <a:rPr lang="en-US" dirty="0"/>
              <a:t>Functionality for business and service desk users</a:t>
            </a:r>
          </a:p>
        </p:txBody>
      </p:sp>
      <p:sp>
        <p:nvSpPr>
          <p:cNvPr id="20"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IT News for End Users</a:t>
            </a:r>
            <a:endParaRPr lang="en-US" dirty="0"/>
          </a:p>
        </p:txBody>
      </p:sp>
      <p:pic>
        <p:nvPicPr>
          <p:cNvPr id="21" name="Picture 20">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22" name="Picture 21">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24" name="Action Button: Return 23">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5" name="Action Button: Back or Previous 24">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8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Public/Social Requests</a:t>
            </a:r>
            <a:endParaRPr lang="en-US" dirty="0"/>
          </a:p>
        </p:txBody>
      </p:sp>
      <p:sp>
        <p:nvSpPr>
          <p:cNvPr id="4" name="Text Placeholder 3"/>
          <p:cNvSpPr>
            <a:spLocks noGrp="1"/>
          </p:cNvSpPr>
          <p:nvPr>
            <p:ph type="body" sz="quarter" idx="13"/>
          </p:nvPr>
        </p:nvSpPr>
        <p:spPr/>
        <p:txBody>
          <a:bodyPr/>
          <a:lstStyle/>
          <a:p>
            <a:r>
              <a:rPr lang="en-US" dirty="0"/>
              <a:t>Use the power of social engagement for requests and to solve issues</a:t>
            </a:r>
          </a:p>
        </p:txBody>
      </p:sp>
      <p:sp>
        <p:nvSpPr>
          <p:cNvPr id="5" name="Rectangle 4"/>
          <p:cNvSpPr/>
          <p:nvPr/>
        </p:nvSpPr>
        <p:spPr>
          <a:xfrm>
            <a:off x="5680150" y="1811827"/>
            <a:ext cx="6157104"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a:t>End users can collaborate to identify, fix and communicate details on a support issue</a:t>
            </a:r>
          </a:p>
        </p:txBody>
      </p:sp>
      <p:sp>
        <p:nvSpPr>
          <p:cNvPr id="7" name="Content Placeholder 20"/>
          <p:cNvSpPr txBox="1">
            <a:spLocks/>
          </p:cNvSpPr>
          <p:nvPr/>
        </p:nvSpPr>
        <p:spPr>
          <a:xfrm>
            <a:off x="946785" y="1811827"/>
            <a:ext cx="3974526"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Define multiple types of publicly accessible requests</a:t>
            </a:r>
          </a:p>
          <a:p>
            <a:r>
              <a:rPr lang="en-US" sz="2000" dirty="0" smtClean="0"/>
              <a:t>Easily track recently open/closed requests over multiple weeks</a:t>
            </a:r>
          </a:p>
          <a:p>
            <a:r>
              <a:rPr lang="en-US" sz="2000" dirty="0" smtClean="0"/>
              <a:t>Email integration for notifications on new comments and/or solution updates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2" name="Action Button: Return 11">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126786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16967" y="74712"/>
            <a:ext cx="1219200" cy="1219200"/>
          </a:xfrm>
          <a:prstGeom prst="rect">
            <a:avLst/>
          </a:prstGeom>
          <a:noFill/>
        </p:spPr>
        <p:txBody>
          <a:bodyPr wrap="none" lIns="0" tIns="0" rIns="0" bIns="0" rtlCol="0">
            <a:noAutofit/>
          </a:bodyPr>
          <a:lstStyle/>
          <a:p>
            <a:pPr>
              <a:lnSpc>
                <a:spcPct val="90000"/>
              </a:lnSpc>
            </a:pPr>
            <a:endParaRPr lang="en-US" sz="2400" dirty="0">
              <a:solidFill>
                <a:prstClr val="black"/>
              </a:solidFill>
            </a:endParaRPr>
          </a:p>
        </p:txBody>
      </p:sp>
      <p:sp>
        <p:nvSpPr>
          <p:cNvPr id="9" name="TextBox 8"/>
          <p:cNvSpPr txBox="1"/>
          <p:nvPr/>
        </p:nvSpPr>
        <p:spPr>
          <a:xfrm>
            <a:off x="7705050" y="4208956"/>
            <a:ext cx="1706880" cy="461665"/>
          </a:xfrm>
          <a:prstGeom prst="rect">
            <a:avLst/>
          </a:prstGeom>
          <a:noFill/>
        </p:spPr>
        <p:txBody>
          <a:bodyPr wrap="square" rtlCol="0">
            <a:spAutoFit/>
          </a:bodyPr>
          <a:lstStyle/>
          <a:p>
            <a:pPr algn="ctr" defTabSz="573603">
              <a:spcAft>
                <a:spcPts val="533"/>
              </a:spcAft>
              <a:buSzPct val="100000"/>
            </a:pPr>
            <a:r>
              <a:rPr lang="en-US" sz="1200" i="1" dirty="0">
                <a:solidFill>
                  <a:srgbClr val="000000"/>
                </a:solidFill>
                <a:cs typeface="HP Simplified" pitchFamily="34" charset="0"/>
              </a:rPr>
              <a:t>Location Shared Device</a:t>
            </a:r>
          </a:p>
        </p:txBody>
      </p:sp>
      <p:sp>
        <p:nvSpPr>
          <p:cNvPr id="10" name="TextBox 9"/>
          <p:cNvSpPr txBox="1"/>
          <p:nvPr/>
        </p:nvSpPr>
        <p:spPr>
          <a:xfrm>
            <a:off x="9878782" y="4146304"/>
            <a:ext cx="1879235" cy="461665"/>
          </a:xfrm>
          <a:prstGeom prst="rect">
            <a:avLst/>
          </a:prstGeom>
          <a:noFill/>
        </p:spPr>
        <p:txBody>
          <a:bodyPr wrap="square" rtlCol="0">
            <a:spAutoFit/>
          </a:bodyPr>
          <a:lstStyle/>
          <a:p>
            <a:pPr algn="ctr" defTabSz="573603">
              <a:spcAft>
                <a:spcPts val="533"/>
              </a:spcAft>
              <a:buSzPct val="100000"/>
            </a:pPr>
            <a:r>
              <a:rPr lang="en-US" sz="1200" i="1" dirty="0">
                <a:solidFill>
                  <a:srgbClr val="000000"/>
                </a:solidFill>
                <a:cs typeface="HP Simplified" pitchFamily="34" charset="0"/>
              </a:rPr>
              <a:t>Organization Shared Application</a:t>
            </a:r>
          </a:p>
        </p:txBody>
      </p:sp>
      <p:sp>
        <p:nvSpPr>
          <p:cNvPr id="13" name="TextBox 12"/>
          <p:cNvSpPr txBox="1"/>
          <p:nvPr/>
        </p:nvSpPr>
        <p:spPr>
          <a:xfrm>
            <a:off x="7001691" y="2698218"/>
            <a:ext cx="1019037" cy="276999"/>
          </a:xfrm>
          <a:prstGeom prst="rect">
            <a:avLst/>
          </a:prstGeom>
          <a:noFill/>
        </p:spPr>
        <p:txBody>
          <a:bodyPr wrap="square" rtlCol="0">
            <a:spAutoFit/>
          </a:bodyPr>
          <a:lstStyle/>
          <a:p>
            <a:pPr algn="ctr" defTabSz="430203">
              <a:spcAft>
                <a:spcPts val="400"/>
              </a:spcAft>
              <a:buSzPct val="100000"/>
            </a:pPr>
            <a:r>
              <a:rPr lang="en-US" sz="1200" i="1" dirty="0">
                <a:solidFill>
                  <a:srgbClr val="000000"/>
                </a:solidFill>
                <a:cs typeface="HP Simplified" pitchFamily="34" charset="0"/>
              </a:rPr>
              <a:t>User A</a:t>
            </a:r>
          </a:p>
        </p:txBody>
      </p:sp>
      <p:sp>
        <p:nvSpPr>
          <p:cNvPr id="14" name="Rounded Rectangular Callout 13"/>
          <p:cNvSpPr/>
          <p:nvPr/>
        </p:nvSpPr>
        <p:spPr>
          <a:xfrm>
            <a:off x="7981582" y="1521973"/>
            <a:ext cx="1960841" cy="306467"/>
          </a:xfrm>
          <a:prstGeom prst="wedgeRoundRectCallout">
            <a:avLst>
              <a:gd name="adj1" fmla="val -64788"/>
              <a:gd name="adj2" fmla="val 44206"/>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Help! Printer is jammed</a:t>
            </a:r>
          </a:p>
        </p:txBody>
      </p:sp>
      <p:sp>
        <p:nvSpPr>
          <p:cNvPr id="18" name="Rounded Rectangular Callout 17"/>
          <p:cNvSpPr/>
          <p:nvPr/>
        </p:nvSpPr>
        <p:spPr>
          <a:xfrm>
            <a:off x="8493145" y="2368149"/>
            <a:ext cx="1837569" cy="510778"/>
          </a:xfrm>
          <a:prstGeom prst="wedgeRoundRectCallout">
            <a:avLst>
              <a:gd name="adj1" fmla="val -83499"/>
              <a:gd name="adj2" fmla="val -60969"/>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Is the Payroll portal is down?</a:t>
            </a:r>
          </a:p>
        </p:txBody>
      </p:sp>
      <p:sp>
        <p:nvSpPr>
          <p:cNvPr id="19" name="Rounded Rectangular Callout 18"/>
          <p:cNvSpPr/>
          <p:nvPr/>
        </p:nvSpPr>
        <p:spPr>
          <a:xfrm>
            <a:off x="5999457" y="5598641"/>
            <a:ext cx="1837569" cy="510778"/>
          </a:xfrm>
          <a:prstGeom prst="wedgeRoundRectCallout">
            <a:avLst>
              <a:gd name="adj1" fmla="val 49198"/>
              <a:gd name="adj2" fmla="val -154955"/>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Me too! I have the same problem</a:t>
            </a:r>
          </a:p>
        </p:txBody>
      </p:sp>
      <p:sp>
        <p:nvSpPr>
          <p:cNvPr id="22" name="TextBox 21"/>
          <p:cNvSpPr txBox="1"/>
          <p:nvPr/>
        </p:nvSpPr>
        <p:spPr>
          <a:xfrm>
            <a:off x="10175552" y="5329681"/>
            <a:ext cx="1040352" cy="276999"/>
          </a:xfrm>
          <a:prstGeom prst="rect">
            <a:avLst/>
          </a:prstGeom>
          <a:noFill/>
        </p:spPr>
        <p:txBody>
          <a:bodyPr wrap="square" rtlCol="0">
            <a:spAutoFit/>
          </a:bodyPr>
          <a:lstStyle/>
          <a:p>
            <a:pPr algn="ctr" defTabSz="430203">
              <a:spcAft>
                <a:spcPts val="400"/>
              </a:spcAft>
              <a:buSzPct val="100000"/>
            </a:pPr>
            <a:r>
              <a:rPr lang="en-US" sz="1200" i="1" dirty="0">
                <a:solidFill>
                  <a:srgbClr val="000000"/>
                </a:solidFill>
                <a:cs typeface="HP Simplified" pitchFamily="34" charset="0"/>
              </a:rPr>
              <a:t>User C</a:t>
            </a:r>
          </a:p>
        </p:txBody>
      </p:sp>
      <p:sp>
        <p:nvSpPr>
          <p:cNvPr id="25" name="TextBox 24"/>
          <p:cNvSpPr txBox="1"/>
          <p:nvPr/>
        </p:nvSpPr>
        <p:spPr>
          <a:xfrm>
            <a:off x="7479958" y="5332357"/>
            <a:ext cx="1215093" cy="276999"/>
          </a:xfrm>
          <a:prstGeom prst="rect">
            <a:avLst/>
          </a:prstGeom>
          <a:noFill/>
        </p:spPr>
        <p:txBody>
          <a:bodyPr wrap="square" rtlCol="0">
            <a:spAutoFit/>
          </a:bodyPr>
          <a:lstStyle/>
          <a:p>
            <a:pPr algn="ctr" defTabSz="430203">
              <a:spcAft>
                <a:spcPts val="400"/>
              </a:spcAft>
              <a:buSzPct val="100000"/>
            </a:pPr>
            <a:r>
              <a:rPr lang="en-US" sz="1200" i="1" dirty="0">
                <a:solidFill>
                  <a:srgbClr val="000000"/>
                </a:solidFill>
                <a:cs typeface="HP Simplified" pitchFamily="34" charset="0"/>
              </a:rPr>
              <a:t>User B</a:t>
            </a:r>
          </a:p>
        </p:txBody>
      </p:sp>
      <p:sp>
        <p:nvSpPr>
          <p:cNvPr id="26" name="Rounded Rectangular Callout 25"/>
          <p:cNvSpPr/>
          <p:nvPr/>
        </p:nvSpPr>
        <p:spPr>
          <a:xfrm>
            <a:off x="8158332" y="5593868"/>
            <a:ext cx="2531419" cy="510778"/>
          </a:xfrm>
          <a:prstGeom prst="wedgeRoundRectCallout">
            <a:avLst>
              <a:gd name="adj1" fmla="val 37881"/>
              <a:gd name="adj2" fmla="val -156433"/>
              <a:gd name="adj3" fmla="val 16667"/>
            </a:avLst>
          </a:prstGeom>
        </p:spPr>
        <p:style>
          <a:lnRef idx="2">
            <a:schemeClr val="accent1"/>
          </a:lnRef>
          <a:fillRef idx="1">
            <a:schemeClr val="lt1"/>
          </a:fillRef>
          <a:effectRef idx="0">
            <a:schemeClr val="accent1"/>
          </a:effectRef>
          <a:fontRef idx="minor">
            <a:schemeClr val="dk1"/>
          </a:fontRef>
        </p:style>
        <p:txBody>
          <a:bodyPr wrap="square" rtlCol="0" anchor="t" anchorCtr="0">
            <a:spAutoFit/>
          </a:bodyPr>
          <a:lstStyle/>
          <a:p>
            <a:pPr algn="ctr"/>
            <a:r>
              <a:rPr lang="en-US" sz="1200" i="1" dirty="0">
                <a:solidFill>
                  <a:prstClr val="black"/>
                </a:solidFill>
              </a:rPr>
              <a:t>I just got help unjamming the printer. Try it now </a:t>
            </a:r>
            <a:r>
              <a:rPr lang="en-US" sz="1200" i="1" dirty="0">
                <a:solidFill>
                  <a:prstClr val="black"/>
                </a:solidFill>
                <a:sym typeface="Wingdings" panose="05000000000000000000" pitchFamily="2" charset="2"/>
              </a:rPr>
              <a:t></a:t>
            </a:r>
            <a:endParaRPr lang="en-US" sz="1200" i="1" dirty="0">
              <a:solidFill>
                <a:prstClr val="black"/>
              </a:solidFill>
            </a:endParaRPr>
          </a:p>
        </p:txBody>
      </p:sp>
      <p:sp>
        <p:nvSpPr>
          <p:cNvPr id="3" name="Title 2"/>
          <p:cNvSpPr>
            <a:spLocks noGrp="1"/>
          </p:cNvSpPr>
          <p:nvPr>
            <p:ph type="title"/>
          </p:nvPr>
        </p:nvSpPr>
        <p:spPr/>
        <p:txBody>
          <a:bodyPr/>
          <a:lstStyle/>
          <a:p>
            <a:r>
              <a:rPr lang="en-US" dirty="0" smtClean="0">
                <a:solidFill>
                  <a:schemeClr val="tx1"/>
                </a:solidFill>
              </a:rPr>
              <a:t>Technology: Public/Social requests</a:t>
            </a:r>
            <a:endParaRPr lang="en-US" dirty="0">
              <a:solidFill>
                <a:schemeClr val="tx1"/>
              </a:solidFill>
            </a:endParaRPr>
          </a:p>
        </p:txBody>
      </p:sp>
      <p:sp>
        <p:nvSpPr>
          <p:cNvPr id="7" name="Content Placeholder 6"/>
          <p:cNvSpPr>
            <a:spLocks noGrp="1"/>
          </p:cNvSpPr>
          <p:nvPr>
            <p:ph sz="quarter" idx="4294967295"/>
          </p:nvPr>
        </p:nvSpPr>
        <p:spPr>
          <a:xfrm>
            <a:off x="622420" y="1521973"/>
            <a:ext cx="6388720" cy="4470400"/>
          </a:xfrm>
        </p:spPr>
        <p:txBody>
          <a:bodyPr>
            <a:noAutofit/>
          </a:bodyPr>
          <a:lstStyle/>
          <a:p>
            <a:pPr marL="0" indent="0" defTabSz="573531">
              <a:buNone/>
            </a:pPr>
            <a:r>
              <a:rPr lang="en-US" sz="1800" b="1" dirty="0"/>
              <a:t>Shared </a:t>
            </a:r>
            <a:r>
              <a:rPr lang="en-US" sz="1800" b="1" dirty="0" smtClean="0"/>
              <a:t>visibility</a:t>
            </a:r>
            <a:endParaRPr lang="en-US" sz="1800" b="1" dirty="0"/>
          </a:p>
          <a:p>
            <a:pPr marL="228600" lvl="1" indent="0">
              <a:lnSpc>
                <a:spcPct val="80000"/>
              </a:lnSpc>
              <a:buNone/>
            </a:pPr>
            <a:r>
              <a:rPr lang="en-US" sz="1600" dirty="0"/>
              <a:t>Enable expanded visibility for requests for specific offerings. For example:</a:t>
            </a:r>
          </a:p>
          <a:p>
            <a:pPr lvl="1">
              <a:lnSpc>
                <a:spcPct val="80000"/>
              </a:lnSpc>
            </a:pPr>
            <a:r>
              <a:rPr lang="en-US" sz="1600" dirty="0"/>
              <a:t>Support for Shared Printer issues may be visible by users in the same location</a:t>
            </a:r>
          </a:p>
          <a:p>
            <a:pPr lvl="1">
              <a:lnSpc>
                <a:spcPct val="80000"/>
              </a:lnSpc>
            </a:pPr>
            <a:r>
              <a:rPr lang="en-US" sz="1600" dirty="0"/>
              <a:t>Application Performance issues may be visible by users in the same organization</a:t>
            </a:r>
          </a:p>
          <a:p>
            <a:pPr marL="0" indent="0" defTabSz="573531">
              <a:buNone/>
            </a:pPr>
            <a:r>
              <a:rPr lang="en-US" sz="1800" b="1" dirty="0" smtClean="0"/>
              <a:t>Shared impact</a:t>
            </a:r>
            <a:endParaRPr lang="en-US" sz="1800" b="1" dirty="0"/>
          </a:p>
          <a:p>
            <a:pPr lvl="1">
              <a:lnSpc>
                <a:spcPct val="80000"/>
              </a:lnSpc>
            </a:pPr>
            <a:r>
              <a:rPr lang="en-US" sz="1600" dirty="0"/>
              <a:t>When users report an issue, they are presented with similar visible support requests</a:t>
            </a:r>
          </a:p>
          <a:p>
            <a:pPr lvl="1">
              <a:lnSpc>
                <a:spcPct val="80000"/>
              </a:lnSpc>
            </a:pPr>
            <a:r>
              <a:rPr lang="en-US" sz="1600" dirty="0"/>
              <a:t>Instead of opening a new ticket, a user may sign onto a public/social ticket, add comments and receive tracking notification</a:t>
            </a:r>
          </a:p>
          <a:p>
            <a:pPr marL="0" indent="0" defTabSz="573531">
              <a:buNone/>
            </a:pPr>
            <a:r>
              <a:rPr lang="en-US" sz="1800" b="1" dirty="0"/>
              <a:t>Social engagement</a:t>
            </a:r>
          </a:p>
          <a:p>
            <a:pPr lvl="1"/>
            <a:r>
              <a:rPr lang="en-US" sz="1600" dirty="0" smtClean="0"/>
              <a:t>Use </a:t>
            </a:r>
            <a:r>
              <a:rPr lang="en-US" sz="1600" dirty="0"/>
              <a:t>the power of the crowd to collect potential solutions</a:t>
            </a:r>
          </a:p>
          <a:p>
            <a:pPr lvl="1"/>
            <a:r>
              <a:rPr lang="en-US" sz="1600" dirty="0"/>
              <a:t>Leverage solved requests as knowledge </a:t>
            </a:r>
          </a:p>
          <a:p>
            <a:endParaRPr lang="en-US" sz="2000" b="0" dirty="0"/>
          </a:p>
        </p:txBody>
      </p:sp>
      <p:grpSp>
        <p:nvGrpSpPr>
          <p:cNvPr id="27" name="Group 26"/>
          <p:cNvGrpSpPr>
            <a:grpSpLocks noChangeAspect="1"/>
          </p:cNvGrpSpPr>
          <p:nvPr/>
        </p:nvGrpSpPr>
        <p:grpSpPr>
          <a:xfrm>
            <a:off x="8161084" y="3299380"/>
            <a:ext cx="846819" cy="822960"/>
            <a:chOff x="4881803" y="4796818"/>
            <a:chExt cx="288473" cy="280347"/>
          </a:xfrm>
          <a:solidFill>
            <a:srgbClr val="0078EF"/>
          </a:solidFill>
        </p:grpSpPr>
        <p:sp>
          <p:nvSpPr>
            <p:cNvPr id="28" name="Freeform 508"/>
            <p:cNvSpPr>
              <a:spLocks noChangeArrowheads="1"/>
            </p:cNvSpPr>
            <p:nvPr/>
          </p:nvSpPr>
          <p:spPr bwMode="auto">
            <a:xfrm>
              <a:off x="4881803" y="4796818"/>
              <a:ext cx="288473" cy="280347"/>
            </a:xfrm>
            <a:custGeom>
              <a:avLst/>
              <a:gdLst>
                <a:gd name="T0" fmla="*/ 456 w 624"/>
                <a:gd name="T1" fmla="*/ 0 h 608"/>
                <a:gd name="T2" fmla="*/ 456 w 624"/>
                <a:gd name="T3" fmla="*/ 0 h 608"/>
                <a:gd name="T4" fmla="*/ 167 w 624"/>
                <a:gd name="T5" fmla="*/ 0 h 608"/>
                <a:gd name="T6" fmla="*/ 155 w 624"/>
                <a:gd name="T7" fmla="*/ 10 h 608"/>
                <a:gd name="T8" fmla="*/ 155 w 624"/>
                <a:gd name="T9" fmla="*/ 124 h 608"/>
                <a:gd name="T10" fmla="*/ 76 w 624"/>
                <a:gd name="T11" fmla="*/ 124 h 608"/>
                <a:gd name="T12" fmla="*/ 0 w 624"/>
                <a:gd name="T13" fmla="*/ 201 h 608"/>
                <a:gd name="T14" fmla="*/ 0 w 624"/>
                <a:gd name="T15" fmla="*/ 422 h 608"/>
                <a:gd name="T16" fmla="*/ 76 w 624"/>
                <a:gd name="T17" fmla="*/ 498 h 608"/>
                <a:gd name="T18" fmla="*/ 115 w 624"/>
                <a:gd name="T19" fmla="*/ 498 h 608"/>
                <a:gd name="T20" fmla="*/ 97 w 624"/>
                <a:gd name="T21" fmla="*/ 595 h 608"/>
                <a:gd name="T22" fmla="*/ 98 w 624"/>
                <a:gd name="T23" fmla="*/ 604 h 608"/>
                <a:gd name="T24" fmla="*/ 107 w 624"/>
                <a:gd name="T25" fmla="*/ 607 h 608"/>
                <a:gd name="T26" fmla="*/ 516 w 624"/>
                <a:gd name="T27" fmla="*/ 607 h 608"/>
                <a:gd name="T28" fmla="*/ 524 w 624"/>
                <a:gd name="T29" fmla="*/ 604 h 608"/>
                <a:gd name="T30" fmla="*/ 526 w 624"/>
                <a:gd name="T31" fmla="*/ 595 h 608"/>
                <a:gd name="T32" fmla="*/ 508 w 624"/>
                <a:gd name="T33" fmla="*/ 498 h 608"/>
                <a:gd name="T34" fmla="*/ 509 w 624"/>
                <a:gd name="T35" fmla="*/ 498 h 608"/>
                <a:gd name="T36" fmla="*/ 546 w 624"/>
                <a:gd name="T37" fmla="*/ 498 h 608"/>
                <a:gd name="T38" fmla="*/ 623 w 624"/>
                <a:gd name="T39" fmla="*/ 422 h 608"/>
                <a:gd name="T40" fmla="*/ 623 w 624"/>
                <a:gd name="T41" fmla="*/ 201 h 608"/>
                <a:gd name="T42" fmla="*/ 546 w 624"/>
                <a:gd name="T43" fmla="*/ 124 h 608"/>
                <a:gd name="T44" fmla="*/ 467 w 624"/>
                <a:gd name="T45" fmla="*/ 124 h 608"/>
                <a:gd name="T46" fmla="*/ 467 w 624"/>
                <a:gd name="T47" fmla="*/ 10 h 608"/>
                <a:gd name="T48" fmla="*/ 456 w 624"/>
                <a:gd name="T49" fmla="*/ 0 h 608"/>
                <a:gd name="T50" fmla="*/ 177 w 624"/>
                <a:gd name="T51" fmla="*/ 21 h 608"/>
                <a:gd name="T52" fmla="*/ 177 w 624"/>
                <a:gd name="T53" fmla="*/ 21 h 608"/>
                <a:gd name="T54" fmla="*/ 445 w 624"/>
                <a:gd name="T55" fmla="*/ 21 h 608"/>
                <a:gd name="T56" fmla="*/ 445 w 624"/>
                <a:gd name="T57" fmla="*/ 124 h 608"/>
                <a:gd name="T58" fmla="*/ 177 w 624"/>
                <a:gd name="T59" fmla="*/ 124 h 608"/>
                <a:gd name="T60" fmla="*/ 177 w 624"/>
                <a:gd name="T61" fmla="*/ 21 h 608"/>
                <a:gd name="T62" fmla="*/ 120 w 624"/>
                <a:gd name="T63" fmla="*/ 586 h 608"/>
                <a:gd name="T64" fmla="*/ 120 w 624"/>
                <a:gd name="T65" fmla="*/ 586 h 608"/>
                <a:gd name="T66" fmla="*/ 163 w 624"/>
                <a:gd name="T67" fmla="*/ 363 h 608"/>
                <a:gd name="T68" fmla="*/ 461 w 624"/>
                <a:gd name="T69" fmla="*/ 363 h 608"/>
                <a:gd name="T70" fmla="*/ 503 w 624"/>
                <a:gd name="T71" fmla="*/ 586 h 608"/>
                <a:gd name="T72" fmla="*/ 120 w 624"/>
                <a:gd name="T73" fmla="*/ 586 h 608"/>
                <a:gd name="T74" fmla="*/ 546 w 624"/>
                <a:gd name="T75" fmla="*/ 146 h 608"/>
                <a:gd name="T76" fmla="*/ 546 w 624"/>
                <a:gd name="T77" fmla="*/ 146 h 608"/>
                <a:gd name="T78" fmla="*/ 602 w 624"/>
                <a:gd name="T79" fmla="*/ 201 h 608"/>
                <a:gd name="T80" fmla="*/ 602 w 624"/>
                <a:gd name="T81" fmla="*/ 422 h 608"/>
                <a:gd name="T82" fmla="*/ 546 w 624"/>
                <a:gd name="T83" fmla="*/ 477 h 608"/>
                <a:gd name="T84" fmla="*/ 509 w 624"/>
                <a:gd name="T85" fmla="*/ 477 h 608"/>
                <a:gd name="T86" fmla="*/ 504 w 624"/>
                <a:gd name="T87" fmla="*/ 477 h 608"/>
                <a:gd name="T88" fmla="*/ 479 w 624"/>
                <a:gd name="T89" fmla="*/ 351 h 608"/>
                <a:gd name="T90" fmla="*/ 469 w 624"/>
                <a:gd name="T91" fmla="*/ 343 h 608"/>
                <a:gd name="T92" fmla="*/ 153 w 624"/>
                <a:gd name="T93" fmla="*/ 343 h 608"/>
                <a:gd name="T94" fmla="*/ 143 w 624"/>
                <a:gd name="T95" fmla="*/ 351 h 608"/>
                <a:gd name="T96" fmla="*/ 119 w 624"/>
                <a:gd name="T97" fmla="*/ 477 h 608"/>
                <a:gd name="T98" fmla="*/ 76 w 624"/>
                <a:gd name="T99" fmla="*/ 477 h 608"/>
                <a:gd name="T100" fmla="*/ 22 w 624"/>
                <a:gd name="T101" fmla="*/ 422 h 608"/>
                <a:gd name="T102" fmla="*/ 22 w 624"/>
                <a:gd name="T103" fmla="*/ 201 h 608"/>
                <a:gd name="T104" fmla="*/ 76 w 624"/>
                <a:gd name="T105" fmla="*/ 146 h 608"/>
                <a:gd name="T106" fmla="*/ 167 w 624"/>
                <a:gd name="T107" fmla="*/ 146 h 608"/>
                <a:gd name="T108" fmla="*/ 456 w 624"/>
                <a:gd name="T109" fmla="*/ 146 h 608"/>
                <a:gd name="T110" fmla="*/ 546 w 624"/>
                <a:gd name="T111" fmla="*/ 14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4" h="608">
                  <a:moveTo>
                    <a:pt x="456" y="0"/>
                  </a:moveTo>
                  <a:lnTo>
                    <a:pt x="456" y="0"/>
                  </a:lnTo>
                  <a:cubicBezTo>
                    <a:pt x="167" y="0"/>
                    <a:pt x="167" y="0"/>
                    <a:pt x="167" y="0"/>
                  </a:cubicBezTo>
                  <a:cubicBezTo>
                    <a:pt x="160" y="0"/>
                    <a:pt x="155" y="5"/>
                    <a:pt x="155" y="10"/>
                  </a:cubicBezTo>
                  <a:cubicBezTo>
                    <a:pt x="155" y="124"/>
                    <a:pt x="155" y="124"/>
                    <a:pt x="155" y="124"/>
                  </a:cubicBezTo>
                  <a:cubicBezTo>
                    <a:pt x="76" y="124"/>
                    <a:pt x="76" y="124"/>
                    <a:pt x="76" y="124"/>
                  </a:cubicBezTo>
                  <a:cubicBezTo>
                    <a:pt x="34" y="124"/>
                    <a:pt x="0" y="159"/>
                    <a:pt x="0" y="201"/>
                  </a:cubicBezTo>
                  <a:cubicBezTo>
                    <a:pt x="0" y="422"/>
                    <a:pt x="0" y="422"/>
                    <a:pt x="0" y="422"/>
                  </a:cubicBezTo>
                  <a:cubicBezTo>
                    <a:pt x="0" y="464"/>
                    <a:pt x="34" y="498"/>
                    <a:pt x="76" y="498"/>
                  </a:cubicBezTo>
                  <a:cubicBezTo>
                    <a:pt x="115" y="498"/>
                    <a:pt x="115" y="498"/>
                    <a:pt x="115" y="498"/>
                  </a:cubicBezTo>
                  <a:cubicBezTo>
                    <a:pt x="97" y="595"/>
                    <a:pt x="97" y="595"/>
                    <a:pt x="97" y="595"/>
                  </a:cubicBezTo>
                  <a:cubicBezTo>
                    <a:pt x="96" y="598"/>
                    <a:pt x="97" y="601"/>
                    <a:pt x="98" y="604"/>
                  </a:cubicBezTo>
                  <a:cubicBezTo>
                    <a:pt x="100" y="605"/>
                    <a:pt x="104" y="607"/>
                    <a:pt x="107" y="607"/>
                  </a:cubicBezTo>
                  <a:cubicBezTo>
                    <a:pt x="516" y="607"/>
                    <a:pt x="516" y="607"/>
                    <a:pt x="516" y="607"/>
                  </a:cubicBezTo>
                  <a:cubicBezTo>
                    <a:pt x="519" y="607"/>
                    <a:pt x="522" y="605"/>
                    <a:pt x="524" y="604"/>
                  </a:cubicBezTo>
                  <a:cubicBezTo>
                    <a:pt x="526" y="601"/>
                    <a:pt x="527" y="598"/>
                    <a:pt x="526" y="595"/>
                  </a:cubicBezTo>
                  <a:cubicBezTo>
                    <a:pt x="508" y="498"/>
                    <a:pt x="508" y="498"/>
                    <a:pt x="508" y="498"/>
                  </a:cubicBezTo>
                  <a:cubicBezTo>
                    <a:pt x="509" y="498"/>
                    <a:pt x="509" y="498"/>
                    <a:pt x="509" y="498"/>
                  </a:cubicBezTo>
                  <a:cubicBezTo>
                    <a:pt x="546" y="498"/>
                    <a:pt x="546" y="498"/>
                    <a:pt x="546" y="498"/>
                  </a:cubicBezTo>
                  <a:cubicBezTo>
                    <a:pt x="589" y="498"/>
                    <a:pt x="623" y="464"/>
                    <a:pt x="623" y="422"/>
                  </a:cubicBezTo>
                  <a:cubicBezTo>
                    <a:pt x="623" y="201"/>
                    <a:pt x="623" y="201"/>
                    <a:pt x="623" y="201"/>
                  </a:cubicBezTo>
                  <a:cubicBezTo>
                    <a:pt x="623" y="159"/>
                    <a:pt x="589" y="124"/>
                    <a:pt x="546" y="124"/>
                  </a:cubicBezTo>
                  <a:cubicBezTo>
                    <a:pt x="467" y="124"/>
                    <a:pt x="467" y="124"/>
                    <a:pt x="467" y="124"/>
                  </a:cubicBezTo>
                  <a:cubicBezTo>
                    <a:pt x="467" y="10"/>
                    <a:pt x="467" y="10"/>
                    <a:pt x="467" y="10"/>
                  </a:cubicBezTo>
                  <a:cubicBezTo>
                    <a:pt x="467" y="5"/>
                    <a:pt x="463" y="0"/>
                    <a:pt x="456" y="0"/>
                  </a:cubicBezTo>
                  <a:close/>
                  <a:moveTo>
                    <a:pt x="177" y="21"/>
                  </a:moveTo>
                  <a:lnTo>
                    <a:pt x="177" y="21"/>
                  </a:lnTo>
                  <a:cubicBezTo>
                    <a:pt x="445" y="21"/>
                    <a:pt x="445" y="21"/>
                    <a:pt x="445" y="21"/>
                  </a:cubicBezTo>
                  <a:cubicBezTo>
                    <a:pt x="445" y="124"/>
                    <a:pt x="445" y="124"/>
                    <a:pt x="445" y="124"/>
                  </a:cubicBezTo>
                  <a:cubicBezTo>
                    <a:pt x="177" y="124"/>
                    <a:pt x="177" y="124"/>
                    <a:pt x="177" y="124"/>
                  </a:cubicBezTo>
                  <a:lnTo>
                    <a:pt x="177" y="21"/>
                  </a:lnTo>
                  <a:close/>
                  <a:moveTo>
                    <a:pt x="120" y="586"/>
                  </a:moveTo>
                  <a:lnTo>
                    <a:pt x="120" y="586"/>
                  </a:lnTo>
                  <a:cubicBezTo>
                    <a:pt x="163" y="363"/>
                    <a:pt x="163" y="363"/>
                    <a:pt x="163" y="363"/>
                  </a:cubicBezTo>
                  <a:cubicBezTo>
                    <a:pt x="461" y="363"/>
                    <a:pt x="461" y="363"/>
                    <a:pt x="461" y="363"/>
                  </a:cubicBezTo>
                  <a:cubicBezTo>
                    <a:pt x="503" y="586"/>
                    <a:pt x="503" y="586"/>
                    <a:pt x="503" y="586"/>
                  </a:cubicBezTo>
                  <a:lnTo>
                    <a:pt x="120" y="586"/>
                  </a:lnTo>
                  <a:close/>
                  <a:moveTo>
                    <a:pt x="546" y="146"/>
                  </a:moveTo>
                  <a:lnTo>
                    <a:pt x="546" y="146"/>
                  </a:lnTo>
                  <a:cubicBezTo>
                    <a:pt x="577" y="146"/>
                    <a:pt x="602" y="171"/>
                    <a:pt x="602" y="201"/>
                  </a:cubicBezTo>
                  <a:cubicBezTo>
                    <a:pt x="602" y="422"/>
                    <a:pt x="602" y="422"/>
                    <a:pt x="602" y="422"/>
                  </a:cubicBezTo>
                  <a:cubicBezTo>
                    <a:pt x="602" y="452"/>
                    <a:pt x="577" y="477"/>
                    <a:pt x="546" y="477"/>
                  </a:cubicBezTo>
                  <a:cubicBezTo>
                    <a:pt x="509" y="477"/>
                    <a:pt x="509" y="477"/>
                    <a:pt x="509" y="477"/>
                  </a:cubicBezTo>
                  <a:cubicBezTo>
                    <a:pt x="504" y="477"/>
                    <a:pt x="504" y="477"/>
                    <a:pt x="504" y="477"/>
                  </a:cubicBezTo>
                  <a:cubicBezTo>
                    <a:pt x="479" y="351"/>
                    <a:pt x="479" y="351"/>
                    <a:pt x="479" y="351"/>
                  </a:cubicBezTo>
                  <a:cubicBezTo>
                    <a:pt x="478" y="346"/>
                    <a:pt x="474" y="343"/>
                    <a:pt x="469" y="343"/>
                  </a:cubicBezTo>
                  <a:cubicBezTo>
                    <a:pt x="153" y="343"/>
                    <a:pt x="153" y="343"/>
                    <a:pt x="153" y="343"/>
                  </a:cubicBezTo>
                  <a:cubicBezTo>
                    <a:pt x="149" y="343"/>
                    <a:pt x="144" y="346"/>
                    <a:pt x="143" y="351"/>
                  </a:cubicBezTo>
                  <a:cubicBezTo>
                    <a:pt x="119" y="477"/>
                    <a:pt x="119" y="477"/>
                    <a:pt x="119" y="477"/>
                  </a:cubicBezTo>
                  <a:cubicBezTo>
                    <a:pt x="76" y="477"/>
                    <a:pt x="76" y="477"/>
                    <a:pt x="76" y="477"/>
                  </a:cubicBezTo>
                  <a:cubicBezTo>
                    <a:pt x="46" y="477"/>
                    <a:pt x="22" y="452"/>
                    <a:pt x="22" y="422"/>
                  </a:cubicBezTo>
                  <a:cubicBezTo>
                    <a:pt x="22" y="201"/>
                    <a:pt x="22" y="201"/>
                    <a:pt x="22" y="201"/>
                  </a:cubicBezTo>
                  <a:cubicBezTo>
                    <a:pt x="22" y="171"/>
                    <a:pt x="46" y="146"/>
                    <a:pt x="76" y="146"/>
                  </a:cubicBezTo>
                  <a:cubicBezTo>
                    <a:pt x="167" y="146"/>
                    <a:pt x="167" y="146"/>
                    <a:pt x="167" y="146"/>
                  </a:cubicBezTo>
                  <a:cubicBezTo>
                    <a:pt x="456" y="146"/>
                    <a:pt x="456" y="146"/>
                    <a:pt x="456" y="146"/>
                  </a:cubicBezTo>
                  <a:lnTo>
                    <a:pt x="546" y="1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509"/>
            <p:cNvSpPr>
              <a:spLocks noChangeArrowheads="1"/>
            </p:cNvSpPr>
            <p:nvPr/>
          </p:nvSpPr>
          <p:spPr bwMode="auto">
            <a:xfrm>
              <a:off x="5109331" y="4880110"/>
              <a:ext cx="32504" cy="32504"/>
            </a:xfrm>
            <a:custGeom>
              <a:avLst/>
              <a:gdLst>
                <a:gd name="T0" fmla="*/ 35 w 71"/>
                <a:gd name="T1" fmla="*/ 70 h 71"/>
                <a:gd name="T2" fmla="*/ 35 w 71"/>
                <a:gd name="T3" fmla="*/ 70 h 71"/>
                <a:gd name="T4" fmla="*/ 70 w 71"/>
                <a:gd name="T5" fmla="*/ 36 h 71"/>
                <a:gd name="T6" fmla="*/ 35 w 71"/>
                <a:gd name="T7" fmla="*/ 0 h 71"/>
                <a:gd name="T8" fmla="*/ 0 w 71"/>
                <a:gd name="T9" fmla="*/ 36 h 71"/>
                <a:gd name="T10" fmla="*/ 35 w 71"/>
                <a:gd name="T11" fmla="*/ 70 h 71"/>
                <a:gd name="T12" fmla="*/ 35 w 71"/>
                <a:gd name="T13" fmla="*/ 22 h 71"/>
                <a:gd name="T14" fmla="*/ 35 w 71"/>
                <a:gd name="T15" fmla="*/ 22 h 71"/>
                <a:gd name="T16" fmla="*/ 49 w 71"/>
                <a:gd name="T17" fmla="*/ 36 h 71"/>
                <a:gd name="T18" fmla="*/ 35 w 71"/>
                <a:gd name="T19" fmla="*/ 49 h 71"/>
                <a:gd name="T20" fmla="*/ 21 w 71"/>
                <a:gd name="T21" fmla="*/ 36 h 71"/>
                <a:gd name="T22" fmla="*/ 35 w 71"/>
                <a:gd name="T23"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71">
                  <a:moveTo>
                    <a:pt x="35" y="70"/>
                  </a:moveTo>
                  <a:lnTo>
                    <a:pt x="35" y="70"/>
                  </a:lnTo>
                  <a:cubicBezTo>
                    <a:pt x="54" y="70"/>
                    <a:pt x="70" y="55"/>
                    <a:pt x="70" y="36"/>
                  </a:cubicBezTo>
                  <a:cubicBezTo>
                    <a:pt x="70" y="17"/>
                    <a:pt x="54" y="0"/>
                    <a:pt x="35" y="0"/>
                  </a:cubicBezTo>
                  <a:cubicBezTo>
                    <a:pt x="16" y="0"/>
                    <a:pt x="0" y="17"/>
                    <a:pt x="0" y="36"/>
                  </a:cubicBezTo>
                  <a:cubicBezTo>
                    <a:pt x="0" y="55"/>
                    <a:pt x="16" y="70"/>
                    <a:pt x="35" y="70"/>
                  </a:cubicBezTo>
                  <a:close/>
                  <a:moveTo>
                    <a:pt x="35" y="22"/>
                  </a:moveTo>
                  <a:lnTo>
                    <a:pt x="35" y="22"/>
                  </a:lnTo>
                  <a:cubicBezTo>
                    <a:pt x="42" y="22"/>
                    <a:pt x="49" y="28"/>
                    <a:pt x="49" y="36"/>
                  </a:cubicBezTo>
                  <a:cubicBezTo>
                    <a:pt x="49" y="43"/>
                    <a:pt x="42" y="49"/>
                    <a:pt x="35" y="49"/>
                  </a:cubicBezTo>
                  <a:cubicBezTo>
                    <a:pt x="28" y="49"/>
                    <a:pt x="21" y="43"/>
                    <a:pt x="21" y="36"/>
                  </a:cubicBezTo>
                  <a:cubicBezTo>
                    <a:pt x="21" y="28"/>
                    <a:pt x="28" y="22"/>
                    <a:pt x="35" y="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0" name="Group 29"/>
          <p:cNvGrpSpPr>
            <a:grpSpLocks noChangeAspect="1"/>
          </p:cNvGrpSpPr>
          <p:nvPr/>
        </p:nvGrpSpPr>
        <p:grpSpPr>
          <a:xfrm>
            <a:off x="10573719" y="3368786"/>
            <a:ext cx="489360" cy="731520"/>
            <a:chOff x="6626861" y="1895839"/>
            <a:chExt cx="197055" cy="294568"/>
          </a:xfrm>
          <a:solidFill>
            <a:srgbClr val="0078EF"/>
          </a:solidFill>
        </p:grpSpPr>
        <p:sp>
          <p:nvSpPr>
            <p:cNvPr id="31" name="Freeform 330"/>
            <p:cNvSpPr>
              <a:spLocks noChangeArrowheads="1"/>
            </p:cNvSpPr>
            <p:nvPr/>
          </p:nvSpPr>
          <p:spPr bwMode="auto">
            <a:xfrm>
              <a:off x="6626861" y="1895839"/>
              <a:ext cx="197055" cy="272221"/>
            </a:xfrm>
            <a:custGeom>
              <a:avLst/>
              <a:gdLst>
                <a:gd name="T0" fmla="*/ 42 w 426"/>
                <a:gd name="T1" fmla="*/ 592 h 593"/>
                <a:gd name="T2" fmla="*/ 42 w 426"/>
                <a:gd name="T3" fmla="*/ 592 h 593"/>
                <a:gd name="T4" fmla="*/ 382 w 426"/>
                <a:gd name="T5" fmla="*/ 592 h 593"/>
                <a:gd name="T6" fmla="*/ 425 w 426"/>
                <a:gd name="T7" fmla="*/ 550 h 593"/>
                <a:gd name="T8" fmla="*/ 425 w 426"/>
                <a:gd name="T9" fmla="*/ 42 h 593"/>
                <a:gd name="T10" fmla="*/ 382 w 426"/>
                <a:gd name="T11" fmla="*/ 0 h 593"/>
                <a:gd name="T12" fmla="*/ 42 w 426"/>
                <a:gd name="T13" fmla="*/ 0 h 593"/>
                <a:gd name="T14" fmla="*/ 0 w 426"/>
                <a:gd name="T15" fmla="*/ 42 h 593"/>
                <a:gd name="T16" fmla="*/ 0 w 426"/>
                <a:gd name="T17" fmla="*/ 550 h 593"/>
                <a:gd name="T18" fmla="*/ 42 w 426"/>
                <a:gd name="T19" fmla="*/ 592 h 593"/>
                <a:gd name="T20" fmla="*/ 21 w 426"/>
                <a:gd name="T21" fmla="*/ 42 h 593"/>
                <a:gd name="T22" fmla="*/ 21 w 426"/>
                <a:gd name="T23" fmla="*/ 42 h 593"/>
                <a:gd name="T24" fmla="*/ 42 w 426"/>
                <a:gd name="T25" fmla="*/ 21 h 593"/>
                <a:gd name="T26" fmla="*/ 382 w 426"/>
                <a:gd name="T27" fmla="*/ 21 h 593"/>
                <a:gd name="T28" fmla="*/ 403 w 426"/>
                <a:gd name="T29" fmla="*/ 42 h 593"/>
                <a:gd name="T30" fmla="*/ 403 w 426"/>
                <a:gd name="T31" fmla="*/ 550 h 593"/>
                <a:gd name="T32" fmla="*/ 382 w 426"/>
                <a:gd name="T33" fmla="*/ 571 h 593"/>
                <a:gd name="T34" fmla="*/ 42 w 426"/>
                <a:gd name="T35" fmla="*/ 571 h 593"/>
                <a:gd name="T36" fmla="*/ 21 w 426"/>
                <a:gd name="T37" fmla="*/ 550 h 593"/>
                <a:gd name="T38" fmla="*/ 21 w 426"/>
                <a:gd name="T39" fmla="*/ 4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6" h="593">
                  <a:moveTo>
                    <a:pt x="42" y="592"/>
                  </a:moveTo>
                  <a:lnTo>
                    <a:pt x="42" y="592"/>
                  </a:lnTo>
                  <a:cubicBezTo>
                    <a:pt x="382" y="592"/>
                    <a:pt x="382" y="592"/>
                    <a:pt x="382" y="592"/>
                  </a:cubicBezTo>
                  <a:cubicBezTo>
                    <a:pt x="406" y="592"/>
                    <a:pt x="425" y="573"/>
                    <a:pt x="425" y="550"/>
                  </a:cubicBezTo>
                  <a:cubicBezTo>
                    <a:pt x="425" y="42"/>
                    <a:pt x="425" y="42"/>
                    <a:pt x="425" y="42"/>
                  </a:cubicBezTo>
                  <a:cubicBezTo>
                    <a:pt x="425" y="19"/>
                    <a:pt x="406" y="0"/>
                    <a:pt x="382" y="0"/>
                  </a:cubicBezTo>
                  <a:cubicBezTo>
                    <a:pt x="42" y="0"/>
                    <a:pt x="42" y="0"/>
                    <a:pt x="42" y="0"/>
                  </a:cubicBezTo>
                  <a:cubicBezTo>
                    <a:pt x="19" y="0"/>
                    <a:pt x="0" y="19"/>
                    <a:pt x="0" y="42"/>
                  </a:cubicBezTo>
                  <a:cubicBezTo>
                    <a:pt x="0" y="550"/>
                    <a:pt x="0" y="550"/>
                    <a:pt x="0" y="550"/>
                  </a:cubicBezTo>
                  <a:cubicBezTo>
                    <a:pt x="0" y="573"/>
                    <a:pt x="19" y="592"/>
                    <a:pt x="42" y="592"/>
                  </a:cubicBezTo>
                  <a:close/>
                  <a:moveTo>
                    <a:pt x="21" y="42"/>
                  </a:moveTo>
                  <a:lnTo>
                    <a:pt x="21" y="42"/>
                  </a:lnTo>
                  <a:cubicBezTo>
                    <a:pt x="21" y="31"/>
                    <a:pt x="31" y="21"/>
                    <a:pt x="42" y="21"/>
                  </a:cubicBezTo>
                  <a:cubicBezTo>
                    <a:pt x="382" y="21"/>
                    <a:pt x="382" y="21"/>
                    <a:pt x="382" y="21"/>
                  </a:cubicBezTo>
                  <a:cubicBezTo>
                    <a:pt x="394" y="21"/>
                    <a:pt x="403" y="31"/>
                    <a:pt x="403" y="42"/>
                  </a:cubicBezTo>
                  <a:cubicBezTo>
                    <a:pt x="403" y="550"/>
                    <a:pt x="403" y="550"/>
                    <a:pt x="403" y="550"/>
                  </a:cubicBezTo>
                  <a:cubicBezTo>
                    <a:pt x="403" y="562"/>
                    <a:pt x="394" y="571"/>
                    <a:pt x="382" y="571"/>
                  </a:cubicBezTo>
                  <a:cubicBezTo>
                    <a:pt x="42" y="571"/>
                    <a:pt x="42" y="571"/>
                    <a:pt x="42" y="571"/>
                  </a:cubicBezTo>
                  <a:cubicBezTo>
                    <a:pt x="31" y="571"/>
                    <a:pt x="21" y="562"/>
                    <a:pt x="21" y="550"/>
                  </a:cubicBezTo>
                  <a:lnTo>
                    <a:pt x="2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31"/>
            <p:cNvSpPr>
              <a:spLocks noChangeArrowheads="1"/>
            </p:cNvSpPr>
            <p:nvPr/>
          </p:nvSpPr>
          <p:spPr bwMode="auto">
            <a:xfrm>
              <a:off x="6673585" y="1946627"/>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7"/>
                    <a:pt x="218" y="11"/>
                  </a:cubicBezTo>
                  <a:cubicBezTo>
                    <a:pt x="218" y="5"/>
                    <a:pt x="213" y="0"/>
                    <a:pt x="208" y="0"/>
                  </a:cubicBezTo>
                  <a:cubicBezTo>
                    <a:pt x="10" y="0"/>
                    <a:pt x="10" y="0"/>
                    <a:pt x="10" y="0"/>
                  </a:cubicBezTo>
                  <a:cubicBezTo>
                    <a:pt x="4" y="0"/>
                    <a:pt x="0" y="5"/>
                    <a:pt x="0" y="11"/>
                  </a:cubicBezTo>
                  <a:cubicBezTo>
                    <a:pt x="0" y="17"/>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32"/>
            <p:cNvSpPr>
              <a:spLocks noChangeArrowheads="1"/>
            </p:cNvSpPr>
            <p:nvPr/>
          </p:nvSpPr>
          <p:spPr bwMode="auto">
            <a:xfrm>
              <a:off x="6754845" y="2180249"/>
              <a:ext cx="34536" cy="10158"/>
            </a:xfrm>
            <a:custGeom>
              <a:avLst/>
              <a:gdLst>
                <a:gd name="T0" fmla="*/ 76 w 77"/>
                <a:gd name="T1" fmla="*/ 11 h 22"/>
                <a:gd name="T2" fmla="*/ 76 w 77"/>
                <a:gd name="T3" fmla="*/ 11 h 22"/>
                <a:gd name="T4" fmla="*/ 64 w 77"/>
                <a:gd name="T5" fmla="*/ 0 h 22"/>
                <a:gd name="T6" fmla="*/ 10 w 77"/>
                <a:gd name="T7" fmla="*/ 0 h 22"/>
                <a:gd name="T8" fmla="*/ 0 w 77"/>
                <a:gd name="T9" fmla="*/ 11 h 22"/>
                <a:gd name="T10" fmla="*/ 10 w 77"/>
                <a:gd name="T11" fmla="*/ 21 h 22"/>
                <a:gd name="T12" fmla="*/ 64 w 77"/>
                <a:gd name="T13" fmla="*/ 21 h 22"/>
                <a:gd name="T14" fmla="*/ 76 w 7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76" y="11"/>
                  </a:moveTo>
                  <a:lnTo>
                    <a:pt x="76" y="11"/>
                  </a:lnTo>
                  <a:cubicBezTo>
                    <a:pt x="76" y="5"/>
                    <a:pt x="70" y="0"/>
                    <a:pt x="64" y="0"/>
                  </a:cubicBezTo>
                  <a:cubicBezTo>
                    <a:pt x="10" y="0"/>
                    <a:pt x="10" y="0"/>
                    <a:pt x="10" y="0"/>
                  </a:cubicBezTo>
                  <a:cubicBezTo>
                    <a:pt x="4" y="0"/>
                    <a:pt x="0" y="5"/>
                    <a:pt x="0" y="11"/>
                  </a:cubicBezTo>
                  <a:cubicBezTo>
                    <a:pt x="0" y="16"/>
                    <a:pt x="4" y="21"/>
                    <a:pt x="10" y="21"/>
                  </a:cubicBezTo>
                  <a:cubicBezTo>
                    <a:pt x="64" y="21"/>
                    <a:pt x="64" y="21"/>
                    <a:pt x="64" y="21"/>
                  </a:cubicBezTo>
                  <a:cubicBezTo>
                    <a:pt x="70" y="21"/>
                    <a:pt x="76" y="16"/>
                    <a:pt x="76"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33"/>
            <p:cNvSpPr>
              <a:spLocks noChangeArrowheads="1"/>
            </p:cNvSpPr>
            <p:nvPr/>
          </p:nvSpPr>
          <p:spPr bwMode="auto">
            <a:xfrm>
              <a:off x="6659365" y="2180249"/>
              <a:ext cx="34535" cy="10158"/>
            </a:xfrm>
            <a:custGeom>
              <a:avLst/>
              <a:gdLst>
                <a:gd name="T0" fmla="*/ 11 w 77"/>
                <a:gd name="T1" fmla="*/ 21 h 22"/>
                <a:gd name="T2" fmla="*/ 11 w 77"/>
                <a:gd name="T3" fmla="*/ 21 h 22"/>
                <a:gd name="T4" fmla="*/ 65 w 77"/>
                <a:gd name="T5" fmla="*/ 21 h 22"/>
                <a:gd name="T6" fmla="*/ 76 w 77"/>
                <a:gd name="T7" fmla="*/ 11 h 22"/>
                <a:gd name="T8" fmla="*/ 65 w 77"/>
                <a:gd name="T9" fmla="*/ 0 h 22"/>
                <a:gd name="T10" fmla="*/ 11 w 77"/>
                <a:gd name="T11" fmla="*/ 0 h 22"/>
                <a:gd name="T12" fmla="*/ 0 w 77"/>
                <a:gd name="T13" fmla="*/ 11 h 22"/>
                <a:gd name="T14" fmla="*/ 11 w 77"/>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2">
                  <a:moveTo>
                    <a:pt x="11" y="21"/>
                  </a:moveTo>
                  <a:lnTo>
                    <a:pt x="11" y="21"/>
                  </a:lnTo>
                  <a:cubicBezTo>
                    <a:pt x="65" y="21"/>
                    <a:pt x="65" y="21"/>
                    <a:pt x="65" y="21"/>
                  </a:cubicBezTo>
                  <a:cubicBezTo>
                    <a:pt x="72" y="21"/>
                    <a:pt x="76" y="16"/>
                    <a:pt x="76" y="11"/>
                  </a:cubicBezTo>
                  <a:cubicBezTo>
                    <a:pt x="76" y="5"/>
                    <a:pt x="72" y="0"/>
                    <a:pt x="65" y="0"/>
                  </a:cubicBezTo>
                  <a:cubicBezTo>
                    <a:pt x="11" y="0"/>
                    <a:pt x="11" y="0"/>
                    <a:pt x="11" y="0"/>
                  </a:cubicBezTo>
                  <a:cubicBezTo>
                    <a:pt x="5" y="0"/>
                    <a:pt x="0" y="5"/>
                    <a:pt x="0" y="11"/>
                  </a:cubicBezTo>
                  <a:cubicBezTo>
                    <a:pt x="0" y="16"/>
                    <a:pt x="5" y="21"/>
                    <a:pt x="11"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34"/>
            <p:cNvSpPr>
              <a:spLocks noChangeArrowheads="1"/>
            </p:cNvSpPr>
            <p:nvPr/>
          </p:nvSpPr>
          <p:spPr bwMode="auto">
            <a:xfrm>
              <a:off x="6673585" y="1979131"/>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4"/>
                    <a:pt x="213" y="0"/>
                    <a:pt x="208" y="0"/>
                  </a:cubicBezTo>
                  <a:cubicBezTo>
                    <a:pt x="10" y="0"/>
                    <a:pt x="10" y="0"/>
                    <a:pt x="10" y="0"/>
                  </a:cubicBezTo>
                  <a:cubicBezTo>
                    <a:pt x="4" y="0"/>
                    <a:pt x="0" y="4"/>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335"/>
            <p:cNvSpPr>
              <a:spLocks noChangeArrowheads="1"/>
            </p:cNvSpPr>
            <p:nvPr/>
          </p:nvSpPr>
          <p:spPr bwMode="auto">
            <a:xfrm>
              <a:off x="6673585" y="2011635"/>
              <a:ext cx="101575" cy="10157"/>
            </a:xfrm>
            <a:custGeom>
              <a:avLst/>
              <a:gdLst>
                <a:gd name="T0" fmla="*/ 10 w 219"/>
                <a:gd name="T1" fmla="*/ 21 h 22"/>
                <a:gd name="T2" fmla="*/ 10 w 219"/>
                <a:gd name="T3" fmla="*/ 21 h 22"/>
                <a:gd name="T4" fmla="*/ 208 w 219"/>
                <a:gd name="T5" fmla="*/ 21 h 22"/>
                <a:gd name="T6" fmla="*/ 218 w 219"/>
                <a:gd name="T7" fmla="*/ 11 h 22"/>
                <a:gd name="T8" fmla="*/ 208 w 219"/>
                <a:gd name="T9" fmla="*/ 0 h 22"/>
                <a:gd name="T10" fmla="*/ 10 w 219"/>
                <a:gd name="T11" fmla="*/ 0 h 22"/>
                <a:gd name="T12" fmla="*/ 0 w 219"/>
                <a:gd name="T13" fmla="*/ 11 h 22"/>
                <a:gd name="T14" fmla="*/ 10 w 21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2">
                  <a:moveTo>
                    <a:pt x="10" y="21"/>
                  </a:moveTo>
                  <a:lnTo>
                    <a:pt x="10" y="21"/>
                  </a:lnTo>
                  <a:cubicBezTo>
                    <a:pt x="208" y="21"/>
                    <a:pt x="208" y="21"/>
                    <a:pt x="208" y="21"/>
                  </a:cubicBezTo>
                  <a:cubicBezTo>
                    <a:pt x="213" y="21"/>
                    <a:pt x="218" y="16"/>
                    <a:pt x="218" y="11"/>
                  </a:cubicBezTo>
                  <a:cubicBezTo>
                    <a:pt x="218" y="5"/>
                    <a:pt x="213" y="0"/>
                    <a:pt x="208" y="0"/>
                  </a:cubicBezTo>
                  <a:cubicBezTo>
                    <a:pt x="10" y="0"/>
                    <a:pt x="10" y="0"/>
                    <a:pt x="10" y="0"/>
                  </a:cubicBezTo>
                  <a:cubicBezTo>
                    <a:pt x="4" y="0"/>
                    <a:pt x="0" y="5"/>
                    <a:pt x="0" y="11"/>
                  </a:cubicBezTo>
                  <a:cubicBezTo>
                    <a:pt x="0" y="16"/>
                    <a:pt x="4" y="21"/>
                    <a:pt x="10" y="2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7" name="Freeform 79"/>
          <p:cNvSpPr>
            <a:spLocks noChangeAspect="1" noChangeArrowheads="1"/>
          </p:cNvSpPr>
          <p:nvPr/>
        </p:nvSpPr>
        <p:spPr bwMode="auto">
          <a:xfrm>
            <a:off x="7189725" y="1966698"/>
            <a:ext cx="642968" cy="731520"/>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 name="Freeform 76"/>
          <p:cNvSpPr>
            <a:spLocks noChangeAspect="1" noChangeArrowheads="1"/>
          </p:cNvSpPr>
          <p:nvPr/>
        </p:nvSpPr>
        <p:spPr bwMode="auto">
          <a:xfrm>
            <a:off x="7785011" y="4645843"/>
            <a:ext cx="604985" cy="731520"/>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9" name="Freeform 78"/>
          <p:cNvSpPr>
            <a:spLocks noChangeAspect="1" noChangeArrowheads="1"/>
          </p:cNvSpPr>
          <p:nvPr/>
        </p:nvSpPr>
        <p:spPr bwMode="auto">
          <a:xfrm>
            <a:off x="10355164" y="4645843"/>
            <a:ext cx="669175" cy="731520"/>
          </a:xfrm>
          <a:custGeom>
            <a:avLst/>
            <a:gdLst>
              <a:gd name="T0" fmla="*/ 5054 w 607"/>
              <a:gd name="T1" fmla="*/ 279334 h 666"/>
              <a:gd name="T2" fmla="*/ 5054 w 607"/>
              <a:gd name="T3" fmla="*/ 279334 h 666"/>
              <a:gd name="T4" fmla="*/ 9688 w 607"/>
              <a:gd name="T5" fmla="*/ 274293 h 666"/>
              <a:gd name="T6" fmla="*/ 90980 w 607"/>
              <a:gd name="T7" fmla="*/ 217586 h 666"/>
              <a:gd name="T8" fmla="*/ 95613 w 607"/>
              <a:gd name="T9" fmla="*/ 214646 h 666"/>
              <a:gd name="T10" fmla="*/ 106985 w 607"/>
              <a:gd name="T11" fmla="*/ 179782 h 666"/>
              <a:gd name="T12" fmla="*/ 127624 w 607"/>
              <a:gd name="T13" fmla="*/ 181042 h 666"/>
              <a:gd name="T14" fmla="*/ 148263 w 607"/>
              <a:gd name="T15" fmla="*/ 179782 h 666"/>
              <a:gd name="T16" fmla="*/ 159636 w 607"/>
              <a:gd name="T17" fmla="*/ 214646 h 666"/>
              <a:gd name="T18" fmla="*/ 164690 w 607"/>
              <a:gd name="T19" fmla="*/ 217586 h 666"/>
              <a:gd name="T20" fmla="*/ 245561 w 607"/>
              <a:gd name="T21" fmla="*/ 274293 h 666"/>
              <a:gd name="T22" fmla="*/ 250616 w 607"/>
              <a:gd name="T23" fmla="*/ 279334 h 666"/>
              <a:gd name="T24" fmla="*/ 255249 w 607"/>
              <a:gd name="T25" fmla="*/ 274293 h 666"/>
              <a:gd name="T26" fmla="*/ 168060 w 607"/>
              <a:gd name="T27" fmla="*/ 208345 h 666"/>
              <a:gd name="T28" fmla="*/ 158372 w 607"/>
              <a:gd name="T29" fmla="*/ 178522 h 666"/>
              <a:gd name="T30" fmla="*/ 230398 w 607"/>
              <a:gd name="T31" fmla="*/ 129376 h 666"/>
              <a:gd name="T32" fmla="*/ 230398 w 607"/>
              <a:gd name="T33" fmla="*/ 124755 h 666"/>
              <a:gd name="T34" fmla="*/ 206389 w 607"/>
              <a:gd name="T35" fmla="*/ 76869 h 666"/>
              <a:gd name="T36" fmla="*/ 127624 w 607"/>
              <a:gd name="T37" fmla="*/ 0 h 666"/>
              <a:gd name="T38" fmla="*/ 49281 w 607"/>
              <a:gd name="T39" fmla="*/ 76869 h 666"/>
              <a:gd name="T40" fmla="*/ 25272 w 607"/>
              <a:gd name="T41" fmla="*/ 124755 h 666"/>
              <a:gd name="T42" fmla="*/ 25272 w 607"/>
              <a:gd name="T43" fmla="*/ 129376 h 666"/>
              <a:gd name="T44" fmla="*/ 97298 w 607"/>
              <a:gd name="T45" fmla="*/ 178522 h 666"/>
              <a:gd name="T46" fmla="*/ 87189 w 607"/>
              <a:gd name="T47" fmla="*/ 208345 h 666"/>
              <a:gd name="T48" fmla="*/ 0 w 607"/>
              <a:gd name="T49" fmla="*/ 274293 h 666"/>
              <a:gd name="T50" fmla="*/ 5054 w 607"/>
              <a:gd name="T51" fmla="*/ 279334 h 666"/>
              <a:gd name="T52" fmla="*/ 35381 w 607"/>
              <a:gd name="T53" fmla="*/ 127275 h 666"/>
              <a:gd name="T54" fmla="*/ 35381 w 607"/>
              <a:gd name="T55" fmla="*/ 127275 h 666"/>
              <a:gd name="T56" fmla="*/ 58968 w 607"/>
              <a:gd name="T57" fmla="*/ 78970 h 666"/>
              <a:gd name="T58" fmla="*/ 127624 w 607"/>
              <a:gd name="T59" fmla="*/ 9661 h 666"/>
              <a:gd name="T60" fmla="*/ 196702 w 607"/>
              <a:gd name="T61" fmla="*/ 79810 h 666"/>
              <a:gd name="T62" fmla="*/ 220289 w 607"/>
              <a:gd name="T63" fmla="*/ 127275 h 666"/>
              <a:gd name="T64" fmla="*/ 127624 w 607"/>
              <a:gd name="T65" fmla="*/ 171381 h 666"/>
              <a:gd name="T66" fmla="*/ 35381 w 607"/>
              <a:gd name="T67" fmla="*/ 127275 h 6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7" h="666">
                <a:moveTo>
                  <a:pt x="12" y="665"/>
                </a:moveTo>
                <a:lnTo>
                  <a:pt x="12" y="665"/>
                </a:lnTo>
                <a:cubicBezTo>
                  <a:pt x="18" y="665"/>
                  <a:pt x="23" y="660"/>
                  <a:pt x="23" y="653"/>
                </a:cubicBezTo>
                <a:cubicBezTo>
                  <a:pt x="23" y="580"/>
                  <a:pt x="142" y="518"/>
                  <a:pt x="216" y="518"/>
                </a:cubicBezTo>
                <a:cubicBezTo>
                  <a:pt x="221" y="518"/>
                  <a:pt x="225" y="515"/>
                  <a:pt x="227" y="511"/>
                </a:cubicBezTo>
                <a:cubicBezTo>
                  <a:pt x="254" y="428"/>
                  <a:pt x="254" y="428"/>
                  <a:pt x="254" y="428"/>
                </a:cubicBezTo>
                <a:cubicBezTo>
                  <a:pt x="270" y="430"/>
                  <a:pt x="286" y="431"/>
                  <a:pt x="303" y="431"/>
                </a:cubicBezTo>
                <a:cubicBezTo>
                  <a:pt x="321" y="431"/>
                  <a:pt x="337" y="430"/>
                  <a:pt x="352" y="428"/>
                </a:cubicBezTo>
                <a:cubicBezTo>
                  <a:pt x="379" y="511"/>
                  <a:pt x="379" y="511"/>
                  <a:pt x="379" y="511"/>
                </a:cubicBezTo>
                <a:cubicBezTo>
                  <a:pt x="381" y="515"/>
                  <a:pt x="386" y="518"/>
                  <a:pt x="391" y="518"/>
                </a:cubicBezTo>
                <a:cubicBezTo>
                  <a:pt x="465" y="518"/>
                  <a:pt x="583" y="580"/>
                  <a:pt x="583" y="653"/>
                </a:cubicBezTo>
                <a:cubicBezTo>
                  <a:pt x="583" y="660"/>
                  <a:pt x="589" y="665"/>
                  <a:pt x="595" y="665"/>
                </a:cubicBezTo>
                <a:cubicBezTo>
                  <a:pt x="601" y="665"/>
                  <a:pt x="606" y="660"/>
                  <a:pt x="606" y="653"/>
                </a:cubicBezTo>
                <a:cubicBezTo>
                  <a:pt x="606" y="566"/>
                  <a:pt x="484" y="500"/>
                  <a:pt x="399" y="496"/>
                </a:cubicBezTo>
                <a:cubicBezTo>
                  <a:pt x="376" y="425"/>
                  <a:pt x="376" y="425"/>
                  <a:pt x="376" y="425"/>
                </a:cubicBezTo>
                <a:cubicBezTo>
                  <a:pt x="490" y="403"/>
                  <a:pt x="535" y="332"/>
                  <a:pt x="547" y="308"/>
                </a:cubicBezTo>
                <a:cubicBezTo>
                  <a:pt x="549" y="305"/>
                  <a:pt x="549" y="301"/>
                  <a:pt x="547" y="297"/>
                </a:cubicBezTo>
                <a:cubicBezTo>
                  <a:pt x="533" y="274"/>
                  <a:pt x="496" y="208"/>
                  <a:pt x="490" y="183"/>
                </a:cubicBezTo>
                <a:cubicBezTo>
                  <a:pt x="463" y="67"/>
                  <a:pt x="394" y="0"/>
                  <a:pt x="303" y="0"/>
                </a:cubicBezTo>
                <a:cubicBezTo>
                  <a:pt x="213" y="0"/>
                  <a:pt x="144" y="67"/>
                  <a:pt x="117" y="183"/>
                </a:cubicBezTo>
                <a:cubicBezTo>
                  <a:pt x="111" y="208"/>
                  <a:pt x="74" y="274"/>
                  <a:pt x="60" y="297"/>
                </a:cubicBezTo>
                <a:cubicBezTo>
                  <a:pt x="58" y="301"/>
                  <a:pt x="58" y="305"/>
                  <a:pt x="60" y="308"/>
                </a:cubicBezTo>
                <a:cubicBezTo>
                  <a:pt x="71" y="332"/>
                  <a:pt x="117" y="403"/>
                  <a:pt x="231" y="425"/>
                </a:cubicBezTo>
                <a:cubicBezTo>
                  <a:pt x="207" y="496"/>
                  <a:pt x="207" y="496"/>
                  <a:pt x="207" y="496"/>
                </a:cubicBezTo>
                <a:cubicBezTo>
                  <a:pt x="122" y="500"/>
                  <a:pt x="0" y="566"/>
                  <a:pt x="0" y="653"/>
                </a:cubicBezTo>
                <a:cubicBezTo>
                  <a:pt x="0" y="660"/>
                  <a:pt x="5" y="665"/>
                  <a:pt x="12" y="665"/>
                </a:cubicBezTo>
                <a:close/>
                <a:moveTo>
                  <a:pt x="84" y="303"/>
                </a:moveTo>
                <a:lnTo>
                  <a:pt x="84" y="303"/>
                </a:lnTo>
                <a:cubicBezTo>
                  <a:pt x="95" y="283"/>
                  <a:pt x="133" y="218"/>
                  <a:pt x="140" y="188"/>
                </a:cubicBezTo>
                <a:cubicBezTo>
                  <a:pt x="151" y="140"/>
                  <a:pt x="191" y="23"/>
                  <a:pt x="303" y="23"/>
                </a:cubicBezTo>
                <a:cubicBezTo>
                  <a:pt x="416" y="23"/>
                  <a:pt x="455" y="140"/>
                  <a:pt x="467" y="190"/>
                </a:cubicBezTo>
                <a:cubicBezTo>
                  <a:pt x="474" y="218"/>
                  <a:pt x="511" y="283"/>
                  <a:pt x="523" y="303"/>
                </a:cubicBezTo>
                <a:cubicBezTo>
                  <a:pt x="506" y="334"/>
                  <a:pt x="449" y="408"/>
                  <a:pt x="303" y="408"/>
                </a:cubicBezTo>
                <a:cubicBezTo>
                  <a:pt x="157" y="408"/>
                  <a:pt x="100" y="334"/>
                  <a:pt x="84" y="303"/>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pic>
        <p:nvPicPr>
          <p:cNvPr id="40" name="Picture 39">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41" name="Picture 40">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42" name="Picture 41">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44" name="Action Button: Return 43">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635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46786" y="429273"/>
            <a:ext cx="10311765" cy="487330"/>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Public/Social requests</a:t>
            </a:r>
            <a:endParaRPr lang="en-US" dirty="0"/>
          </a:p>
        </p:txBody>
      </p:sp>
      <p:pic>
        <p:nvPicPr>
          <p:cNvPr id="5" name="Picture 4"/>
          <p:cNvPicPr>
            <a:picLocks noChangeAspect="1"/>
          </p:cNvPicPr>
          <p:nvPr/>
        </p:nvPicPr>
        <p:blipFill>
          <a:blip r:embed="rId2"/>
          <a:stretch>
            <a:fillRect/>
          </a:stretch>
        </p:blipFill>
        <p:spPr>
          <a:xfrm>
            <a:off x="4373479" y="1109780"/>
            <a:ext cx="3461719" cy="5574484"/>
          </a:xfrm>
          <a:prstGeom prst="rect">
            <a:avLst/>
          </a:prstGeom>
          <a:ln>
            <a:solidFill>
              <a:schemeClr val="accent1"/>
            </a:solidFill>
          </a:ln>
        </p:spPr>
      </p:pic>
      <p:sp>
        <p:nvSpPr>
          <p:cNvPr id="7" name="Content Placeholder 1"/>
          <p:cNvSpPr txBox="1">
            <a:spLocks/>
          </p:cNvSpPr>
          <p:nvPr/>
        </p:nvSpPr>
        <p:spPr>
          <a:xfrm>
            <a:off x="1694577" y="1547586"/>
            <a:ext cx="2485500" cy="637745"/>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News provides information on new applications and/or services</a:t>
            </a:r>
          </a:p>
        </p:txBody>
      </p:sp>
      <p:cxnSp>
        <p:nvCxnSpPr>
          <p:cNvPr id="8" name="Straight Arrow Connector 7"/>
          <p:cNvCxnSpPr/>
          <p:nvPr/>
        </p:nvCxnSpPr>
        <p:spPr>
          <a:xfrm>
            <a:off x="1694577" y="1547586"/>
            <a:ext cx="25603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Content Placeholder 1"/>
          <p:cNvSpPr txBox="1">
            <a:spLocks/>
          </p:cNvSpPr>
          <p:nvPr/>
        </p:nvSpPr>
        <p:spPr>
          <a:xfrm>
            <a:off x="1694577" y="2387884"/>
            <a:ext cx="2485500" cy="637745"/>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Users are able to provide feedback or ask questions in the comment section</a:t>
            </a:r>
          </a:p>
        </p:txBody>
      </p:sp>
      <p:cxnSp>
        <p:nvCxnSpPr>
          <p:cNvPr id="10" name="Straight Arrow Connector 9"/>
          <p:cNvCxnSpPr/>
          <p:nvPr/>
        </p:nvCxnSpPr>
        <p:spPr>
          <a:xfrm>
            <a:off x="1694577" y="2387884"/>
            <a:ext cx="25603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Content Placeholder 1"/>
          <p:cNvSpPr txBox="1">
            <a:spLocks/>
          </p:cNvSpPr>
          <p:nvPr/>
        </p:nvSpPr>
        <p:spPr>
          <a:xfrm>
            <a:off x="7911154" y="5364249"/>
            <a:ext cx="3347397" cy="630479"/>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t>Key information can be discovered via chats that weren’t readily available (or known) </a:t>
            </a:r>
          </a:p>
        </p:txBody>
      </p:sp>
      <p:cxnSp>
        <p:nvCxnSpPr>
          <p:cNvPr id="12" name="Straight Arrow Connector 11"/>
          <p:cNvCxnSpPr/>
          <p:nvPr/>
        </p:nvCxnSpPr>
        <p:spPr>
          <a:xfrm>
            <a:off x="7835198" y="5837375"/>
            <a:ext cx="3200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4" name="Picture 13">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15" name="Picture 14">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7" name="Action Button: Return 16">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497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Smart Ticket</a:t>
            </a:r>
            <a:endParaRPr lang="en-US" dirty="0"/>
          </a:p>
        </p:txBody>
      </p:sp>
      <p:sp>
        <p:nvSpPr>
          <p:cNvPr id="4" name="Text Placeholder 3"/>
          <p:cNvSpPr>
            <a:spLocks noGrp="1"/>
          </p:cNvSpPr>
          <p:nvPr>
            <p:ph type="body" sz="quarter" idx="13"/>
          </p:nvPr>
        </p:nvSpPr>
        <p:spPr/>
        <p:txBody>
          <a:bodyPr/>
          <a:lstStyle/>
          <a:p>
            <a:r>
              <a:rPr lang="en-US" dirty="0"/>
              <a:t>Faster &amp; more accurate automated ticket entry</a:t>
            </a:r>
          </a:p>
        </p:txBody>
      </p:sp>
      <p:sp>
        <p:nvSpPr>
          <p:cNvPr id="5" name="Rectangle 4"/>
          <p:cNvSpPr/>
          <p:nvPr/>
        </p:nvSpPr>
        <p:spPr>
          <a:xfrm>
            <a:off x="6149073" y="1784933"/>
            <a:ext cx="5323190" cy="1538883"/>
          </a:xfrm>
          <a:prstGeom prst="rect">
            <a:avLst/>
          </a:prstGeom>
        </p:spPr>
        <p:txBody>
          <a:bodyPr wrap="square">
            <a:spAutoFit/>
          </a:bodyPr>
          <a:lstStyle/>
          <a:p>
            <a:pPr>
              <a:spcAft>
                <a:spcPts val="1800"/>
              </a:spcAft>
            </a:pPr>
            <a:r>
              <a:rPr lang="en-US" sz="2400" b="1" dirty="0" smtClean="0"/>
              <a:t>Use </a:t>
            </a:r>
            <a:r>
              <a:rPr lang="en-US" sz="2400" b="1" dirty="0"/>
              <a:t>Cases</a:t>
            </a:r>
          </a:p>
          <a:p>
            <a:pPr marL="342900" indent="-342900">
              <a:spcAft>
                <a:spcPts val="1800"/>
              </a:spcAft>
              <a:buFont typeface="Arial" panose="020B0604020202020204" pitchFamily="34" charset="0"/>
              <a:buChar char="•"/>
            </a:pPr>
            <a:r>
              <a:rPr lang="en-US" sz="2000" dirty="0"/>
              <a:t>End user logs smart ticket from service portal</a:t>
            </a:r>
          </a:p>
          <a:p>
            <a:pPr marL="342900" indent="-342900">
              <a:spcAft>
                <a:spcPts val="1800"/>
              </a:spcAft>
              <a:buFont typeface="Arial" panose="020B0604020202020204" pitchFamily="34" charset="0"/>
              <a:buChar char="•"/>
            </a:pPr>
            <a:r>
              <a:rPr lang="en-US" sz="2000" dirty="0"/>
              <a:t>Service agent reviews and updates ticket</a:t>
            </a:r>
          </a:p>
        </p:txBody>
      </p:sp>
      <p:sp>
        <p:nvSpPr>
          <p:cNvPr id="7" name="Content Placeholder 20"/>
          <p:cNvSpPr txBox="1">
            <a:spLocks/>
          </p:cNvSpPr>
          <p:nvPr/>
        </p:nvSpPr>
        <p:spPr>
          <a:xfrm>
            <a:off x="946785" y="1784933"/>
            <a:ext cx="4505324" cy="2940389"/>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smtClean="0"/>
              <a:t>Image based ticketing – just attach a picture </a:t>
            </a:r>
          </a:p>
          <a:p>
            <a:r>
              <a:rPr lang="en-AU" sz="2000" dirty="0" smtClean="0"/>
              <a:t>Takes self-service </a:t>
            </a:r>
            <a:r>
              <a:rPr lang="en-US" sz="2000" dirty="0" smtClean="0"/>
              <a:t>ticketing to the next level of simplification</a:t>
            </a:r>
          </a:p>
          <a:p>
            <a:r>
              <a:rPr lang="en-US" sz="2000" dirty="0" smtClean="0"/>
              <a:t>Saves the end user time, effort and guess work</a:t>
            </a:r>
          </a:p>
          <a:p>
            <a:r>
              <a:rPr lang="en-US" sz="2000" dirty="0" smtClean="0"/>
              <a:t>Better call routing</a:t>
            </a:r>
          </a:p>
          <a:p>
            <a:r>
              <a:rPr lang="en-US" sz="2000" dirty="0" smtClean="0"/>
              <a:t>Quicker resolution time</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97950"/>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95456"/>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95084"/>
            <a:ext cx="304826" cy="274344"/>
          </a:xfrm>
          <a:prstGeom prst="rect">
            <a:avLst/>
          </a:prstGeom>
        </p:spPr>
      </p:pic>
      <p:pic>
        <p:nvPicPr>
          <p:cNvPr id="11" name="Picture 10">
            <a:hlinkClick r:id="rId9" action="ppaction://hlinksldjump"/>
          </p:cNvPr>
          <p:cNvPicPr>
            <a:picLocks noChangeAspect="1"/>
          </p:cNvPicPr>
          <p:nvPr/>
        </p:nvPicPr>
        <p:blipFill>
          <a:blip r:embed="rId10"/>
          <a:stretch>
            <a:fillRect/>
          </a:stretch>
        </p:blipFill>
        <p:spPr>
          <a:xfrm>
            <a:off x="10191119" y="6395084"/>
            <a:ext cx="231668" cy="274344"/>
          </a:xfrm>
          <a:prstGeom prst="rect">
            <a:avLst/>
          </a:prstGeom>
        </p:spPr>
      </p:pic>
      <p:sp>
        <p:nvSpPr>
          <p:cNvPr id="6" name="Action Button: Return 5">
            <a:hlinkClick r:id="rId11"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46678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6" y="441973"/>
            <a:ext cx="10311765" cy="599700"/>
          </a:xfrm>
        </p:spPr>
        <p:txBody>
          <a:bodyPr/>
          <a:lstStyle/>
          <a:p>
            <a:r>
              <a:rPr lang="en-US" dirty="0" smtClean="0"/>
              <a:t>Modern UX for Enterprise Applications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19264409"/>
              </p:ext>
            </p:extLst>
          </p:nvPr>
        </p:nvGraphicFramePr>
        <p:xfrm>
          <a:off x="946786" y="1041673"/>
          <a:ext cx="10018868" cy="5709920"/>
        </p:xfrm>
        <a:graphic>
          <a:graphicData uri="http://schemas.openxmlformats.org/drawingml/2006/table">
            <a:tbl>
              <a:tblPr firstRow="1" bandRow="1">
                <a:tableStyleId>{6E25E649-3F16-4E02-A733-19D2CDBF48F0}</a:tableStyleId>
              </a:tblPr>
              <a:tblGrid>
                <a:gridCol w="4067424"/>
                <a:gridCol w="1487861"/>
                <a:gridCol w="1487861"/>
                <a:gridCol w="1487861"/>
                <a:gridCol w="1487861"/>
              </a:tblGrid>
              <a:tr h="370840">
                <a:tc>
                  <a:txBody>
                    <a:bodyPr/>
                    <a:lstStyle/>
                    <a:p>
                      <a:r>
                        <a:rPr lang="en-US" sz="1400" dirty="0" smtClean="0"/>
                        <a:t>Capability</a:t>
                      </a:r>
                      <a:endParaRPr lang="en-US" sz="1400" dirty="0"/>
                    </a:p>
                  </a:txBody>
                  <a:tcPr/>
                </a:tc>
                <a:tc>
                  <a:txBody>
                    <a:bodyPr/>
                    <a:lstStyle/>
                    <a:p>
                      <a:pPr algn="ctr"/>
                      <a:r>
                        <a:rPr lang="en-US" sz="1400" dirty="0" smtClean="0"/>
                        <a:t>Description &amp; Use Case</a:t>
                      </a:r>
                      <a:endParaRPr lang="en-US" sz="1400" dirty="0"/>
                    </a:p>
                  </a:txBody>
                  <a:tcPr/>
                </a:tc>
                <a:tc>
                  <a:txBody>
                    <a:bodyPr/>
                    <a:lstStyle/>
                    <a:p>
                      <a:pPr algn="ctr"/>
                      <a:r>
                        <a:rPr lang="en-US" sz="1400" dirty="0" smtClean="0"/>
                        <a:t>Technology</a:t>
                      </a:r>
                      <a:endParaRPr lang="en-US" sz="1400" dirty="0"/>
                    </a:p>
                  </a:txBody>
                  <a:tcPr/>
                </a:tc>
                <a:tc>
                  <a:txBody>
                    <a:bodyPr/>
                    <a:lstStyle/>
                    <a:p>
                      <a:pPr algn="ctr"/>
                      <a:r>
                        <a:rPr lang="en-US" sz="1400" dirty="0" smtClean="0"/>
                        <a:t>Screenshot</a:t>
                      </a:r>
                      <a:endParaRPr lang="en-US" sz="1400" dirty="0"/>
                    </a:p>
                  </a:txBody>
                  <a:tcPr/>
                </a:tc>
                <a:tc>
                  <a:txBody>
                    <a:bodyPr/>
                    <a:lstStyle/>
                    <a:p>
                      <a:pPr algn="ctr"/>
                      <a:r>
                        <a:rPr lang="en-US" sz="1400" dirty="0" smtClean="0"/>
                        <a:t>Video</a:t>
                      </a:r>
                      <a:endParaRPr lang="en-US" sz="1400" dirty="0"/>
                    </a:p>
                  </a:txBody>
                  <a:tcPr/>
                </a:tc>
              </a:tr>
              <a:tr h="370840">
                <a:tc>
                  <a:txBody>
                    <a:bodyPr/>
                    <a:lstStyle/>
                    <a:p>
                      <a:r>
                        <a:rPr lang="en-US" sz="1400" dirty="0" smtClean="0"/>
                        <a:t>Service Manager Dashboard &amp; Reporting</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Service</a:t>
                      </a:r>
                      <a:r>
                        <a:rPr lang="en-US" sz="1400" baseline="0" dirty="0" smtClean="0"/>
                        <a:t> Request Management &amp; Fulfillment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Incident &amp; Problem Management</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Service Level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Change Management</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Release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Service Asset &amp; Configuration Management (SACM)</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Contract &amp; Vendor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Software Asset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Idea &amp; Proposal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r>
                        <a:rPr lang="en-US" sz="1400" dirty="0" smtClean="0"/>
                        <a:t>Application Portfolio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r>
              <a:tr h="370840">
                <a:tc>
                  <a:txBody>
                    <a:bodyPr/>
                    <a:lstStyle/>
                    <a:p>
                      <a:r>
                        <a:rPr lang="en-US" sz="1400" dirty="0" smtClean="0"/>
                        <a:t>Project Management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r>
              <a:tr h="370840">
                <a:tc>
                  <a:txBody>
                    <a:bodyPr/>
                    <a:lstStyle/>
                    <a:p>
                      <a:r>
                        <a:rPr lang="en-US" sz="1400" dirty="0" smtClean="0"/>
                        <a:t>Human Resource Application</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r>
              <a:tr h="370840">
                <a:tc>
                  <a:txBody>
                    <a:bodyPr/>
                    <a:lstStyle/>
                    <a:p>
                      <a:r>
                        <a:rPr lang="en-US" sz="1400" dirty="0" smtClean="0"/>
                        <a:t>Procurement</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bl>
          </a:graphicData>
        </a:graphic>
      </p:graphicFrame>
      <p:pic>
        <p:nvPicPr>
          <p:cNvPr id="64" name="Picture 63">
            <a:hlinkClick r:id="rId2" action="ppaction://hlinksldjump"/>
          </p:cNvPr>
          <p:cNvPicPr>
            <a:picLocks noChangeAspect="1"/>
          </p:cNvPicPr>
          <p:nvPr/>
        </p:nvPicPr>
        <p:blipFill>
          <a:blip r:embed="rId3"/>
          <a:stretch>
            <a:fillRect/>
          </a:stretch>
        </p:blipFill>
        <p:spPr>
          <a:xfrm>
            <a:off x="5638266" y="1622508"/>
            <a:ext cx="195089" cy="274344"/>
          </a:xfrm>
          <a:prstGeom prst="rect">
            <a:avLst/>
          </a:prstGeom>
        </p:spPr>
      </p:pic>
      <p:pic>
        <p:nvPicPr>
          <p:cNvPr id="65" name="Picture 64">
            <a:hlinkClick r:id="rId4" action="ppaction://hlinksldjump"/>
          </p:cNvPr>
          <p:cNvPicPr>
            <a:picLocks noChangeAspect="1"/>
          </p:cNvPicPr>
          <p:nvPr/>
        </p:nvPicPr>
        <p:blipFill>
          <a:blip r:embed="rId5"/>
          <a:stretch>
            <a:fillRect/>
          </a:stretch>
        </p:blipFill>
        <p:spPr>
          <a:xfrm>
            <a:off x="7045517" y="1620906"/>
            <a:ext cx="329213" cy="274344"/>
          </a:xfrm>
          <a:prstGeom prst="rect">
            <a:avLst/>
          </a:prstGeom>
        </p:spPr>
      </p:pic>
      <p:pic>
        <p:nvPicPr>
          <p:cNvPr id="66" name="Picture 65">
            <a:hlinkClick r:id="rId6" action="ppaction://hlinksldjump"/>
          </p:cNvPr>
          <p:cNvPicPr>
            <a:picLocks noChangeAspect="1"/>
          </p:cNvPicPr>
          <p:nvPr/>
        </p:nvPicPr>
        <p:blipFill>
          <a:blip r:embed="rId7"/>
          <a:stretch>
            <a:fillRect/>
          </a:stretch>
        </p:blipFill>
        <p:spPr>
          <a:xfrm>
            <a:off x="8614549" y="1619642"/>
            <a:ext cx="304826" cy="274344"/>
          </a:xfrm>
          <a:prstGeom prst="rect">
            <a:avLst/>
          </a:prstGeom>
        </p:spPr>
      </p:pic>
      <p:pic>
        <p:nvPicPr>
          <p:cNvPr id="13" name="Picture 12">
            <a:hlinkClick r:id="rId8" action="ppaction://hlinksldjump"/>
          </p:cNvPr>
          <p:cNvPicPr>
            <a:picLocks noChangeAspect="1"/>
          </p:cNvPicPr>
          <p:nvPr/>
        </p:nvPicPr>
        <p:blipFill>
          <a:blip r:embed="rId3"/>
          <a:stretch>
            <a:fillRect/>
          </a:stretch>
        </p:blipFill>
        <p:spPr>
          <a:xfrm>
            <a:off x="5638266" y="1990887"/>
            <a:ext cx="195089" cy="274344"/>
          </a:xfrm>
          <a:prstGeom prst="rect">
            <a:avLst/>
          </a:prstGeom>
        </p:spPr>
      </p:pic>
      <p:pic>
        <p:nvPicPr>
          <p:cNvPr id="14" name="Picture 13">
            <a:hlinkClick r:id="rId9" action="ppaction://hlinksldjump"/>
          </p:cNvPr>
          <p:cNvPicPr>
            <a:picLocks noChangeAspect="1"/>
          </p:cNvPicPr>
          <p:nvPr/>
        </p:nvPicPr>
        <p:blipFill>
          <a:blip r:embed="rId7"/>
          <a:stretch>
            <a:fillRect/>
          </a:stretch>
        </p:blipFill>
        <p:spPr>
          <a:xfrm>
            <a:off x="8614549" y="1990887"/>
            <a:ext cx="304826" cy="274344"/>
          </a:xfrm>
          <a:prstGeom prst="rect">
            <a:avLst/>
          </a:prstGeom>
        </p:spPr>
      </p:pic>
      <p:pic>
        <p:nvPicPr>
          <p:cNvPr id="15" name="Picture 14">
            <a:hlinkClick r:id="rId10" action="ppaction://hlinksldjump"/>
          </p:cNvPr>
          <p:cNvPicPr>
            <a:picLocks noChangeAspect="1"/>
          </p:cNvPicPr>
          <p:nvPr/>
        </p:nvPicPr>
        <p:blipFill>
          <a:blip r:embed="rId3"/>
          <a:stretch>
            <a:fillRect/>
          </a:stretch>
        </p:blipFill>
        <p:spPr>
          <a:xfrm>
            <a:off x="5638266" y="2359266"/>
            <a:ext cx="195089" cy="274344"/>
          </a:xfrm>
          <a:prstGeom prst="rect">
            <a:avLst/>
          </a:prstGeom>
        </p:spPr>
      </p:pic>
      <p:pic>
        <p:nvPicPr>
          <p:cNvPr id="16" name="Picture 15">
            <a:hlinkClick r:id="rId11" action="ppaction://hlinksldjump"/>
          </p:cNvPr>
          <p:cNvPicPr>
            <a:picLocks noChangeAspect="1"/>
          </p:cNvPicPr>
          <p:nvPr/>
        </p:nvPicPr>
        <p:blipFill>
          <a:blip r:embed="rId7"/>
          <a:stretch>
            <a:fillRect/>
          </a:stretch>
        </p:blipFill>
        <p:spPr>
          <a:xfrm>
            <a:off x="8614549" y="2359266"/>
            <a:ext cx="304826" cy="274344"/>
          </a:xfrm>
          <a:prstGeom prst="rect">
            <a:avLst/>
          </a:prstGeom>
        </p:spPr>
      </p:pic>
      <p:pic>
        <p:nvPicPr>
          <p:cNvPr id="18" name="Picture 17">
            <a:hlinkClick r:id="rId12" action="ppaction://hlinksldjump"/>
          </p:cNvPr>
          <p:cNvPicPr>
            <a:picLocks noChangeAspect="1"/>
          </p:cNvPicPr>
          <p:nvPr/>
        </p:nvPicPr>
        <p:blipFill>
          <a:blip r:embed="rId3"/>
          <a:stretch>
            <a:fillRect/>
          </a:stretch>
        </p:blipFill>
        <p:spPr>
          <a:xfrm>
            <a:off x="5638266" y="2730625"/>
            <a:ext cx="195089" cy="274344"/>
          </a:xfrm>
          <a:prstGeom prst="rect">
            <a:avLst/>
          </a:prstGeom>
        </p:spPr>
      </p:pic>
      <p:pic>
        <p:nvPicPr>
          <p:cNvPr id="19" name="Picture 18">
            <a:hlinkClick r:id="rId13" action="ppaction://hlinksldjump"/>
          </p:cNvPr>
          <p:cNvPicPr>
            <a:picLocks noChangeAspect="1"/>
          </p:cNvPicPr>
          <p:nvPr/>
        </p:nvPicPr>
        <p:blipFill>
          <a:blip r:embed="rId7"/>
          <a:stretch>
            <a:fillRect/>
          </a:stretch>
        </p:blipFill>
        <p:spPr>
          <a:xfrm>
            <a:off x="8614549" y="2727645"/>
            <a:ext cx="304826" cy="274344"/>
          </a:xfrm>
          <a:prstGeom prst="rect">
            <a:avLst/>
          </a:prstGeom>
        </p:spPr>
      </p:pic>
      <p:pic>
        <p:nvPicPr>
          <p:cNvPr id="21" name="Picture 20">
            <a:hlinkClick r:id="rId14" action="ppaction://hlinksldjump"/>
          </p:cNvPr>
          <p:cNvPicPr>
            <a:picLocks noChangeAspect="1"/>
          </p:cNvPicPr>
          <p:nvPr/>
        </p:nvPicPr>
        <p:blipFill>
          <a:blip r:embed="rId3"/>
          <a:stretch>
            <a:fillRect/>
          </a:stretch>
        </p:blipFill>
        <p:spPr>
          <a:xfrm>
            <a:off x="5638266" y="3096138"/>
            <a:ext cx="195089" cy="274344"/>
          </a:xfrm>
          <a:prstGeom prst="rect">
            <a:avLst/>
          </a:prstGeom>
        </p:spPr>
      </p:pic>
      <p:pic>
        <p:nvPicPr>
          <p:cNvPr id="22" name="Picture 21">
            <a:hlinkClick r:id="rId15" action="ppaction://hlinksldjump"/>
          </p:cNvPr>
          <p:cNvPicPr>
            <a:picLocks noChangeAspect="1"/>
          </p:cNvPicPr>
          <p:nvPr/>
        </p:nvPicPr>
        <p:blipFill>
          <a:blip r:embed="rId7"/>
          <a:stretch>
            <a:fillRect/>
          </a:stretch>
        </p:blipFill>
        <p:spPr>
          <a:xfrm>
            <a:off x="8614549" y="3096024"/>
            <a:ext cx="304826" cy="274344"/>
          </a:xfrm>
          <a:prstGeom prst="rect">
            <a:avLst/>
          </a:prstGeom>
        </p:spPr>
      </p:pic>
      <p:pic>
        <p:nvPicPr>
          <p:cNvPr id="23" name="Picture 22">
            <a:hlinkClick r:id="rId16" action="ppaction://hlinksldjump"/>
          </p:cNvPr>
          <p:cNvPicPr>
            <a:picLocks noChangeAspect="1"/>
          </p:cNvPicPr>
          <p:nvPr/>
        </p:nvPicPr>
        <p:blipFill>
          <a:blip r:embed="rId3"/>
          <a:stretch>
            <a:fillRect/>
          </a:stretch>
        </p:blipFill>
        <p:spPr>
          <a:xfrm>
            <a:off x="5638266" y="3464517"/>
            <a:ext cx="195089" cy="274344"/>
          </a:xfrm>
          <a:prstGeom prst="rect">
            <a:avLst/>
          </a:prstGeom>
        </p:spPr>
      </p:pic>
      <p:pic>
        <p:nvPicPr>
          <p:cNvPr id="24" name="Picture 23">
            <a:hlinkClick r:id="rId17" action="ppaction://hlinksldjump"/>
          </p:cNvPr>
          <p:cNvPicPr>
            <a:picLocks noChangeAspect="1"/>
          </p:cNvPicPr>
          <p:nvPr/>
        </p:nvPicPr>
        <p:blipFill>
          <a:blip r:embed="rId7"/>
          <a:stretch>
            <a:fillRect/>
          </a:stretch>
        </p:blipFill>
        <p:spPr>
          <a:xfrm>
            <a:off x="8614549" y="3464517"/>
            <a:ext cx="304826" cy="274344"/>
          </a:xfrm>
          <a:prstGeom prst="rect">
            <a:avLst/>
          </a:prstGeom>
        </p:spPr>
      </p:pic>
      <p:pic>
        <p:nvPicPr>
          <p:cNvPr id="25" name="Picture 24">
            <a:hlinkClick r:id="rId18" action="ppaction://hlinksldjump"/>
          </p:cNvPr>
          <p:cNvPicPr>
            <a:picLocks noChangeAspect="1"/>
          </p:cNvPicPr>
          <p:nvPr/>
        </p:nvPicPr>
        <p:blipFill>
          <a:blip r:embed="rId3"/>
          <a:stretch>
            <a:fillRect/>
          </a:stretch>
        </p:blipFill>
        <p:spPr>
          <a:xfrm>
            <a:off x="5638266" y="3835762"/>
            <a:ext cx="195089" cy="274344"/>
          </a:xfrm>
          <a:prstGeom prst="rect">
            <a:avLst/>
          </a:prstGeom>
        </p:spPr>
      </p:pic>
      <p:pic>
        <p:nvPicPr>
          <p:cNvPr id="26" name="Picture 25">
            <a:hlinkClick r:id="rId19" action="ppaction://hlinksldjump"/>
          </p:cNvPr>
          <p:cNvPicPr>
            <a:picLocks noChangeAspect="1"/>
          </p:cNvPicPr>
          <p:nvPr/>
        </p:nvPicPr>
        <p:blipFill>
          <a:blip r:embed="rId7"/>
          <a:stretch>
            <a:fillRect/>
          </a:stretch>
        </p:blipFill>
        <p:spPr>
          <a:xfrm>
            <a:off x="8614549" y="3835762"/>
            <a:ext cx="304826" cy="274344"/>
          </a:xfrm>
          <a:prstGeom prst="rect">
            <a:avLst/>
          </a:prstGeom>
        </p:spPr>
      </p:pic>
      <p:pic>
        <p:nvPicPr>
          <p:cNvPr id="27" name="Picture 26">
            <a:hlinkClick r:id="rId20" action="ppaction://hlinksldjump"/>
          </p:cNvPr>
          <p:cNvPicPr>
            <a:picLocks noChangeAspect="1"/>
          </p:cNvPicPr>
          <p:nvPr/>
        </p:nvPicPr>
        <p:blipFill>
          <a:blip r:embed="rId3"/>
          <a:stretch>
            <a:fillRect/>
          </a:stretch>
        </p:blipFill>
        <p:spPr>
          <a:xfrm>
            <a:off x="5638266" y="4209873"/>
            <a:ext cx="195089" cy="274752"/>
          </a:xfrm>
          <a:prstGeom prst="rect">
            <a:avLst/>
          </a:prstGeom>
        </p:spPr>
      </p:pic>
      <p:pic>
        <p:nvPicPr>
          <p:cNvPr id="28" name="Picture 27">
            <a:hlinkClick r:id="rId21" action="ppaction://hlinksldjump"/>
          </p:cNvPr>
          <p:cNvPicPr>
            <a:picLocks noChangeAspect="1"/>
          </p:cNvPicPr>
          <p:nvPr/>
        </p:nvPicPr>
        <p:blipFill>
          <a:blip r:embed="rId7"/>
          <a:stretch>
            <a:fillRect/>
          </a:stretch>
        </p:blipFill>
        <p:spPr>
          <a:xfrm>
            <a:off x="8614549" y="4207007"/>
            <a:ext cx="304826" cy="274752"/>
          </a:xfrm>
          <a:prstGeom prst="rect">
            <a:avLst/>
          </a:prstGeom>
        </p:spPr>
      </p:pic>
      <p:pic>
        <p:nvPicPr>
          <p:cNvPr id="30" name="Picture 29">
            <a:hlinkClick r:id="rId22" action="ppaction://hlinksldjump"/>
          </p:cNvPr>
          <p:cNvPicPr>
            <a:picLocks noChangeAspect="1"/>
          </p:cNvPicPr>
          <p:nvPr/>
        </p:nvPicPr>
        <p:blipFill>
          <a:blip r:embed="rId3"/>
          <a:stretch>
            <a:fillRect/>
          </a:stretch>
        </p:blipFill>
        <p:spPr>
          <a:xfrm>
            <a:off x="5638266" y="4587258"/>
            <a:ext cx="195089" cy="274344"/>
          </a:xfrm>
          <a:prstGeom prst="rect">
            <a:avLst/>
          </a:prstGeom>
        </p:spPr>
      </p:pic>
      <p:pic>
        <p:nvPicPr>
          <p:cNvPr id="31" name="Picture 30">
            <a:hlinkClick r:id="rId23" action="ppaction://hlinksldjump"/>
          </p:cNvPr>
          <p:cNvPicPr>
            <a:picLocks noChangeAspect="1"/>
          </p:cNvPicPr>
          <p:nvPr/>
        </p:nvPicPr>
        <p:blipFill>
          <a:blip r:embed="rId7"/>
          <a:stretch>
            <a:fillRect/>
          </a:stretch>
        </p:blipFill>
        <p:spPr>
          <a:xfrm>
            <a:off x="8614549" y="4587258"/>
            <a:ext cx="304826" cy="274344"/>
          </a:xfrm>
          <a:prstGeom prst="rect">
            <a:avLst/>
          </a:prstGeom>
        </p:spPr>
      </p:pic>
      <p:pic>
        <p:nvPicPr>
          <p:cNvPr id="32" name="Picture 31">
            <a:hlinkClick r:id="rId24" action="ppaction://hlinksldjump"/>
          </p:cNvPr>
          <p:cNvPicPr>
            <a:picLocks noChangeAspect="1"/>
          </p:cNvPicPr>
          <p:nvPr/>
        </p:nvPicPr>
        <p:blipFill>
          <a:blip r:embed="rId3"/>
          <a:stretch>
            <a:fillRect/>
          </a:stretch>
        </p:blipFill>
        <p:spPr>
          <a:xfrm>
            <a:off x="5638266" y="4958939"/>
            <a:ext cx="195089" cy="274344"/>
          </a:xfrm>
          <a:prstGeom prst="rect">
            <a:avLst/>
          </a:prstGeom>
        </p:spPr>
      </p:pic>
      <p:pic>
        <p:nvPicPr>
          <p:cNvPr id="33" name="Picture 32">
            <a:hlinkClick r:id="rId25" action="ppaction://hlinksldjump"/>
          </p:cNvPr>
          <p:cNvPicPr>
            <a:picLocks noChangeAspect="1"/>
          </p:cNvPicPr>
          <p:nvPr/>
        </p:nvPicPr>
        <p:blipFill>
          <a:blip r:embed="rId7"/>
          <a:stretch>
            <a:fillRect/>
          </a:stretch>
        </p:blipFill>
        <p:spPr>
          <a:xfrm>
            <a:off x="8614549" y="4961369"/>
            <a:ext cx="304826" cy="274344"/>
          </a:xfrm>
          <a:prstGeom prst="rect">
            <a:avLst/>
          </a:prstGeom>
        </p:spPr>
      </p:pic>
      <p:pic>
        <p:nvPicPr>
          <p:cNvPr id="34" name="Picture 33">
            <a:hlinkClick r:id="rId26" action="ppaction://hlinksldjump"/>
          </p:cNvPr>
          <p:cNvPicPr>
            <a:picLocks noChangeAspect="1"/>
          </p:cNvPicPr>
          <p:nvPr/>
        </p:nvPicPr>
        <p:blipFill>
          <a:blip r:embed="rId3"/>
          <a:stretch>
            <a:fillRect/>
          </a:stretch>
        </p:blipFill>
        <p:spPr>
          <a:xfrm>
            <a:off x="5638266" y="5330620"/>
            <a:ext cx="195089" cy="274344"/>
          </a:xfrm>
          <a:prstGeom prst="rect">
            <a:avLst/>
          </a:prstGeom>
        </p:spPr>
      </p:pic>
      <p:pic>
        <p:nvPicPr>
          <p:cNvPr id="35" name="Picture 34">
            <a:hlinkClick r:id="rId27" action="ppaction://hlinksldjump"/>
          </p:cNvPr>
          <p:cNvPicPr>
            <a:picLocks noChangeAspect="1"/>
          </p:cNvPicPr>
          <p:nvPr/>
        </p:nvPicPr>
        <p:blipFill>
          <a:blip r:embed="rId7"/>
          <a:stretch>
            <a:fillRect/>
          </a:stretch>
        </p:blipFill>
        <p:spPr>
          <a:xfrm>
            <a:off x="8614549" y="5330620"/>
            <a:ext cx="304826" cy="274344"/>
          </a:xfrm>
          <a:prstGeom prst="rect">
            <a:avLst/>
          </a:prstGeom>
        </p:spPr>
      </p:pic>
      <p:pic>
        <p:nvPicPr>
          <p:cNvPr id="36" name="Picture 35">
            <a:hlinkClick r:id="rId28" action="ppaction://hlinksldjump"/>
          </p:cNvPr>
          <p:cNvPicPr>
            <a:picLocks noChangeAspect="1"/>
          </p:cNvPicPr>
          <p:nvPr/>
        </p:nvPicPr>
        <p:blipFill>
          <a:blip r:embed="rId3"/>
          <a:stretch>
            <a:fillRect/>
          </a:stretch>
        </p:blipFill>
        <p:spPr>
          <a:xfrm>
            <a:off x="5638265" y="5702301"/>
            <a:ext cx="195089" cy="274344"/>
          </a:xfrm>
          <a:prstGeom prst="rect">
            <a:avLst/>
          </a:prstGeom>
        </p:spPr>
      </p:pic>
      <p:pic>
        <p:nvPicPr>
          <p:cNvPr id="37" name="Picture 36">
            <a:hlinkClick r:id="rId29" action="ppaction://hlinksldjump"/>
          </p:cNvPr>
          <p:cNvPicPr>
            <a:picLocks noChangeAspect="1"/>
          </p:cNvPicPr>
          <p:nvPr/>
        </p:nvPicPr>
        <p:blipFill>
          <a:blip r:embed="rId7"/>
          <a:stretch>
            <a:fillRect/>
          </a:stretch>
        </p:blipFill>
        <p:spPr>
          <a:xfrm>
            <a:off x="8614549" y="5704226"/>
            <a:ext cx="304826" cy="274344"/>
          </a:xfrm>
          <a:prstGeom prst="rect">
            <a:avLst/>
          </a:prstGeom>
        </p:spPr>
      </p:pic>
      <p:pic>
        <p:nvPicPr>
          <p:cNvPr id="38" name="Picture 37">
            <a:hlinkClick r:id="rId30" action="ppaction://hlinksldjump"/>
          </p:cNvPr>
          <p:cNvPicPr>
            <a:picLocks noChangeAspect="1"/>
          </p:cNvPicPr>
          <p:nvPr/>
        </p:nvPicPr>
        <p:blipFill>
          <a:blip r:embed="rId3"/>
          <a:stretch>
            <a:fillRect/>
          </a:stretch>
        </p:blipFill>
        <p:spPr>
          <a:xfrm>
            <a:off x="5638265" y="6076820"/>
            <a:ext cx="195089" cy="274344"/>
          </a:xfrm>
          <a:prstGeom prst="rect">
            <a:avLst/>
          </a:prstGeom>
        </p:spPr>
      </p:pic>
      <p:pic>
        <p:nvPicPr>
          <p:cNvPr id="39" name="Picture 38">
            <a:hlinkClick r:id="rId31" action="ppaction://hlinksldjump"/>
          </p:cNvPr>
          <p:cNvPicPr>
            <a:picLocks noChangeAspect="1"/>
          </p:cNvPicPr>
          <p:nvPr/>
        </p:nvPicPr>
        <p:blipFill>
          <a:blip r:embed="rId7"/>
          <a:stretch>
            <a:fillRect/>
          </a:stretch>
        </p:blipFill>
        <p:spPr>
          <a:xfrm>
            <a:off x="8614549" y="6076820"/>
            <a:ext cx="304826" cy="274344"/>
          </a:xfrm>
          <a:prstGeom prst="rect">
            <a:avLst/>
          </a:prstGeom>
        </p:spPr>
      </p:pic>
      <p:pic>
        <p:nvPicPr>
          <p:cNvPr id="40" name="Picture 39">
            <a:hlinkClick r:id="rId32" action="ppaction://hlinksldjump"/>
          </p:cNvPr>
          <p:cNvPicPr>
            <a:picLocks noChangeAspect="1"/>
          </p:cNvPicPr>
          <p:nvPr/>
        </p:nvPicPr>
        <p:blipFill>
          <a:blip r:embed="rId33"/>
          <a:stretch>
            <a:fillRect/>
          </a:stretch>
        </p:blipFill>
        <p:spPr>
          <a:xfrm>
            <a:off x="10134243" y="6076820"/>
            <a:ext cx="231668" cy="274344"/>
          </a:xfrm>
          <a:prstGeom prst="rect">
            <a:avLst/>
          </a:prstGeom>
        </p:spPr>
      </p:pic>
      <p:pic>
        <p:nvPicPr>
          <p:cNvPr id="41" name="Picture 40">
            <a:hlinkClick r:id="rId34" action="ppaction://hlinksldjump"/>
          </p:cNvPr>
          <p:cNvPicPr>
            <a:picLocks noChangeAspect="1"/>
          </p:cNvPicPr>
          <p:nvPr/>
        </p:nvPicPr>
        <p:blipFill>
          <a:blip r:embed="rId3"/>
          <a:stretch>
            <a:fillRect/>
          </a:stretch>
        </p:blipFill>
        <p:spPr>
          <a:xfrm>
            <a:off x="5638264" y="6453797"/>
            <a:ext cx="195089" cy="274344"/>
          </a:xfrm>
          <a:prstGeom prst="rect">
            <a:avLst/>
          </a:prstGeom>
        </p:spPr>
      </p:pic>
      <p:pic>
        <p:nvPicPr>
          <p:cNvPr id="42" name="Picture 41">
            <a:hlinkClick r:id="rId35" action="ppaction://hlinksldjump"/>
          </p:cNvPr>
          <p:cNvPicPr>
            <a:picLocks noChangeAspect="1"/>
          </p:cNvPicPr>
          <p:nvPr/>
        </p:nvPicPr>
        <p:blipFill>
          <a:blip r:embed="rId7"/>
          <a:stretch>
            <a:fillRect/>
          </a:stretch>
        </p:blipFill>
        <p:spPr>
          <a:xfrm>
            <a:off x="8614549" y="6449414"/>
            <a:ext cx="304826" cy="274344"/>
          </a:xfrm>
          <a:prstGeom prst="rect">
            <a:avLst/>
          </a:prstGeom>
        </p:spPr>
      </p:pic>
      <p:sp>
        <p:nvSpPr>
          <p:cNvPr id="46" name="Action Button: Home 45">
            <a:hlinkClick r:id="rId36"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643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Service Manager Dashboards &amp; Reporting</a:t>
            </a:r>
            <a:endParaRPr lang="en-US" dirty="0"/>
          </a:p>
        </p:txBody>
      </p:sp>
      <p:sp>
        <p:nvSpPr>
          <p:cNvPr id="4" name="Text Placeholder 3"/>
          <p:cNvSpPr>
            <a:spLocks noGrp="1"/>
          </p:cNvSpPr>
          <p:nvPr>
            <p:ph type="body" sz="quarter" idx="13"/>
          </p:nvPr>
        </p:nvSpPr>
        <p:spPr/>
        <p:txBody>
          <a:bodyPr/>
          <a:lstStyle/>
          <a:p>
            <a:r>
              <a:rPr lang="en-US" dirty="0"/>
              <a:t>Create a report or add </a:t>
            </a:r>
            <a:r>
              <a:rPr lang="en-US" dirty="0" smtClean="0"/>
              <a:t>it to dashboard </a:t>
            </a:r>
            <a:r>
              <a:rPr lang="en-US" dirty="0"/>
              <a:t>for real time updates on </a:t>
            </a:r>
            <a:r>
              <a:rPr lang="en-US" dirty="0" smtClean="0"/>
              <a:t>entire </a:t>
            </a:r>
            <a:r>
              <a:rPr lang="en-US" dirty="0"/>
              <a:t>data center</a:t>
            </a:r>
          </a:p>
        </p:txBody>
      </p:sp>
      <p:sp>
        <p:nvSpPr>
          <p:cNvPr id="5" name="Rectangle 4"/>
          <p:cNvSpPr/>
          <p:nvPr/>
        </p:nvSpPr>
        <p:spPr>
          <a:xfrm>
            <a:off x="5549520" y="1996603"/>
            <a:ext cx="6295417" cy="1846659"/>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a new report to monitor incident reporting rate</a:t>
            </a:r>
          </a:p>
          <a:p>
            <a:pPr marL="285750" indent="-285750">
              <a:spcAft>
                <a:spcPts val="1800"/>
              </a:spcAft>
              <a:buFont typeface="Arial" panose="020B0604020202020204" pitchFamily="34" charset="0"/>
              <a:buChar char="•"/>
            </a:pPr>
            <a:r>
              <a:rPr lang="en-US" sz="2000" dirty="0" smtClean="0"/>
              <a:t>Re-design the dashboard layout page based on specific group’s responsibilities</a:t>
            </a:r>
            <a:endParaRPr lang="en-US" sz="2000" dirty="0"/>
          </a:p>
        </p:txBody>
      </p:sp>
      <p:sp>
        <p:nvSpPr>
          <p:cNvPr id="7" name="Content Placeholder 20"/>
          <p:cNvSpPr txBox="1">
            <a:spLocks/>
          </p:cNvSpPr>
          <p:nvPr/>
        </p:nvSpPr>
        <p:spPr>
          <a:xfrm>
            <a:off x="946785" y="2002682"/>
            <a:ext cx="4255306"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Create Operational or Analytical reports</a:t>
            </a:r>
          </a:p>
          <a:p>
            <a:r>
              <a:rPr lang="en-US" sz="2000" dirty="0" smtClean="0"/>
              <a:t>Multiple levels of grouping</a:t>
            </a:r>
          </a:p>
          <a:p>
            <a:pPr lvl="1"/>
            <a:r>
              <a:rPr lang="en-US" sz="1600" dirty="0" smtClean="0"/>
              <a:t>Group date by period (year, month, day)</a:t>
            </a:r>
          </a:p>
          <a:p>
            <a:pPr lvl="1"/>
            <a:r>
              <a:rPr lang="en-US" sz="1600" dirty="0" smtClean="0"/>
              <a:t>Group by and filter by related entity fields</a:t>
            </a:r>
          </a:p>
          <a:p>
            <a:r>
              <a:rPr lang="en-US" sz="2000" dirty="0" smtClean="0"/>
              <a:t>Multiple function support (sum, count, average)</a:t>
            </a:r>
          </a:p>
          <a:p>
            <a:r>
              <a:rPr lang="en-US" sz="2000" dirty="0" smtClean="0"/>
              <a:t>Public or restricted access designations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2" name="Action Button: Return 11">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152585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6F8AB-BCEA-4347-8BA6-BE776009BC89}" type="slidenum">
              <a:rPr lang="en-US" smtClean="0"/>
              <a:t>52</a:t>
            </a:fld>
            <a:endParaRPr lang="en-US"/>
          </a:p>
        </p:txBody>
      </p:sp>
      <p:sp>
        <p:nvSpPr>
          <p:cNvPr id="6" name="Content Placeholder 2"/>
          <p:cNvSpPr>
            <a:spLocks noGrp="1"/>
          </p:cNvSpPr>
          <p:nvPr>
            <p:ph idx="1"/>
          </p:nvPr>
        </p:nvSpPr>
        <p:spPr>
          <a:xfrm>
            <a:off x="5707310" y="2114025"/>
            <a:ext cx="5788184" cy="3494016"/>
          </a:xfrm>
        </p:spPr>
        <p:txBody>
          <a:bodyPr/>
          <a:lstStyle/>
          <a:p>
            <a:pPr marL="0" indent="0">
              <a:buNone/>
            </a:pPr>
            <a:r>
              <a:rPr lang="en-AU" sz="1800" dirty="0" smtClean="0"/>
              <a:t>To maximize Production DB Performance:</a:t>
            </a:r>
          </a:p>
          <a:p>
            <a:pPr marL="0" indent="0">
              <a:buNone/>
            </a:pPr>
            <a:r>
              <a:rPr lang="en-AU" sz="1800" b="1" dirty="0" smtClean="0"/>
              <a:t>Report Monitor</a:t>
            </a:r>
            <a:endParaRPr lang="en-US" sz="1800" b="1" dirty="0"/>
          </a:p>
          <a:p>
            <a:r>
              <a:rPr lang="en-US" sz="1800" dirty="0"/>
              <a:t>Identifies poorly performing reports and disables </a:t>
            </a:r>
            <a:r>
              <a:rPr lang="en-US" sz="1800" dirty="0" smtClean="0"/>
              <a:t>them</a:t>
            </a:r>
          </a:p>
          <a:p>
            <a:pPr marL="0" indent="0">
              <a:buNone/>
            </a:pPr>
            <a:r>
              <a:rPr lang="en-US" sz="1800" b="1" dirty="0" smtClean="0"/>
              <a:t>Query Results Cache</a:t>
            </a:r>
          </a:p>
          <a:p>
            <a:r>
              <a:rPr lang="en-US" sz="1800" dirty="0" smtClean="0"/>
              <a:t>Reduces </a:t>
            </a:r>
            <a:r>
              <a:rPr lang="en-US" sz="1800" dirty="0"/>
              <a:t>the database CPU load from 100% to less than 30</a:t>
            </a:r>
            <a:r>
              <a:rPr lang="en-US" sz="1800" dirty="0" smtClean="0"/>
              <a:t>% (based on perf testing in lab)</a:t>
            </a:r>
          </a:p>
          <a:p>
            <a:pPr marL="0" indent="0">
              <a:buNone/>
            </a:pPr>
            <a:r>
              <a:rPr lang="en-US" sz="1800" b="1" dirty="0" smtClean="0"/>
              <a:t>Database Replication</a:t>
            </a:r>
            <a:endParaRPr lang="en-US" sz="1800" b="1" dirty="0"/>
          </a:p>
          <a:p>
            <a:r>
              <a:rPr lang="en-US" sz="1800" dirty="0"/>
              <a:t>Saves the production database from I/O traffic generated by heavy reporting. Leverages standard database synchronization </a:t>
            </a:r>
            <a:r>
              <a:rPr lang="en-US" sz="1800" dirty="0" smtClean="0"/>
              <a:t>mechanism.</a:t>
            </a:r>
            <a:endParaRPr lang="en-US" sz="1800" dirty="0"/>
          </a:p>
        </p:txBody>
      </p:sp>
      <p:sp>
        <p:nvSpPr>
          <p:cNvPr id="8" name="Title 5"/>
          <p:cNvSpPr txBox="1">
            <a:spLocks/>
          </p:cNvSpPr>
          <p:nvPr/>
        </p:nvSpPr>
        <p:spPr>
          <a:xfrm>
            <a:off x="946786" y="429273"/>
            <a:ext cx="10311765" cy="487329"/>
          </a:xfrm>
          <a:prstGeom prst="rect">
            <a:avLst/>
          </a:prstGeom>
        </p:spPr>
        <p:txBody>
          <a:bodyPr vert="horz" wrap="square"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Technology: Database Performance</a:t>
            </a:r>
            <a:endParaRPr lang="en-GB" dirty="0"/>
          </a:p>
        </p:txBody>
      </p:sp>
      <p:sp>
        <p:nvSpPr>
          <p:cNvPr id="9" name="Text Placeholder 6"/>
          <p:cNvSpPr>
            <a:spLocks noGrp="1"/>
          </p:cNvSpPr>
          <p:nvPr>
            <p:ph type="body" sz="quarter" idx="13"/>
          </p:nvPr>
        </p:nvSpPr>
        <p:spPr>
          <a:xfrm>
            <a:off x="946785" y="916603"/>
            <a:ext cx="10314432" cy="381000"/>
          </a:xfrm>
        </p:spPr>
        <p:txBody>
          <a:bodyPr/>
          <a:lstStyle/>
          <a:p>
            <a:r>
              <a:rPr lang="en-US" dirty="0" smtClean="0"/>
              <a:t>Continually run reports without impacting database performance</a:t>
            </a:r>
            <a:endParaRPr lang="en-GB" dirty="0"/>
          </a:p>
        </p:txBody>
      </p:sp>
      <p:grpSp>
        <p:nvGrpSpPr>
          <p:cNvPr id="10" name="Group 9"/>
          <p:cNvGrpSpPr>
            <a:grpSpLocks noChangeAspect="1"/>
          </p:cNvGrpSpPr>
          <p:nvPr/>
        </p:nvGrpSpPr>
        <p:grpSpPr>
          <a:xfrm>
            <a:off x="4036749" y="3746849"/>
            <a:ext cx="548640" cy="548640"/>
            <a:chOff x="3143789" y="12352131"/>
            <a:chExt cx="247584" cy="247583"/>
          </a:xfrm>
          <a:solidFill>
            <a:srgbClr val="0078EF"/>
          </a:solidFill>
        </p:grpSpPr>
        <p:sp>
          <p:nvSpPr>
            <p:cNvPr id="11" name="Freeform 300"/>
            <p:cNvSpPr>
              <a:spLocks noChangeArrowheads="1"/>
            </p:cNvSpPr>
            <p:nvPr/>
          </p:nvSpPr>
          <p:spPr bwMode="auto">
            <a:xfrm>
              <a:off x="3143789" y="12352131"/>
              <a:ext cx="247584" cy="247583"/>
            </a:xfrm>
            <a:custGeom>
              <a:avLst/>
              <a:gdLst>
                <a:gd name="T0" fmla="*/ 266 w 532"/>
                <a:gd name="T1" fmla="*/ 0 h 533"/>
                <a:gd name="T2" fmla="*/ 266 w 532"/>
                <a:gd name="T3" fmla="*/ 0 h 533"/>
                <a:gd name="T4" fmla="*/ 0 w 532"/>
                <a:gd name="T5" fmla="*/ 266 h 533"/>
                <a:gd name="T6" fmla="*/ 266 w 532"/>
                <a:gd name="T7" fmla="*/ 532 h 533"/>
                <a:gd name="T8" fmla="*/ 531 w 532"/>
                <a:gd name="T9" fmla="*/ 266 h 533"/>
                <a:gd name="T10" fmla="*/ 266 w 532"/>
                <a:gd name="T11" fmla="*/ 0 h 533"/>
                <a:gd name="T12" fmla="*/ 266 w 532"/>
                <a:gd name="T13" fmla="*/ 510 h 533"/>
                <a:gd name="T14" fmla="*/ 266 w 532"/>
                <a:gd name="T15" fmla="*/ 510 h 533"/>
                <a:gd name="T16" fmla="*/ 21 w 532"/>
                <a:gd name="T17" fmla="*/ 266 h 533"/>
                <a:gd name="T18" fmla="*/ 266 w 532"/>
                <a:gd name="T19" fmla="*/ 21 h 533"/>
                <a:gd name="T20" fmla="*/ 510 w 532"/>
                <a:gd name="T21" fmla="*/ 266 h 533"/>
                <a:gd name="T22" fmla="*/ 266 w 532"/>
                <a:gd name="T23" fmla="*/ 51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3">
                  <a:moveTo>
                    <a:pt x="266" y="0"/>
                  </a:moveTo>
                  <a:lnTo>
                    <a:pt x="266" y="0"/>
                  </a:lnTo>
                  <a:cubicBezTo>
                    <a:pt x="119" y="0"/>
                    <a:pt x="0" y="120"/>
                    <a:pt x="0" y="266"/>
                  </a:cubicBezTo>
                  <a:cubicBezTo>
                    <a:pt x="0" y="412"/>
                    <a:pt x="119" y="532"/>
                    <a:pt x="266" y="532"/>
                  </a:cubicBezTo>
                  <a:cubicBezTo>
                    <a:pt x="412" y="532"/>
                    <a:pt x="531" y="412"/>
                    <a:pt x="531" y="266"/>
                  </a:cubicBezTo>
                  <a:cubicBezTo>
                    <a:pt x="531" y="120"/>
                    <a:pt x="412" y="0"/>
                    <a:pt x="266" y="0"/>
                  </a:cubicBezTo>
                  <a:close/>
                  <a:moveTo>
                    <a:pt x="266" y="510"/>
                  </a:moveTo>
                  <a:lnTo>
                    <a:pt x="266" y="510"/>
                  </a:lnTo>
                  <a:cubicBezTo>
                    <a:pt x="131" y="510"/>
                    <a:pt x="21" y="401"/>
                    <a:pt x="21" y="266"/>
                  </a:cubicBezTo>
                  <a:cubicBezTo>
                    <a:pt x="21" y="131"/>
                    <a:pt x="131" y="21"/>
                    <a:pt x="266" y="21"/>
                  </a:cubicBezTo>
                  <a:cubicBezTo>
                    <a:pt x="401" y="21"/>
                    <a:pt x="510" y="131"/>
                    <a:pt x="510" y="266"/>
                  </a:cubicBezTo>
                  <a:cubicBezTo>
                    <a:pt x="510" y="401"/>
                    <a:pt x="401" y="510"/>
                    <a:pt x="266" y="51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Freeform 301"/>
            <p:cNvSpPr>
              <a:spLocks noChangeArrowheads="1"/>
            </p:cNvSpPr>
            <p:nvPr/>
          </p:nvSpPr>
          <p:spPr bwMode="auto">
            <a:xfrm>
              <a:off x="3215405" y="12401238"/>
              <a:ext cx="100261" cy="120722"/>
            </a:xfrm>
            <a:custGeom>
              <a:avLst/>
              <a:gdLst>
                <a:gd name="T0" fmla="*/ 124 w 217"/>
                <a:gd name="T1" fmla="*/ 47 h 261"/>
                <a:gd name="T2" fmla="*/ 124 w 217"/>
                <a:gd name="T3" fmla="*/ 47 h 261"/>
                <a:gd name="T4" fmla="*/ 148 w 217"/>
                <a:gd name="T5" fmla="*/ 19 h 261"/>
                <a:gd name="T6" fmla="*/ 147 w 217"/>
                <a:gd name="T7" fmla="*/ 4 h 261"/>
                <a:gd name="T8" fmla="*/ 133 w 217"/>
                <a:gd name="T9" fmla="*/ 6 h 261"/>
                <a:gd name="T10" fmla="*/ 96 w 217"/>
                <a:gd name="T11" fmla="*/ 49 h 261"/>
                <a:gd name="T12" fmla="*/ 94 w 217"/>
                <a:gd name="T13" fmla="*/ 60 h 261"/>
                <a:gd name="T14" fmla="*/ 121 w 217"/>
                <a:gd name="T15" fmla="*/ 110 h 261"/>
                <a:gd name="T16" fmla="*/ 131 w 217"/>
                <a:gd name="T17" fmla="*/ 115 h 261"/>
                <a:gd name="T18" fmla="*/ 135 w 217"/>
                <a:gd name="T19" fmla="*/ 114 h 261"/>
                <a:gd name="T20" fmla="*/ 140 w 217"/>
                <a:gd name="T21" fmla="*/ 100 h 261"/>
                <a:gd name="T22" fmla="*/ 123 w 217"/>
                <a:gd name="T23" fmla="*/ 68 h 261"/>
                <a:gd name="T24" fmla="*/ 195 w 217"/>
                <a:gd name="T25" fmla="*/ 154 h 261"/>
                <a:gd name="T26" fmla="*/ 108 w 217"/>
                <a:gd name="T27" fmla="*/ 239 h 261"/>
                <a:gd name="T28" fmla="*/ 22 w 217"/>
                <a:gd name="T29" fmla="*/ 154 h 261"/>
                <a:gd name="T30" fmla="*/ 12 w 217"/>
                <a:gd name="T31" fmla="*/ 142 h 261"/>
                <a:gd name="T32" fmla="*/ 0 w 217"/>
                <a:gd name="T33" fmla="*/ 154 h 261"/>
                <a:gd name="T34" fmla="*/ 108 w 217"/>
                <a:gd name="T35" fmla="*/ 260 h 261"/>
                <a:gd name="T36" fmla="*/ 216 w 217"/>
                <a:gd name="T37" fmla="*/ 154 h 261"/>
                <a:gd name="T38" fmla="*/ 124 w 217"/>
                <a:gd name="T39" fmla="*/ 4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261">
                  <a:moveTo>
                    <a:pt x="124" y="47"/>
                  </a:moveTo>
                  <a:lnTo>
                    <a:pt x="124" y="47"/>
                  </a:lnTo>
                  <a:cubicBezTo>
                    <a:pt x="148" y="19"/>
                    <a:pt x="148" y="19"/>
                    <a:pt x="148" y="19"/>
                  </a:cubicBezTo>
                  <a:cubicBezTo>
                    <a:pt x="152" y="14"/>
                    <a:pt x="151" y="9"/>
                    <a:pt x="147" y="4"/>
                  </a:cubicBezTo>
                  <a:cubicBezTo>
                    <a:pt x="143" y="0"/>
                    <a:pt x="137" y="2"/>
                    <a:pt x="133" y="6"/>
                  </a:cubicBezTo>
                  <a:cubicBezTo>
                    <a:pt x="96" y="49"/>
                    <a:pt x="96" y="49"/>
                    <a:pt x="96" y="49"/>
                  </a:cubicBezTo>
                  <a:cubicBezTo>
                    <a:pt x="93" y="51"/>
                    <a:pt x="93" y="57"/>
                    <a:pt x="94" y="60"/>
                  </a:cubicBezTo>
                  <a:cubicBezTo>
                    <a:pt x="121" y="110"/>
                    <a:pt x="121" y="110"/>
                    <a:pt x="121" y="110"/>
                  </a:cubicBezTo>
                  <a:cubicBezTo>
                    <a:pt x="124" y="112"/>
                    <a:pt x="127" y="115"/>
                    <a:pt x="131" y="115"/>
                  </a:cubicBezTo>
                  <a:cubicBezTo>
                    <a:pt x="133" y="115"/>
                    <a:pt x="134" y="114"/>
                    <a:pt x="135" y="114"/>
                  </a:cubicBezTo>
                  <a:cubicBezTo>
                    <a:pt x="141" y="111"/>
                    <a:pt x="143" y="104"/>
                    <a:pt x="140" y="100"/>
                  </a:cubicBezTo>
                  <a:cubicBezTo>
                    <a:pt x="123" y="68"/>
                    <a:pt x="123" y="68"/>
                    <a:pt x="123" y="68"/>
                  </a:cubicBezTo>
                  <a:cubicBezTo>
                    <a:pt x="164" y="76"/>
                    <a:pt x="195" y="111"/>
                    <a:pt x="195" y="154"/>
                  </a:cubicBezTo>
                  <a:cubicBezTo>
                    <a:pt x="195" y="201"/>
                    <a:pt x="157" y="239"/>
                    <a:pt x="108" y="239"/>
                  </a:cubicBezTo>
                  <a:cubicBezTo>
                    <a:pt x="60" y="239"/>
                    <a:pt x="22" y="201"/>
                    <a:pt x="22" y="154"/>
                  </a:cubicBezTo>
                  <a:cubicBezTo>
                    <a:pt x="22" y="148"/>
                    <a:pt x="17" y="142"/>
                    <a:pt x="12" y="142"/>
                  </a:cubicBezTo>
                  <a:cubicBezTo>
                    <a:pt x="6" y="142"/>
                    <a:pt x="0" y="148"/>
                    <a:pt x="0" y="154"/>
                  </a:cubicBezTo>
                  <a:cubicBezTo>
                    <a:pt x="0" y="212"/>
                    <a:pt x="49" y="260"/>
                    <a:pt x="108" y="260"/>
                  </a:cubicBezTo>
                  <a:cubicBezTo>
                    <a:pt x="168" y="260"/>
                    <a:pt x="216" y="212"/>
                    <a:pt x="216" y="154"/>
                  </a:cubicBezTo>
                  <a:cubicBezTo>
                    <a:pt x="216" y="100"/>
                    <a:pt x="177" y="56"/>
                    <a:pt x="124" y="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13" name="Group 12"/>
          <p:cNvGrpSpPr>
            <a:grpSpLocks noChangeAspect="1"/>
          </p:cNvGrpSpPr>
          <p:nvPr/>
        </p:nvGrpSpPr>
        <p:grpSpPr>
          <a:xfrm>
            <a:off x="1189409" y="3746849"/>
            <a:ext cx="548640" cy="548640"/>
            <a:chOff x="3143789" y="12352131"/>
            <a:chExt cx="247584" cy="247583"/>
          </a:xfrm>
          <a:solidFill>
            <a:srgbClr val="0078EF"/>
          </a:solidFill>
        </p:grpSpPr>
        <p:sp>
          <p:nvSpPr>
            <p:cNvPr id="14" name="Freeform 300"/>
            <p:cNvSpPr>
              <a:spLocks noChangeArrowheads="1"/>
            </p:cNvSpPr>
            <p:nvPr/>
          </p:nvSpPr>
          <p:spPr bwMode="auto">
            <a:xfrm>
              <a:off x="3143789" y="12352131"/>
              <a:ext cx="247584" cy="247583"/>
            </a:xfrm>
            <a:custGeom>
              <a:avLst/>
              <a:gdLst>
                <a:gd name="T0" fmla="*/ 266 w 532"/>
                <a:gd name="T1" fmla="*/ 0 h 533"/>
                <a:gd name="T2" fmla="*/ 266 w 532"/>
                <a:gd name="T3" fmla="*/ 0 h 533"/>
                <a:gd name="T4" fmla="*/ 0 w 532"/>
                <a:gd name="T5" fmla="*/ 266 h 533"/>
                <a:gd name="T6" fmla="*/ 266 w 532"/>
                <a:gd name="T7" fmla="*/ 532 h 533"/>
                <a:gd name="T8" fmla="*/ 531 w 532"/>
                <a:gd name="T9" fmla="*/ 266 h 533"/>
                <a:gd name="T10" fmla="*/ 266 w 532"/>
                <a:gd name="T11" fmla="*/ 0 h 533"/>
                <a:gd name="T12" fmla="*/ 266 w 532"/>
                <a:gd name="T13" fmla="*/ 510 h 533"/>
                <a:gd name="T14" fmla="*/ 266 w 532"/>
                <a:gd name="T15" fmla="*/ 510 h 533"/>
                <a:gd name="T16" fmla="*/ 21 w 532"/>
                <a:gd name="T17" fmla="*/ 266 h 533"/>
                <a:gd name="T18" fmla="*/ 266 w 532"/>
                <a:gd name="T19" fmla="*/ 21 h 533"/>
                <a:gd name="T20" fmla="*/ 510 w 532"/>
                <a:gd name="T21" fmla="*/ 266 h 533"/>
                <a:gd name="T22" fmla="*/ 266 w 532"/>
                <a:gd name="T23" fmla="*/ 51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3">
                  <a:moveTo>
                    <a:pt x="266" y="0"/>
                  </a:moveTo>
                  <a:lnTo>
                    <a:pt x="266" y="0"/>
                  </a:lnTo>
                  <a:cubicBezTo>
                    <a:pt x="119" y="0"/>
                    <a:pt x="0" y="120"/>
                    <a:pt x="0" y="266"/>
                  </a:cubicBezTo>
                  <a:cubicBezTo>
                    <a:pt x="0" y="412"/>
                    <a:pt x="119" y="532"/>
                    <a:pt x="266" y="532"/>
                  </a:cubicBezTo>
                  <a:cubicBezTo>
                    <a:pt x="412" y="532"/>
                    <a:pt x="531" y="412"/>
                    <a:pt x="531" y="266"/>
                  </a:cubicBezTo>
                  <a:cubicBezTo>
                    <a:pt x="531" y="120"/>
                    <a:pt x="412" y="0"/>
                    <a:pt x="266" y="0"/>
                  </a:cubicBezTo>
                  <a:close/>
                  <a:moveTo>
                    <a:pt x="266" y="510"/>
                  </a:moveTo>
                  <a:lnTo>
                    <a:pt x="266" y="510"/>
                  </a:lnTo>
                  <a:cubicBezTo>
                    <a:pt x="131" y="510"/>
                    <a:pt x="21" y="401"/>
                    <a:pt x="21" y="266"/>
                  </a:cubicBezTo>
                  <a:cubicBezTo>
                    <a:pt x="21" y="131"/>
                    <a:pt x="131" y="21"/>
                    <a:pt x="266" y="21"/>
                  </a:cubicBezTo>
                  <a:cubicBezTo>
                    <a:pt x="401" y="21"/>
                    <a:pt x="510" y="131"/>
                    <a:pt x="510" y="266"/>
                  </a:cubicBezTo>
                  <a:cubicBezTo>
                    <a:pt x="510" y="401"/>
                    <a:pt x="401" y="510"/>
                    <a:pt x="266" y="51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5" name="Freeform 301"/>
            <p:cNvSpPr>
              <a:spLocks noChangeArrowheads="1"/>
            </p:cNvSpPr>
            <p:nvPr/>
          </p:nvSpPr>
          <p:spPr bwMode="auto">
            <a:xfrm>
              <a:off x="3215405" y="12401238"/>
              <a:ext cx="100261" cy="120722"/>
            </a:xfrm>
            <a:custGeom>
              <a:avLst/>
              <a:gdLst>
                <a:gd name="T0" fmla="*/ 124 w 217"/>
                <a:gd name="T1" fmla="*/ 47 h 261"/>
                <a:gd name="T2" fmla="*/ 124 w 217"/>
                <a:gd name="T3" fmla="*/ 47 h 261"/>
                <a:gd name="T4" fmla="*/ 148 w 217"/>
                <a:gd name="T5" fmla="*/ 19 h 261"/>
                <a:gd name="T6" fmla="*/ 147 w 217"/>
                <a:gd name="T7" fmla="*/ 4 h 261"/>
                <a:gd name="T8" fmla="*/ 133 w 217"/>
                <a:gd name="T9" fmla="*/ 6 h 261"/>
                <a:gd name="T10" fmla="*/ 96 w 217"/>
                <a:gd name="T11" fmla="*/ 49 h 261"/>
                <a:gd name="T12" fmla="*/ 94 w 217"/>
                <a:gd name="T13" fmla="*/ 60 h 261"/>
                <a:gd name="T14" fmla="*/ 121 w 217"/>
                <a:gd name="T15" fmla="*/ 110 h 261"/>
                <a:gd name="T16" fmla="*/ 131 w 217"/>
                <a:gd name="T17" fmla="*/ 115 h 261"/>
                <a:gd name="T18" fmla="*/ 135 w 217"/>
                <a:gd name="T19" fmla="*/ 114 h 261"/>
                <a:gd name="T20" fmla="*/ 140 w 217"/>
                <a:gd name="T21" fmla="*/ 100 h 261"/>
                <a:gd name="T22" fmla="*/ 123 w 217"/>
                <a:gd name="T23" fmla="*/ 68 h 261"/>
                <a:gd name="T24" fmla="*/ 195 w 217"/>
                <a:gd name="T25" fmla="*/ 154 h 261"/>
                <a:gd name="T26" fmla="*/ 108 w 217"/>
                <a:gd name="T27" fmla="*/ 239 h 261"/>
                <a:gd name="T28" fmla="*/ 22 w 217"/>
                <a:gd name="T29" fmla="*/ 154 h 261"/>
                <a:gd name="T30" fmla="*/ 12 w 217"/>
                <a:gd name="T31" fmla="*/ 142 h 261"/>
                <a:gd name="T32" fmla="*/ 0 w 217"/>
                <a:gd name="T33" fmla="*/ 154 h 261"/>
                <a:gd name="T34" fmla="*/ 108 w 217"/>
                <a:gd name="T35" fmla="*/ 260 h 261"/>
                <a:gd name="T36" fmla="*/ 216 w 217"/>
                <a:gd name="T37" fmla="*/ 154 h 261"/>
                <a:gd name="T38" fmla="*/ 124 w 217"/>
                <a:gd name="T39" fmla="*/ 4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261">
                  <a:moveTo>
                    <a:pt x="124" y="47"/>
                  </a:moveTo>
                  <a:lnTo>
                    <a:pt x="124" y="47"/>
                  </a:lnTo>
                  <a:cubicBezTo>
                    <a:pt x="148" y="19"/>
                    <a:pt x="148" y="19"/>
                    <a:pt x="148" y="19"/>
                  </a:cubicBezTo>
                  <a:cubicBezTo>
                    <a:pt x="152" y="14"/>
                    <a:pt x="151" y="9"/>
                    <a:pt x="147" y="4"/>
                  </a:cubicBezTo>
                  <a:cubicBezTo>
                    <a:pt x="143" y="0"/>
                    <a:pt x="137" y="2"/>
                    <a:pt x="133" y="6"/>
                  </a:cubicBezTo>
                  <a:cubicBezTo>
                    <a:pt x="96" y="49"/>
                    <a:pt x="96" y="49"/>
                    <a:pt x="96" y="49"/>
                  </a:cubicBezTo>
                  <a:cubicBezTo>
                    <a:pt x="93" y="51"/>
                    <a:pt x="93" y="57"/>
                    <a:pt x="94" y="60"/>
                  </a:cubicBezTo>
                  <a:cubicBezTo>
                    <a:pt x="121" y="110"/>
                    <a:pt x="121" y="110"/>
                    <a:pt x="121" y="110"/>
                  </a:cubicBezTo>
                  <a:cubicBezTo>
                    <a:pt x="124" y="112"/>
                    <a:pt x="127" y="115"/>
                    <a:pt x="131" y="115"/>
                  </a:cubicBezTo>
                  <a:cubicBezTo>
                    <a:pt x="133" y="115"/>
                    <a:pt x="134" y="114"/>
                    <a:pt x="135" y="114"/>
                  </a:cubicBezTo>
                  <a:cubicBezTo>
                    <a:pt x="141" y="111"/>
                    <a:pt x="143" y="104"/>
                    <a:pt x="140" y="100"/>
                  </a:cubicBezTo>
                  <a:cubicBezTo>
                    <a:pt x="123" y="68"/>
                    <a:pt x="123" y="68"/>
                    <a:pt x="123" y="68"/>
                  </a:cubicBezTo>
                  <a:cubicBezTo>
                    <a:pt x="164" y="76"/>
                    <a:pt x="195" y="111"/>
                    <a:pt x="195" y="154"/>
                  </a:cubicBezTo>
                  <a:cubicBezTo>
                    <a:pt x="195" y="201"/>
                    <a:pt x="157" y="239"/>
                    <a:pt x="108" y="239"/>
                  </a:cubicBezTo>
                  <a:cubicBezTo>
                    <a:pt x="60" y="239"/>
                    <a:pt x="22" y="201"/>
                    <a:pt x="22" y="154"/>
                  </a:cubicBezTo>
                  <a:cubicBezTo>
                    <a:pt x="22" y="148"/>
                    <a:pt x="17" y="142"/>
                    <a:pt x="12" y="142"/>
                  </a:cubicBezTo>
                  <a:cubicBezTo>
                    <a:pt x="6" y="142"/>
                    <a:pt x="0" y="148"/>
                    <a:pt x="0" y="154"/>
                  </a:cubicBezTo>
                  <a:cubicBezTo>
                    <a:pt x="0" y="212"/>
                    <a:pt x="49" y="260"/>
                    <a:pt x="108" y="260"/>
                  </a:cubicBezTo>
                  <a:cubicBezTo>
                    <a:pt x="168" y="260"/>
                    <a:pt x="216" y="212"/>
                    <a:pt x="216" y="154"/>
                  </a:cubicBezTo>
                  <a:cubicBezTo>
                    <a:pt x="216" y="100"/>
                    <a:pt x="177" y="56"/>
                    <a:pt x="124" y="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pic>
        <p:nvPicPr>
          <p:cNvPr id="16" name="Picture 15"/>
          <p:cNvPicPr>
            <a:picLocks noChangeAspect="1"/>
          </p:cNvPicPr>
          <p:nvPr/>
        </p:nvPicPr>
        <p:blipFill>
          <a:blip r:embed="rId3"/>
          <a:stretch>
            <a:fillRect/>
          </a:stretch>
        </p:blipFill>
        <p:spPr>
          <a:xfrm>
            <a:off x="2624387" y="1950693"/>
            <a:ext cx="527280" cy="914400"/>
          </a:xfrm>
          <a:prstGeom prst="rect">
            <a:avLst/>
          </a:prstGeom>
        </p:spPr>
      </p:pic>
      <p:pic>
        <p:nvPicPr>
          <p:cNvPr id="17" name="Picture 16"/>
          <p:cNvPicPr>
            <a:picLocks noChangeAspect="1"/>
          </p:cNvPicPr>
          <p:nvPr/>
        </p:nvPicPr>
        <p:blipFill>
          <a:blip r:embed="rId3"/>
          <a:stretch>
            <a:fillRect/>
          </a:stretch>
        </p:blipFill>
        <p:spPr>
          <a:xfrm>
            <a:off x="1408497" y="4834911"/>
            <a:ext cx="527280" cy="914400"/>
          </a:xfrm>
          <a:prstGeom prst="rect">
            <a:avLst/>
          </a:prstGeom>
        </p:spPr>
      </p:pic>
      <p:pic>
        <p:nvPicPr>
          <p:cNvPr id="18" name="Picture 17"/>
          <p:cNvPicPr>
            <a:picLocks noChangeAspect="1"/>
          </p:cNvPicPr>
          <p:nvPr/>
        </p:nvPicPr>
        <p:blipFill>
          <a:blip r:embed="rId3"/>
          <a:stretch>
            <a:fillRect/>
          </a:stretch>
        </p:blipFill>
        <p:spPr>
          <a:xfrm>
            <a:off x="3508822" y="4833407"/>
            <a:ext cx="527280" cy="914400"/>
          </a:xfrm>
          <a:prstGeom prst="rect">
            <a:avLst/>
          </a:prstGeom>
          <a:ln>
            <a:solidFill>
              <a:schemeClr val="accent3"/>
            </a:solidFill>
          </a:ln>
        </p:spPr>
      </p:pic>
      <p:sp>
        <p:nvSpPr>
          <p:cNvPr id="19" name="Freeform 197"/>
          <p:cNvSpPr>
            <a:spLocks noChangeAspect="1" noChangeArrowheads="1"/>
          </p:cNvSpPr>
          <p:nvPr/>
        </p:nvSpPr>
        <p:spPr bwMode="auto">
          <a:xfrm>
            <a:off x="1981463" y="5208888"/>
            <a:ext cx="380999" cy="457200"/>
          </a:xfrm>
          <a:custGeom>
            <a:avLst/>
            <a:gdLst>
              <a:gd name="T0" fmla="*/ 264 w 528"/>
              <a:gd name="T1" fmla="*/ 0 h 634"/>
              <a:gd name="T2" fmla="*/ 0 w 528"/>
              <a:gd name="T3" fmla="*/ 535 h 634"/>
              <a:gd name="T4" fmla="*/ 527 w 528"/>
              <a:gd name="T5" fmla="*/ 535 h 634"/>
              <a:gd name="T6" fmla="*/ 264 w 528"/>
              <a:gd name="T7" fmla="*/ 0 h 634"/>
              <a:gd name="T8" fmla="*/ 504 w 528"/>
              <a:gd name="T9" fmla="*/ 389 h 634"/>
              <a:gd name="T10" fmla="*/ 23 w 528"/>
              <a:gd name="T11" fmla="*/ 389 h 634"/>
              <a:gd name="T12" fmla="*/ 264 w 528"/>
              <a:gd name="T13" fmla="*/ 340 h 634"/>
              <a:gd name="T14" fmla="*/ 504 w 528"/>
              <a:gd name="T15" fmla="*/ 389 h 634"/>
              <a:gd name="T16" fmla="*/ 504 w 528"/>
              <a:gd name="T17" fmla="*/ 138 h 634"/>
              <a:gd name="T18" fmla="*/ 264 w 528"/>
              <a:gd name="T19" fmla="*/ 316 h 634"/>
              <a:gd name="T20" fmla="*/ 23 w 528"/>
              <a:gd name="T21" fmla="*/ 138 h 634"/>
              <a:gd name="T22" fmla="*/ 40 w 528"/>
              <a:gd name="T23" fmla="*/ 150 h 634"/>
              <a:gd name="T24" fmla="*/ 66 w 528"/>
              <a:gd name="T25" fmla="*/ 162 h 634"/>
              <a:gd name="T26" fmla="*/ 91 w 528"/>
              <a:gd name="T27" fmla="*/ 171 h 634"/>
              <a:gd name="T28" fmla="*/ 124 w 528"/>
              <a:gd name="T29" fmla="*/ 180 h 634"/>
              <a:gd name="T30" fmla="*/ 153 w 528"/>
              <a:gd name="T31" fmla="*/ 185 h 634"/>
              <a:gd name="T32" fmla="*/ 224 w 528"/>
              <a:gd name="T33" fmla="*/ 192 h 634"/>
              <a:gd name="T34" fmla="*/ 264 w 528"/>
              <a:gd name="T35" fmla="*/ 193 h 634"/>
              <a:gd name="T36" fmla="*/ 303 w 528"/>
              <a:gd name="T37" fmla="*/ 192 h 634"/>
              <a:gd name="T38" fmla="*/ 336 w 528"/>
              <a:gd name="T39" fmla="*/ 190 h 634"/>
              <a:gd name="T40" fmla="*/ 374 w 528"/>
              <a:gd name="T41" fmla="*/ 185 h 634"/>
              <a:gd name="T42" fmla="*/ 403 w 528"/>
              <a:gd name="T43" fmla="*/ 180 h 634"/>
              <a:gd name="T44" fmla="*/ 437 w 528"/>
              <a:gd name="T45" fmla="*/ 171 h 634"/>
              <a:gd name="T46" fmla="*/ 462 w 528"/>
              <a:gd name="T47" fmla="*/ 162 h 634"/>
              <a:gd name="T48" fmla="*/ 488 w 528"/>
              <a:gd name="T49" fmla="*/ 150 h 634"/>
              <a:gd name="T50" fmla="*/ 504 w 528"/>
              <a:gd name="T51" fmla="*/ 138 h 634"/>
              <a:gd name="T52" fmla="*/ 264 w 528"/>
              <a:gd name="T53" fmla="*/ 23 h 634"/>
              <a:gd name="T54" fmla="*/ 264 w 528"/>
              <a:gd name="T55" fmla="*/ 171 h 634"/>
              <a:gd name="T56" fmla="*/ 264 w 528"/>
              <a:gd name="T57" fmla="*/ 23 h 634"/>
              <a:gd name="T58" fmla="*/ 264 w 528"/>
              <a:gd name="T59" fmla="*/ 609 h 634"/>
              <a:gd name="T60" fmla="*/ 23 w 528"/>
              <a:gd name="T61" fmla="*/ 431 h 634"/>
              <a:gd name="T62" fmla="*/ 504 w 528"/>
              <a:gd name="T63" fmla="*/ 431 h 634"/>
              <a:gd name="T64" fmla="*/ 264 w 528"/>
              <a:gd name="T65" fmla="*/ 60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8" h="634">
                <a:moveTo>
                  <a:pt x="264" y="0"/>
                </a:moveTo>
                <a:lnTo>
                  <a:pt x="264" y="0"/>
                </a:lnTo>
                <a:cubicBezTo>
                  <a:pt x="136" y="0"/>
                  <a:pt x="0" y="33"/>
                  <a:pt x="0" y="97"/>
                </a:cubicBezTo>
                <a:cubicBezTo>
                  <a:pt x="0" y="535"/>
                  <a:pt x="0" y="535"/>
                  <a:pt x="0" y="535"/>
                </a:cubicBezTo>
                <a:cubicBezTo>
                  <a:pt x="0" y="598"/>
                  <a:pt x="136" y="633"/>
                  <a:pt x="264" y="633"/>
                </a:cubicBezTo>
                <a:cubicBezTo>
                  <a:pt x="392" y="633"/>
                  <a:pt x="527" y="598"/>
                  <a:pt x="527" y="535"/>
                </a:cubicBezTo>
                <a:cubicBezTo>
                  <a:pt x="527" y="97"/>
                  <a:pt x="527" y="97"/>
                  <a:pt x="527" y="97"/>
                </a:cubicBezTo>
                <a:cubicBezTo>
                  <a:pt x="527" y="33"/>
                  <a:pt x="392" y="0"/>
                  <a:pt x="264" y="0"/>
                </a:cubicBezTo>
                <a:close/>
                <a:moveTo>
                  <a:pt x="504" y="389"/>
                </a:moveTo>
                <a:lnTo>
                  <a:pt x="504" y="389"/>
                </a:lnTo>
                <a:cubicBezTo>
                  <a:pt x="504" y="425"/>
                  <a:pt x="405" y="463"/>
                  <a:pt x="264" y="463"/>
                </a:cubicBezTo>
                <a:cubicBezTo>
                  <a:pt x="122" y="463"/>
                  <a:pt x="23" y="425"/>
                  <a:pt x="23" y="389"/>
                </a:cubicBezTo>
                <a:cubicBezTo>
                  <a:pt x="23" y="285"/>
                  <a:pt x="23" y="285"/>
                  <a:pt x="23" y="285"/>
                </a:cubicBezTo>
                <a:cubicBezTo>
                  <a:pt x="67" y="320"/>
                  <a:pt x="168" y="340"/>
                  <a:pt x="264" y="340"/>
                </a:cubicBezTo>
                <a:cubicBezTo>
                  <a:pt x="360" y="340"/>
                  <a:pt x="460" y="320"/>
                  <a:pt x="504" y="285"/>
                </a:cubicBezTo>
                <a:lnTo>
                  <a:pt x="504" y="389"/>
                </a:lnTo>
                <a:close/>
                <a:moveTo>
                  <a:pt x="504" y="138"/>
                </a:moveTo>
                <a:lnTo>
                  <a:pt x="504" y="138"/>
                </a:lnTo>
                <a:cubicBezTo>
                  <a:pt x="504" y="243"/>
                  <a:pt x="504" y="243"/>
                  <a:pt x="504" y="243"/>
                </a:cubicBezTo>
                <a:cubicBezTo>
                  <a:pt x="504" y="278"/>
                  <a:pt x="405" y="316"/>
                  <a:pt x="264" y="316"/>
                </a:cubicBezTo>
                <a:cubicBezTo>
                  <a:pt x="122" y="316"/>
                  <a:pt x="23" y="278"/>
                  <a:pt x="23" y="243"/>
                </a:cubicBezTo>
                <a:cubicBezTo>
                  <a:pt x="23" y="138"/>
                  <a:pt x="23" y="138"/>
                  <a:pt x="23" y="138"/>
                </a:cubicBezTo>
                <a:cubicBezTo>
                  <a:pt x="23" y="138"/>
                  <a:pt x="23" y="138"/>
                  <a:pt x="24" y="139"/>
                </a:cubicBezTo>
                <a:cubicBezTo>
                  <a:pt x="28" y="142"/>
                  <a:pt x="34" y="147"/>
                  <a:pt x="40" y="150"/>
                </a:cubicBezTo>
                <a:cubicBezTo>
                  <a:pt x="42" y="151"/>
                  <a:pt x="43" y="152"/>
                  <a:pt x="45" y="153"/>
                </a:cubicBezTo>
                <a:cubicBezTo>
                  <a:pt x="51" y="156"/>
                  <a:pt x="59" y="159"/>
                  <a:pt x="66" y="162"/>
                </a:cubicBezTo>
                <a:lnTo>
                  <a:pt x="66" y="162"/>
                </a:lnTo>
                <a:cubicBezTo>
                  <a:pt x="74" y="165"/>
                  <a:pt x="82" y="168"/>
                  <a:pt x="91" y="171"/>
                </a:cubicBezTo>
                <a:cubicBezTo>
                  <a:pt x="93" y="172"/>
                  <a:pt x="95" y="172"/>
                  <a:pt x="97" y="173"/>
                </a:cubicBezTo>
                <a:cubicBezTo>
                  <a:pt x="106" y="175"/>
                  <a:pt x="115" y="178"/>
                  <a:pt x="124" y="180"/>
                </a:cubicBezTo>
                <a:lnTo>
                  <a:pt x="124" y="180"/>
                </a:lnTo>
                <a:cubicBezTo>
                  <a:pt x="134" y="182"/>
                  <a:pt x="144" y="183"/>
                  <a:pt x="153" y="185"/>
                </a:cubicBezTo>
                <a:cubicBezTo>
                  <a:pt x="157" y="185"/>
                  <a:pt x="159" y="186"/>
                  <a:pt x="161" y="186"/>
                </a:cubicBezTo>
                <a:cubicBezTo>
                  <a:pt x="182" y="189"/>
                  <a:pt x="202" y="191"/>
                  <a:pt x="224" y="192"/>
                </a:cubicBezTo>
                <a:cubicBezTo>
                  <a:pt x="226" y="192"/>
                  <a:pt x="229" y="192"/>
                  <a:pt x="232" y="192"/>
                </a:cubicBezTo>
                <a:cubicBezTo>
                  <a:pt x="242" y="193"/>
                  <a:pt x="253" y="193"/>
                  <a:pt x="264" y="193"/>
                </a:cubicBezTo>
                <a:cubicBezTo>
                  <a:pt x="274" y="193"/>
                  <a:pt x="285" y="193"/>
                  <a:pt x="296" y="192"/>
                </a:cubicBezTo>
                <a:cubicBezTo>
                  <a:pt x="298" y="192"/>
                  <a:pt x="301" y="192"/>
                  <a:pt x="303" y="192"/>
                </a:cubicBezTo>
                <a:cubicBezTo>
                  <a:pt x="315" y="191"/>
                  <a:pt x="325" y="191"/>
                  <a:pt x="336" y="190"/>
                </a:cubicBezTo>
                <a:lnTo>
                  <a:pt x="336" y="190"/>
                </a:lnTo>
                <a:cubicBezTo>
                  <a:pt x="346" y="189"/>
                  <a:pt x="356" y="187"/>
                  <a:pt x="367" y="186"/>
                </a:cubicBezTo>
                <a:cubicBezTo>
                  <a:pt x="369" y="186"/>
                  <a:pt x="371" y="185"/>
                  <a:pt x="374" y="185"/>
                </a:cubicBezTo>
                <a:cubicBezTo>
                  <a:pt x="384" y="183"/>
                  <a:pt x="394" y="182"/>
                  <a:pt x="403" y="180"/>
                </a:cubicBezTo>
                <a:lnTo>
                  <a:pt x="403" y="180"/>
                </a:lnTo>
                <a:cubicBezTo>
                  <a:pt x="413" y="178"/>
                  <a:pt x="422" y="175"/>
                  <a:pt x="430" y="173"/>
                </a:cubicBezTo>
                <a:cubicBezTo>
                  <a:pt x="432" y="172"/>
                  <a:pt x="435" y="172"/>
                  <a:pt x="437" y="171"/>
                </a:cubicBezTo>
                <a:cubicBezTo>
                  <a:pt x="445" y="168"/>
                  <a:pt x="453" y="165"/>
                  <a:pt x="461" y="162"/>
                </a:cubicBezTo>
                <a:cubicBezTo>
                  <a:pt x="462" y="162"/>
                  <a:pt x="462" y="162"/>
                  <a:pt x="462" y="162"/>
                </a:cubicBezTo>
                <a:cubicBezTo>
                  <a:pt x="469" y="159"/>
                  <a:pt x="476" y="156"/>
                  <a:pt x="482" y="153"/>
                </a:cubicBezTo>
                <a:cubicBezTo>
                  <a:pt x="485" y="152"/>
                  <a:pt x="486" y="151"/>
                  <a:pt x="488" y="150"/>
                </a:cubicBezTo>
                <a:cubicBezTo>
                  <a:pt x="493" y="147"/>
                  <a:pt x="499" y="142"/>
                  <a:pt x="503" y="139"/>
                </a:cubicBezTo>
                <a:cubicBezTo>
                  <a:pt x="504" y="138"/>
                  <a:pt x="504" y="138"/>
                  <a:pt x="504" y="138"/>
                </a:cubicBezTo>
                <a:close/>
                <a:moveTo>
                  <a:pt x="264" y="23"/>
                </a:moveTo>
                <a:lnTo>
                  <a:pt x="264" y="23"/>
                </a:lnTo>
                <a:cubicBezTo>
                  <a:pt x="405" y="23"/>
                  <a:pt x="504" y="62"/>
                  <a:pt x="504" y="97"/>
                </a:cubicBezTo>
                <a:cubicBezTo>
                  <a:pt x="504" y="131"/>
                  <a:pt x="405" y="171"/>
                  <a:pt x="264" y="171"/>
                </a:cubicBezTo>
                <a:cubicBezTo>
                  <a:pt x="122" y="171"/>
                  <a:pt x="23" y="131"/>
                  <a:pt x="23" y="97"/>
                </a:cubicBezTo>
                <a:cubicBezTo>
                  <a:pt x="23" y="62"/>
                  <a:pt x="122" y="23"/>
                  <a:pt x="264" y="23"/>
                </a:cubicBezTo>
                <a:close/>
                <a:moveTo>
                  <a:pt x="264" y="609"/>
                </a:moveTo>
                <a:lnTo>
                  <a:pt x="264" y="609"/>
                </a:lnTo>
                <a:cubicBezTo>
                  <a:pt x="122" y="609"/>
                  <a:pt x="23" y="570"/>
                  <a:pt x="23" y="535"/>
                </a:cubicBezTo>
                <a:cubicBezTo>
                  <a:pt x="23" y="431"/>
                  <a:pt x="23" y="431"/>
                  <a:pt x="23" y="431"/>
                </a:cubicBezTo>
                <a:cubicBezTo>
                  <a:pt x="67" y="467"/>
                  <a:pt x="168" y="486"/>
                  <a:pt x="264" y="486"/>
                </a:cubicBezTo>
                <a:cubicBezTo>
                  <a:pt x="360" y="486"/>
                  <a:pt x="460" y="467"/>
                  <a:pt x="504" y="431"/>
                </a:cubicBezTo>
                <a:cubicBezTo>
                  <a:pt x="504" y="535"/>
                  <a:pt x="504" y="535"/>
                  <a:pt x="504" y="535"/>
                </a:cubicBezTo>
                <a:cubicBezTo>
                  <a:pt x="504" y="570"/>
                  <a:pt x="405" y="609"/>
                  <a:pt x="264" y="609"/>
                </a:cubicBezTo>
                <a:close/>
              </a:path>
            </a:pathLst>
          </a:custGeom>
          <a:solidFill>
            <a:srgbClr val="0078EF"/>
          </a:solidFill>
          <a:ln>
            <a:noFill/>
          </a:ln>
          <a:effectLst/>
        </p:spPr>
        <p:txBody>
          <a:bodyPr wrap="none" anchor="ctr"/>
          <a:lstStyle/>
          <a:p>
            <a:endParaRPr lang="en-US"/>
          </a:p>
        </p:txBody>
      </p:sp>
      <p:sp>
        <p:nvSpPr>
          <p:cNvPr id="20" name="Freeform 197"/>
          <p:cNvSpPr>
            <a:spLocks noChangeAspect="1" noChangeArrowheads="1"/>
          </p:cNvSpPr>
          <p:nvPr/>
        </p:nvSpPr>
        <p:spPr bwMode="auto">
          <a:xfrm>
            <a:off x="4089494" y="5154413"/>
            <a:ext cx="380999" cy="457200"/>
          </a:xfrm>
          <a:custGeom>
            <a:avLst/>
            <a:gdLst>
              <a:gd name="T0" fmla="*/ 264 w 528"/>
              <a:gd name="T1" fmla="*/ 0 h 634"/>
              <a:gd name="T2" fmla="*/ 0 w 528"/>
              <a:gd name="T3" fmla="*/ 535 h 634"/>
              <a:gd name="T4" fmla="*/ 527 w 528"/>
              <a:gd name="T5" fmla="*/ 535 h 634"/>
              <a:gd name="T6" fmla="*/ 264 w 528"/>
              <a:gd name="T7" fmla="*/ 0 h 634"/>
              <a:gd name="T8" fmla="*/ 504 w 528"/>
              <a:gd name="T9" fmla="*/ 389 h 634"/>
              <a:gd name="T10" fmla="*/ 23 w 528"/>
              <a:gd name="T11" fmla="*/ 389 h 634"/>
              <a:gd name="T12" fmla="*/ 264 w 528"/>
              <a:gd name="T13" fmla="*/ 340 h 634"/>
              <a:gd name="T14" fmla="*/ 504 w 528"/>
              <a:gd name="T15" fmla="*/ 389 h 634"/>
              <a:gd name="T16" fmla="*/ 504 w 528"/>
              <a:gd name="T17" fmla="*/ 138 h 634"/>
              <a:gd name="T18" fmla="*/ 264 w 528"/>
              <a:gd name="T19" fmla="*/ 316 h 634"/>
              <a:gd name="T20" fmla="*/ 23 w 528"/>
              <a:gd name="T21" fmla="*/ 138 h 634"/>
              <a:gd name="T22" fmla="*/ 40 w 528"/>
              <a:gd name="T23" fmla="*/ 150 h 634"/>
              <a:gd name="T24" fmla="*/ 66 w 528"/>
              <a:gd name="T25" fmla="*/ 162 h 634"/>
              <a:gd name="T26" fmla="*/ 91 w 528"/>
              <a:gd name="T27" fmla="*/ 171 h 634"/>
              <a:gd name="T28" fmla="*/ 124 w 528"/>
              <a:gd name="T29" fmla="*/ 180 h 634"/>
              <a:gd name="T30" fmla="*/ 153 w 528"/>
              <a:gd name="T31" fmla="*/ 185 h 634"/>
              <a:gd name="T32" fmla="*/ 224 w 528"/>
              <a:gd name="T33" fmla="*/ 192 h 634"/>
              <a:gd name="T34" fmla="*/ 264 w 528"/>
              <a:gd name="T35" fmla="*/ 193 h 634"/>
              <a:gd name="T36" fmla="*/ 303 w 528"/>
              <a:gd name="T37" fmla="*/ 192 h 634"/>
              <a:gd name="T38" fmla="*/ 336 w 528"/>
              <a:gd name="T39" fmla="*/ 190 h 634"/>
              <a:gd name="T40" fmla="*/ 374 w 528"/>
              <a:gd name="T41" fmla="*/ 185 h 634"/>
              <a:gd name="T42" fmla="*/ 403 w 528"/>
              <a:gd name="T43" fmla="*/ 180 h 634"/>
              <a:gd name="T44" fmla="*/ 437 w 528"/>
              <a:gd name="T45" fmla="*/ 171 h 634"/>
              <a:gd name="T46" fmla="*/ 462 w 528"/>
              <a:gd name="T47" fmla="*/ 162 h 634"/>
              <a:gd name="T48" fmla="*/ 488 w 528"/>
              <a:gd name="T49" fmla="*/ 150 h 634"/>
              <a:gd name="T50" fmla="*/ 504 w 528"/>
              <a:gd name="T51" fmla="*/ 138 h 634"/>
              <a:gd name="T52" fmla="*/ 264 w 528"/>
              <a:gd name="T53" fmla="*/ 23 h 634"/>
              <a:gd name="T54" fmla="*/ 264 w 528"/>
              <a:gd name="T55" fmla="*/ 171 h 634"/>
              <a:gd name="T56" fmla="*/ 264 w 528"/>
              <a:gd name="T57" fmla="*/ 23 h 634"/>
              <a:gd name="T58" fmla="*/ 264 w 528"/>
              <a:gd name="T59" fmla="*/ 609 h 634"/>
              <a:gd name="T60" fmla="*/ 23 w 528"/>
              <a:gd name="T61" fmla="*/ 431 h 634"/>
              <a:gd name="T62" fmla="*/ 504 w 528"/>
              <a:gd name="T63" fmla="*/ 431 h 634"/>
              <a:gd name="T64" fmla="*/ 264 w 528"/>
              <a:gd name="T65" fmla="*/ 60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8" h="634">
                <a:moveTo>
                  <a:pt x="264" y="0"/>
                </a:moveTo>
                <a:lnTo>
                  <a:pt x="264" y="0"/>
                </a:lnTo>
                <a:cubicBezTo>
                  <a:pt x="136" y="0"/>
                  <a:pt x="0" y="33"/>
                  <a:pt x="0" y="97"/>
                </a:cubicBezTo>
                <a:cubicBezTo>
                  <a:pt x="0" y="535"/>
                  <a:pt x="0" y="535"/>
                  <a:pt x="0" y="535"/>
                </a:cubicBezTo>
                <a:cubicBezTo>
                  <a:pt x="0" y="598"/>
                  <a:pt x="136" y="633"/>
                  <a:pt x="264" y="633"/>
                </a:cubicBezTo>
                <a:cubicBezTo>
                  <a:pt x="392" y="633"/>
                  <a:pt x="527" y="598"/>
                  <a:pt x="527" y="535"/>
                </a:cubicBezTo>
                <a:cubicBezTo>
                  <a:pt x="527" y="97"/>
                  <a:pt x="527" y="97"/>
                  <a:pt x="527" y="97"/>
                </a:cubicBezTo>
                <a:cubicBezTo>
                  <a:pt x="527" y="33"/>
                  <a:pt x="392" y="0"/>
                  <a:pt x="264" y="0"/>
                </a:cubicBezTo>
                <a:close/>
                <a:moveTo>
                  <a:pt x="504" y="389"/>
                </a:moveTo>
                <a:lnTo>
                  <a:pt x="504" y="389"/>
                </a:lnTo>
                <a:cubicBezTo>
                  <a:pt x="504" y="425"/>
                  <a:pt x="405" y="463"/>
                  <a:pt x="264" y="463"/>
                </a:cubicBezTo>
                <a:cubicBezTo>
                  <a:pt x="122" y="463"/>
                  <a:pt x="23" y="425"/>
                  <a:pt x="23" y="389"/>
                </a:cubicBezTo>
                <a:cubicBezTo>
                  <a:pt x="23" y="285"/>
                  <a:pt x="23" y="285"/>
                  <a:pt x="23" y="285"/>
                </a:cubicBezTo>
                <a:cubicBezTo>
                  <a:pt x="67" y="320"/>
                  <a:pt x="168" y="340"/>
                  <a:pt x="264" y="340"/>
                </a:cubicBezTo>
                <a:cubicBezTo>
                  <a:pt x="360" y="340"/>
                  <a:pt x="460" y="320"/>
                  <a:pt x="504" y="285"/>
                </a:cubicBezTo>
                <a:lnTo>
                  <a:pt x="504" y="389"/>
                </a:lnTo>
                <a:close/>
                <a:moveTo>
                  <a:pt x="504" y="138"/>
                </a:moveTo>
                <a:lnTo>
                  <a:pt x="504" y="138"/>
                </a:lnTo>
                <a:cubicBezTo>
                  <a:pt x="504" y="243"/>
                  <a:pt x="504" y="243"/>
                  <a:pt x="504" y="243"/>
                </a:cubicBezTo>
                <a:cubicBezTo>
                  <a:pt x="504" y="278"/>
                  <a:pt x="405" y="316"/>
                  <a:pt x="264" y="316"/>
                </a:cubicBezTo>
                <a:cubicBezTo>
                  <a:pt x="122" y="316"/>
                  <a:pt x="23" y="278"/>
                  <a:pt x="23" y="243"/>
                </a:cubicBezTo>
                <a:cubicBezTo>
                  <a:pt x="23" y="138"/>
                  <a:pt x="23" y="138"/>
                  <a:pt x="23" y="138"/>
                </a:cubicBezTo>
                <a:cubicBezTo>
                  <a:pt x="23" y="138"/>
                  <a:pt x="23" y="138"/>
                  <a:pt x="24" y="139"/>
                </a:cubicBezTo>
                <a:cubicBezTo>
                  <a:pt x="28" y="142"/>
                  <a:pt x="34" y="147"/>
                  <a:pt x="40" y="150"/>
                </a:cubicBezTo>
                <a:cubicBezTo>
                  <a:pt x="42" y="151"/>
                  <a:pt x="43" y="152"/>
                  <a:pt x="45" y="153"/>
                </a:cubicBezTo>
                <a:cubicBezTo>
                  <a:pt x="51" y="156"/>
                  <a:pt x="59" y="159"/>
                  <a:pt x="66" y="162"/>
                </a:cubicBezTo>
                <a:lnTo>
                  <a:pt x="66" y="162"/>
                </a:lnTo>
                <a:cubicBezTo>
                  <a:pt x="74" y="165"/>
                  <a:pt x="82" y="168"/>
                  <a:pt x="91" y="171"/>
                </a:cubicBezTo>
                <a:cubicBezTo>
                  <a:pt x="93" y="172"/>
                  <a:pt x="95" y="172"/>
                  <a:pt x="97" y="173"/>
                </a:cubicBezTo>
                <a:cubicBezTo>
                  <a:pt x="106" y="175"/>
                  <a:pt x="115" y="178"/>
                  <a:pt x="124" y="180"/>
                </a:cubicBezTo>
                <a:lnTo>
                  <a:pt x="124" y="180"/>
                </a:lnTo>
                <a:cubicBezTo>
                  <a:pt x="134" y="182"/>
                  <a:pt x="144" y="183"/>
                  <a:pt x="153" y="185"/>
                </a:cubicBezTo>
                <a:cubicBezTo>
                  <a:pt x="157" y="185"/>
                  <a:pt x="159" y="186"/>
                  <a:pt x="161" y="186"/>
                </a:cubicBezTo>
                <a:cubicBezTo>
                  <a:pt x="182" y="189"/>
                  <a:pt x="202" y="191"/>
                  <a:pt x="224" y="192"/>
                </a:cubicBezTo>
                <a:cubicBezTo>
                  <a:pt x="226" y="192"/>
                  <a:pt x="229" y="192"/>
                  <a:pt x="232" y="192"/>
                </a:cubicBezTo>
                <a:cubicBezTo>
                  <a:pt x="242" y="193"/>
                  <a:pt x="253" y="193"/>
                  <a:pt x="264" y="193"/>
                </a:cubicBezTo>
                <a:cubicBezTo>
                  <a:pt x="274" y="193"/>
                  <a:pt x="285" y="193"/>
                  <a:pt x="296" y="192"/>
                </a:cubicBezTo>
                <a:cubicBezTo>
                  <a:pt x="298" y="192"/>
                  <a:pt x="301" y="192"/>
                  <a:pt x="303" y="192"/>
                </a:cubicBezTo>
                <a:cubicBezTo>
                  <a:pt x="315" y="191"/>
                  <a:pt x="325" y="191"/>
                  <a:pt x="336" y="190"/>
                </a:cubicBezTo>
                <a:lnTo>
                  <a:pt x="336" y="190"/>
                </a:lnTo>
                <a:cubicBezTo>
                  <a:pt x="346" y="189"/>
                  <a:pt x="356" y="187"/>
                  <a:pt x="367" y="186"/>
                </a:cubicBezTo>
                <a:cubicBezTo>
                  <a:pt x="369" y="186"/>
                  <a:pt x="371" y="185"/>
                  <a:pt x="374" y="185"/>
                </a:cubicBezTo>
                <a:cubicBezTo>
                  <a:pt x="384" y="183"/>
                  <a:pt x="394" y="182"/>
                  <a:pt x="403" y="180"/>
                </a:cubicBezTo>
                <a:lnTo>
                  <a:pt x="403" y="180"/>
                </a:lnTo>
                <a:cubicBezTo>
                  <a:pt x="413" y="178"/>
                  <a:pt x="422" y="175"/>
                  <a:pt x="430" y="173"/>
                </a:cubicBezTo>
                <a:cubicBezTo>
                  <a:pt x="432" y="172"/>
                  <a:pt x="435" y="172"/>
                  <a:pt x="437" y="171"/>
                </a:cubicBezTo>
                <a:cubicBezTo>
                  <a:pt x="445" y="168"/>
                  <a:pt x="453" y="165"/>
                  <a:pt x="461" y="162"/>
                </a:cubicBezTo>
                <a:cubicBezTo>
                  <a:pt x="462" y="162"/>
                  <a:pt x="462" y="162"/>
                  <a:pt x="462" y="162"/>
                </a:cubicBezTo>
                <a:cubicBezTo>
                  <a:pt x="469" y="159"/>
                  <a:pt x="476" y="156"/>
                  <a:pt x="482" y="153"/>
                </a:cubicBezTo>
                <a:cubicBezTo>
                  <a:pt x="485" y="152"/>
                  <a:pt x="486" y="151"/>
                  <a:pt x="488" y="150"/>
                </a:cubicBezTo>
                <a:cubicBezTo>
                  <a:pt x="493" y="147"/>
                  <a:pt x="499" y="142"/>
                  <a:pt x="503" y="139"/>
                </a:cubicBezTo>
                <a:cubicBezTo>
                  <a:pt x="504" y="138"/>
                  <a:pt x="504" y="138"/>
                  <a:pt x="504" y="138"/>
                </a:cubicBezTo>
                <a:close/>
                <a:moveTo>
                  <a:pt x="264" y="23"/>
                </a:moveTo>
                <a:lnTo>
                  <a:pt x="264" y="23"/>
                </a:lnTo>
                <a:cubicBezTo>
                  <a:pt x="405" y="23"/>
                  <a:pt x="504" y="62"/>
                  <a:pt x="504" y="97"/>
                </a:cubicBezTo>
                <a:cubicBezTo>
                  <a:pt x="504" y="131"/>
                  <a:pt x="405" y="171"/>
                  <a:pt x="264" y="171"/>
                </a:cubicBezTo>
                <a:cubicBezTo>
                  <a:pt x="122" y="171"/>
                  <a:pt x="23" y="131"/>
                  <a:pt x="23" y="97"/>
                </a:cubicBezTo>
                <a:cubicBezTo>
                  <a:pt x="23" y="62"/>
                  <a:pt x="122" y="23"/>
                  <a:pt x="264" y="23"/>
                </a:cubicBezTo>
                <a:close/>
                <a:moveTo>
                  <a:pt x="264" y="609"/>
                </a:moveTo>
                <a:lnTo>
                  <a:pt x="264" y="609"/>
                </a:lnTo>
                <a:cubicBezTo>
                  <a:pt x="122" y="609"/>
                  <a:pt x="23" y="570"/>
                  <a:pt x="23" y="535"/>
                </a:cubicBezTo>
                <a:cubicBezTo>
                  <a:pt x="23" y="431"/>
                  <a:pt x="23" y="431"/>
                  <a:pt x="23" y="431"/>
                </a:cubicBezTo>
                <a:cubicBezTo>
                  <a:pt x="67" y="467"/>
                  <a:pt x="168" y="486"/>
                  <a:pt x="264" y="486"/>
                </a:cubicBezTo>
                <a:cubicBezTo>
                  <a:pt x="360" y="486"/>
                  <a:pt x="460" y="467"/>
                  <a:pt x="504" y="431"/>
                </a:cubicBezTo>
                <a:cubicBezTo>
                  <a:pt x="504" y="535"/>
                  <a:pt x="504" y="535"/>
                  <a:pt x="504" y="535"/>
                </a:cubicBezTo>
                <a:cubicBezTo>
                  <a:pt x="504" y="570"/>
                  <a:pt x="405" y="609"/>
                  <a:pt x="264" y="609"/>
                </a:cubicBezTo>
                <a:close/>
              </a:path>
            </a:pathLst>
          </a:custGeom>
          <a:solidFill>
            <a:srgbClr val="0078EF"/>
          </a:solidFill>
          <a:ln>
            <a:solidFill>
              <a:schemeClr val="accent3"/>
            </a:solidFill>
          </a:ln>
          <a:effectLst/>
        </p:spPr>
        <p:txBody>
          <a:bodyPr wrap="none" anchor="ctr"/>
          <a:lstStyle/>
          <a:p>
            <a:endParaRPr lang="en-US"/>
          </a:p>
        </p:txBody>
      </p:sp>
      <p:sp>
        <p:nvSpPr>
          <p:cNvPr id="21" name="Rectangle 20"/>
          <p:cNvSpPr/>
          <p:nvPr/>
        </p:nvSpPr>
        <p:spPr>
          <a:xfrm>
            <a:off x="2426655" y="1694945"/>
            <a:ext cx="922743"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SM Server</a:t>
            </a:r>
            <a:endParaRPr lang="en-US" sz="1400" dirty="0">
              <a:solidFill>
                <a:srgbClr val="212E35"/>
              </a:solidFill>
              <a:cs typeface="Calibri Light" panose="020F0302020204030204" pitchFamily="34" charset="0"/>
            </a:endParaRPr>
          </a:p>
        </p:txBody>
      </p:sp>
      <p:sp>
        <p:nvSpPr>
          <p:cNvPr id="22" name="Rectangle 21"/>
          <p:cNvSpPr/>
          <p:nvPr/>
        </p:nvSpPr>
        <p:spPr>
          <a:xfrm>
            <a:off x="1137352" y="3500132"/>
            <a:ext cx="643687"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Cache</a:t>
            </a:r>
            <a:endParaRPr lang="en-US" sz="1400" dirty="0">
              <a:solidFill>
                <a:srgbClr val="212E35"/>
              </a:solidFill>
              <a:cs typeface="Calibri Light" panose="020F0302020204030204" pitchFamily="34" charset="0"/>
            </a:endParaRPr>
          </a:p>
        </p:txBody>
      </p:sp>
      <p:sp>
        <p:nvSpPr>
          <p:cNvPr id="23" name="Rectangle 22"/>
          <p:cNvSpPr/>
          <p:nvPr/>
        </p:nvSpPr>
        <p:spPr>
          <a:xfrm>
            <a:off x="3983020" y="3500132"/>
            <a:ext cx="643687"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Cache</a:t>
            </a:r>
            <a:endParaRPr lang="en-US" sz="1400" dirty="0">
              <a:solidFill>
                <a:srgbClr val="212E35"/>
              </a:solidFill>
              <a:cs typeface="Calibri Light" panose="020F0302020204030204" pitchFamily="34" charset="0"/>
            </a:endParaRPr>
          </a:p>
        </p:txBody>
      </p:sp>
      <p:sp>
        <p:nvSpPr>
          <p:cNvPr id="26" name="Bent Arrow 25"/>
          <p:cNvSpPr/>
          <p:nvPr/>
        </p:nvSpPr>
        <p:spPr>
          <a:xfrm>
            <a:off x="1463730" y="2490565"/>
            <a:ext cx="764508" cy="646514"/>
          </a:xfrm>
          <a:prstGeom prst="bentArrow">
            <a:avLst>
              <a:gd name="adj1" fmla="val 9780"/>
              <a:gd name="adj2" fmla="val 20192"/>
              <a:gd name="adj3" fmla="val 25000"/>
              <a:gd name="adj4" fmla="val 9230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116140" y="2471689"/>
            <a:ext cx="695179"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Report</a:t>
            </a:r>
            <a:endParaRPr lang="en-US" sz="1400" dirty="0">
              <a:solidFill>
                <a:srgbClr val="212E35"/>
              </a:solidFill>
              <a:cs typeface="Calibri Light" panose="020F0302020204030204" pitchFamily="34" charset="0"/>
            </a:endParaRPr>
          </a:p>
        </p:txBody>
      </p:sp>
      <p:sp>
        <p:nvSpPr>
          <p:cNvPr id="29" name="Rectangle 28"/>
          <p:cNvSpPr/>
          <p:nvPr/>
        </p:nvSpPr>
        <p:spPr>
          <a:xfrm>
            <a:off x="3983020" y="2471689"/>
            <a:ext cx="695179"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Report</a:t>
            </a:r>
            <a:endParaRPr lang="en-US" sz="1400" dirty="0">
              <a:solidFill>
                <a:srgbClr val="212E35"/>
              </a:solidFill>
              <a:cs typeface="Calibri Light" panose="020F0302020204030204" pitchFamily="34" charset="0"/>
            </a:endParaRPr>
          </a:p>
        </p:txBody>
      </p:sp>
      <p:sp>
        <p:nvSpPr>
          <p:cNvPr id="30" name="Bent Arrow 29"/>
          <p:cNvSpPr/>
          <p:nvPr/>
        </p:nvSpPr>
        <p:spPr>
          <a:xfrm flipH="1">
            <a:off x="3547816" y="2490565"/>
            <a:ext cx="764508" cy="646514"/>
          </a:xfrm>
          <a:prstGeom prst="bentArrow">
            <a:avLst>
              <a:gd name="adj1" fmla="val 9780"/>
              <a:gd name="adj2" fmla="val 20192"/>
              <a:gd name="adj3" fmla="val 25000"/>
              <a:gd name="adj4" fmla="val 9230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a:off x="1408497" y="5772100"/>
            <a:ext cx="1085924"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Production Database</a:t>
            </a:r>
            <a:endParaRPr lang="en-US" sz="1400" dirty="0">
              <a:solidFill>
                <a:srgbClr val="212E35"/>
              </a:solidFill>
              <a:cs typeface="Calibri Light" panose="020F0302020204030204" pitchFamily="34" charset="0"/>
            </a:endParaRPr>
          </a:p>
        </p:txBody>
      </p:sp>
      <p:sp>
        <p:nvSpPr>
          <p:cNvPr id="32" name="Rectangle 31"/>
          <p:cNvSpPr/>
          <p:nvPr/>
        </p:nvSpPr>
        <p:spPr>
          <a:xfrm>
            <a:off x="3378363" y="5772099"/>
            <a:ext cx="1085924" cy="480131"/>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Replicated Database</a:t>
            </a:r>
            <a:endParaRPr lang="en-US" sz="1400" dirty="0">
              <a:solidFill>
                <a:srgbClr val="212E35"/>
              </a:solidFill>
              <a:cs typeface="Calibri Light" panose="020F0302020204030204" pitchFamily="34" charset="0"/>
            </a:endParaRPr>
          </a:p>
        </p:txBody>
      </p:sp>
      <p:sp>
        <p:nvSpPr>
          <p:cNvPr id="33" name="Bent Arrow 32"/>
          <p:cNvSpPr/>
          <p:nvPr/>
        </p:nvSpPr>
        <p:spPr>
          <a:xfrm rot="18701859">
            <a:off x="722930" y="4458649"/>
            <a:ext cx="764508" cy="646514"/>
          </a:xfrm>
          <a:prstGeom prst="bentArrow">
            <a:avLst>
              <a:gd name="adj1" fmla="val 9780"/>
              <a:gd name="adj2" fmla="val 20192"/>
              <a:gd name="adj3" fmla="val 25000"/>
              <a:gd name="adj4" fmla="val 923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Bent Arrow 34"/>
          <p:cNvSpPr/>
          <p:nvPr/>
        </p:nvSpPr>
        <p:spPr>
          <a:xfrm rot="18701859">
            <a:off x="4275298" y="4461619"/>
            <a:ext cx="764508" cy="646514"/>
          </a:xfrm>
          <a:prstGeom prst="bentArrow">
            <a:avLst>
              <a:gd name="adj1" fmla="val 9780"/>
              <a:gd name="adj2" fmla="val 20192"/>
              <a:gd name="adj3" fmla="val 25000"/>
              <a:gd name="adj4" fmla="val 92308"/>
            </a:avLst>
          </a:prstGeom>
          <a:solidFill>
            <a:schemeClr val="accent3"/>
          </a:solidFill>
          <a:ln>
            <a:noFill/>
          </a:ln>
          <a:scene3d>
            <a:camera prst="orthographicFront">
              <a:rot lat="1080000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Bent Arrow 35"/>
          <p:cNvSpPr/>
          <p:nvPr/>
        </p:nvSpPr>
        <p:spPr>
          <a:xfrm rot="2030905">
            <a:off x="2137382" y="3017363"/>
            <a:ext cx="958522" cy="2076231"/>
          </a:xfrm>
          <a:prstGeom prst="bentArrow">
            <a:avLst>
              <a:gd name="adj1" fmla="val 9780"/>
              <a:gd name="adj2" fmla="val 20192"/>
              <a:gd name="adj3" fmla="val 25000"/>
              <a:gd name="adj4" fmla="val 84698"/>
            </a:avLst>
          </a:prstGeom>
          <a:solidFill>
            <a:schemeClr val="accent1"/>
          </a:solidFill>
          <a:ln>
            <a:noFill/>
          </a:ln>
          <a:scene3d>
            <a:camera prst="orthographicFront">
              <a:rot lat="0" lon="0" rev="13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rot="5027015">
            <a:off x="2666844" y="3500131"/>
            <a:ext cx="1106377" cy="286232"/>
          </a:xfrm>
          <a:prstGeom prst="rect">
            <a:avLst/>
          </a:prstGeom>
        </p:spPr>
        <p:txBody>
          <a:bodyPr wrap="square">
            <a:spAutoFit/>
          </a:bodyPr>
          <a:lstStyle/>
          <a:p>
            <a:pPr>
              <a:lnSpc>
                <a:spcPct val="90000"/>
              </a:lnSpc>
            </a:pPr>
            <a:r>
              <a:rPr lang="en-US" sz="1400" dirty="0" smtClean="0">
                <a:solidFill>
                  <a:srgbClr val="212E35"/>
                </a:solidFill>
                <a:cs typeface="Calibri Light" panose="020F0302020204030204" pitchFamily="34" charset="0"/>
              </a:rPr>
              <a:t>Transactions</a:t>
            </a:r>
            <a:endParaRPr lang="en-US" sz="1400" dirty="0">
              <a:solidFill>
                <a:srgbClr val="212E35"/>
              </a:solidFill>
              <a:cs typeface="Calibri Light" panose="020F0302020204030204" pitchFamily="34" charset="0"/>
            </a:endParaRPr>
          </a:p>
        </p:txBody>
      </p:sp>
      <p:pic>
        <p:nvPicPr>
          <p:cNvPr id="34" name="Picture 33">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38" name="Picture 37">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pic>
        <p:nvPicPr>
          <p:cNvPr id="39" name="Picture 38">
            <a:hlinkClick r:id="rId8" action="ppaction://hlinksldjump"/>
          </p:cNvPr>
          <p:cNvPicPr>
            <a:picLocks noChangeAspect="1"/>
          </p:cNvPicPr>
          <p:nvPr/>
        </p:nvPicPr>
        <p:blipFill>
          <a:blip r:embed="rId9"/>
          <a:stretch>
            <a:fillRect/>
          </a:stretch>
        </p:blipFill>
        <p:spPr>
          <a:xfrm>
            <a:off x="9722007" y="6368189"/>
            <a:ext cx="304826" cy="274344"/>
          </a:xfrm>
          <a:prstGeom prst="rect">
            <a:avLst/>
          </a:prstGeom>
        </p:spPr>
      </p:pic>
      <p:sp>
        <p:nvSpPr>
          <p:cNvPr id="41" name="Action Button: Return 40">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1243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38802" y="1327130"/>
            <a:ext cx="1717376" cy="547969"/>
          </a:xfrm>
        </p:spPr>
        <p:txBody>
          <a:bodyPr>
            <a:noAutofit/>
          </a:bodyPr>
          <a:lstStyle/>
          <a:p>
            <a:pPr marL="0" indent="0">
              <a:lnSpc>
                <a:spcPct val="120000"/>
              </a:lnSpc>
              <a:spcBef>
                <a:spcPts val="600"/>
              </a:spcBef>
              <a:buNone/>
            </a:pPr>
            <a:r>
              <a:rPr lang="en-US" sz="1400" dirty="0" smtClean="0"/>
              <a:t>Personalized </a:t>
            </a:r>
            <a:r>
              <a:rPr lang="en-US" sz="1400" dirty="0"/>
              <a:t>and role-based </a:t>
            </a:r>
            <a:r>
              <a:rPr lang="en-US" sz="1400" dirty="0" smtClean="0"/>
              <a:t>dashboards</a:t>
            </a:r>
            <a:endParaRPr lang="en-US" sz="1400" dirty="0"/>
          </a:p>
        </p:txBody>
      </p:sp>
      <p:sp>
        <p:nvSpPr>
          <p:cNvPr id="7" name="Rectangle 6"/>
          <p:cNvSpPr/>
          <p:nvPr/>
        </p:nvSpPr>
        <p:spPr>
          <a:xfrm>
            <a:off x="494393" y="5301416"/>
            <a:ext cx="2192483" cy="609398"/>
          </a:xfrm>
          <a:prstGeom prst="rect">
            <a:avLst/>
          </a:prstGeom>
        </p:spPr>
        <p:txBody>
          <a:bodyPr wrap="square">
            <a:spAutoFit/>
          </a:bodyPr>
          <a:lstStyle/>
          <a:p>
            <a:pPr>
              <a:lnSpc>
                <a:spcPct val="120000"/>
              </a:lnSpc>
            </a:pPr>
            <a:r>
              <a:rPr lang="en-US" sz="1400" dirty="0"/>
              <a:t>Near real-time </a:t>
            </a:r>
            <a:r>
              <a:rPr lang="en-US" sz="1400" dirty="0" smtClean="0"/>
              <a:t>reporting to </a:t>
            </a:r>
            <a:r>
              <a:rPr lang="en-US" sz="1400" dirty="0"/>
              <a:t>proactively </a:t>
            </a:r>
            <a:r>
              <a:rPr lang="en-US" sz="1400" dirty="0" smtClean="0"/>
              <a:t>monitor</a:t>
            </a:r>
            <a:endParaRPr lang="en-US" sz="1400" dirty="0"/>
          </a:p>
        </p:txBody>
      </p:sp>
      <p:sp>
        <p:nvSpPr>
          <p:cNvPr id="8" name="Rectangle 7"/>
          <p:cNvSpPr/>
          <p:nvPr/>
        </p:nvSpPr>
        <p:spPr>
          <a:xfrm>
            <a:off x="9596302" y="2381819"/>
            <a:ext cx="2231472" cy="350865"/>
          </a:xfrm>
          <a:prstGeom prst="rect">
            <a:avLst/>
          </a:prstGeom>
        </p:spPr>
        <p:txBody>
          <a:bodyPr wrap="square">
            <a:spAutoFit/>
          </a:bodyPr>
          <a:lstStyle/>
          <a:p>
            <a:pPr>
              <a:lnSpc>
                <a:spcPct val="120000"/>
              </a:lnSpc>
              <a:spcBef>
                <a:spcPts val="0"/>
              </a:spcBef>
            </a:pPr>
            <a:r>
              <a:rPr lang="en-US" sz="1400" dirty="0"/>
              <a:t>200+ out of the box </a:t>
            </a:r>
            <a:r>
              <a:rPr lang="en-US" sz="1400" dirty="0" smtClean="0"/>
              <a:t>reports</a:t>
            </a:r>
            <a:endParaRPr lang="en-US" sz="1400" dirty="0"/>
          </a:p>
        </p:txBody>
      </p:sp>
      <p:sp>
        <p:nvSpPr>
          <p:cNvPr id="9" name="Rectangle 8"/>
          <p:cNvSpPr/>
          <p:nvPr/>
        </p:nvSpPr>
        <p:spPr>
          <a:xfrm>
            <a:off x="9596302" y="5527802"/>
            <a:ext cx="1850477" cy="609398"/>
          </a:xfrm>
          <a:prstGeom prst="rect">
            <a:avLst/>
          </a:prstGeom>
        </p:spPr>
        <p:txBody>
          <a:bodyPr wrap="square">
            <a:spAutoFit/>
          </a:bodyPr>
          <a:lstStyle/>
          <a:p>
            <a:pPr>
              <a:lnSpc>
                <a:spcPct val="120000"/>
              </a:lnSpc>
              <a:spcBef>
                <a:spcPts val="0"/>
              </a:spcBef>
            </a:pPr>
            <a:r>
              <a:rPr lang="en-US" sz="1400" dirty="0" smtClean="0"/>
              <a:t>Intuitive </a:t>
            </a:r>
            <a:r>
              <a:rPr lang="en-US" sz="1400" dirty="0"/>
              <a:t>UI allows easy </a:t>
            </a:r>
            <a:r>
              <a:rPr lang="en-US" sz="1400" dirty="0" smtClean="0"/>
              <a:t>addition of reports</a:t>
            </a:r>
            <a:endParaRPr lang="en-US" sz="1400" dirty="0"/>
          </a:p>
        </p:txBody>
      </p:sp>
      <p:pic>
        <p:nvPicPr>
          <p:cNvPr id="12" name="Picture 11"/>
          <p:cNvPicPr>
            <a:picLocks noChangeAspect="1"/>
          </p:cNvPicPr>
          <p:nvPr/>
        </p:nvPicPr>
        <p:blipFill>
          <a:blip r:embed="rId3"/>
          <a:stretch>
            <a:fillRect/>
          </a:stretch>
        </p:blipFill>
        <p:spPr>
          <a:xfrm>
            <a:off x="2732664" y="1497958"/>
            <a:ext cx="6772063" cy="4835729"/>
          </a:xfrm>
          <a:prstGeom prst="rect">
            <a:avLst/>
          </a:prstGeom>
        </p:spPr>
      </p:pic>
      <p:sp>
        <p:nvSpPr>
          <p:cNvPr id="14" name="Rectangle 13"/>
          <p:cNvSpPr/>
          <p:nvPr/>
        </p:nvSpPr>
        <p:spPr>
          <a:xfrm>
            <a:off x="540180" y="2093325"/>
            <a:ext cx="2192483" cy="609398"/>
          </a:xfrm>
          <a:prstGeom prst="rect">
            <a:avLst/>
          </a:prstGeom>
        </p:spPr>
        <p:txBody>
          <a:bodyPr wrap="square">
            <a:spAutoFit/>
          </a:bodyPr>
          <a:lstStyle/>
          <a:p>
            <a:pPr>
              <a:lnSpc>
                <a:spcPct val="120000"/>
              </a:lnSpc>
            </a:pPr>
            <a:r>
              <a:rPr lang="en-US" sz="1400" dirty="0" smtClean="0"/>
              <a:t>Easily export for additional analytics or custom reports</a:t>
            </a:r>
            <a:endParaRPr lang="en-US" sz="1400" dirty="0"/>
          </a:p>
        </p:txBody>
      </p:sp>
      <p:cxnSp>
        <p:nvCxnSpPr>
          <p:cNvPr id="15" name="Straight Arrow Connector 14"/>
          <p:cNvCxnSpPr/>
          <p:nvPr/>
        </p:nvCxnSpPr>
        <p:spPr>
          <a:xfrm>
            <a:off x="638802" y="1916702"/>
            <a:ext cx="35661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38802" y="2132019"/>
            <a:ext cx="35661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78002" y="5336614"/>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139727" y="2420432"/>
            <a:ext cx="25603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1312" y="6100403"/>
            <a:ext cx="28346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596302" y="4286587"/>
            <a:ext cx="2192483" cy="609398"/>
          </a:xfrm>
          <a:prstGeom prst="rect">
            <a:avLst/>
          </a:prstGeom>
        </p:spPr>
        <p:txBody>
          <a:bodyPr wrap="square">
            <a:spAutoFit/>
          </a:bodyPr>
          <a:lstStyle/>
          <a:p>
            <a:pPr>
              <a:lnSpc>
                <a:spcPct val="120000"/>
              </a:lnSpc>
            </a:pPr>
            <a:r>
              <a:rPr lang="en-US" sz="1400" dirty="0" smtClean="0"/>
              <a:t>Drag and drop for resizing or moving reports</a:t>
            </a:r>
            <a:endParaRPr lang="en-US" sz="1400" dirty="0"/>
          </a:p>
        </p:txBody>
      </p:sp>
      <p:cxnSp>
        <p:nvCxnSpPr>
          <p:cNvPr id="21" name="Straight Arrow Connector 20"/>
          <p:cNvCxnSpPr/>
          <p:nvPr/>
        </p:nvCxnSpPr>
        <p:spPr>
          <a:xfrm>
            <a:off x="8423866" y="4300964"/>
            <a:ext cx="31089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4393" y="3506687"/>
            <a:ext cx="2146696" cy="1061829"/>
          </a:xfrm>
          <a:prstGeom prst="rect">
            <a:avLst/>
          </a:prstGeom>
        </p:spPr>
        <p:txBody>
          <a:bodyPr wrap="square">
            <a:spAutoFit/>
          </a:bodyPr>
          <a:lstStyle/>
          <a:p>
            <a:pPr>
              <a:lnSpc>
                <a:spcPct val="90000"/>
              </a:lnSpc>
            </a:pPr>
            <a:r>
              <a:rPr lang="en-AU" sz="1400" dirty="0"/>
              <a:t>12 Chart Types</a:t>
            </a:r>
          </a:p>
          <a:p>
            <a:pPr>
              <a:lnSpc>
                <a:spcPct val="90000"/>
              </a:lnSpc>
            </a:pPr>
            <a:r>
              <a:rPr lang="en-AU" sz="1400" dirty="0"/>
              <a:t>(</a:t>
            </a:r>
            <a:r>
              <a:rPr lang="en-US" sz="1400" dirty="0"/>
              <a:t>Bar chart, stacked bar, number, area, pie, pivot, line, list, bar, calculation, duration &amp; hot topic map</a:t>
            </a:r>
            <a:r>
              <a:rPr lang="en-AU" sz="1400" dirty="0"/>
              <a:t>)</a:t>
            </a:r>
            <a:endParaRPr lang="en-US" sz="1400" dirty="0" err="1"/>
          </a:p>
        </p:txBody>
      </p:sp>
      <p:cxnSp>
        <p:nvCxnSpPr>
          <p:cNvPr id="23" name="Straight Arrow Connector 22"/>
          <p:cNvCxnSpPr/>
          <p:nvPr/>
        </p:nvCxnSpPr>
        <p:spPr>
          <a:xfrm>
            <a:off x="602459" y="3506687"/>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Title 5"/>
          <p:cNvSpPr txBox="1">
            <a:spLocks/>
          </p:cNvSpPr>
          <p:nvPr/>
        </p:nvSpPr>
        <p:spPr>
          <a:xfrm>
            <a:off x="946786" y="429273"/>
            <a:ext cx="10429166" cy="487329"/>
          </a:xfrm>
          <a:prstGeom prst="rect">
            <a:avLst/>
          </a:prstGeom>
        </p:spPr>
        <p:txBody>
          <a:bodyPr vert="horz" lIns="0" tIns="45720" rIns="91440" bIns="45720" rtlCol="0" anchor="t">
            <a:noAutofit/>
          </a:bodyPr>
          <a:lst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dirty="0" smtClean="0"/>
              <a:t>Screenshot: Service Manager Dashboards &amp; Reporting</a:t>
            </a:r>
            <a:endParaRPr lang="en-GB" dirty="0"/>
          </a:p>
        </p:txBody>
      </p:sp>
      <p:pic>
        <p:nvPicPr>
          <p:cNvPr id="25" name="Picture 24">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6" name="Picture 25">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pic>
        <p:nvPicPr>
          <p:cNvPr id="27" name="Picture 26">
            <a:hlinkClick r:id="rId8" action="ppaction://hlinksldjump"/>
          </p:cNvPr>
          <p:cNvPicPr>
            <a:picLocks noChangeAspect="1"/>
          </p:cNvPicPr>
          <p:nvPr/>
        </p:nvPicPr>
        <p:blipFill>
          <a:blip r:embed="rId9"/>
          <a:stretch>
            <a:fillRect/>
          </a:stretch>
        </p:blipFill>
        <p:spPr>
          <a:xfrm>
            <a:off x="9722007" y="6368189"/>
            <a:ext cx="304826" cy="274344"/>
          </a:xfrm>
          <a:prstGeom prst="rect">
            <a:avLst/>
          </a:prstGeom>
        </p:spPr>
      </p:pic>
      <p:sp>
        <p:nvSpPr>
          <p:cNvPr id="29" name="Action Button: Return 28">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6735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Request Management &amp; Fulfillment</a:t>
            </a:r>
            <a:endParaRPr lang="en-US" dirty="0"/>
          </a:p>
        </p:txBody>
      </p:sp>
      <p:sp>
        <p:nvSpPr>
          <p:cNvPr id="4" name="Text Placeholder 3"/>
          <p:cNvSpPr>
            <a:spLocks noGrp="1"/>
          </p:cNvSpPr>
          <p:nvPr>
            <p:ph type="body" sz="quarter" idx="13"/>
          </p:nvPr>
        </p:nvSpPr>
        <p:spPr/>
        <p:txBody>
          <a:bodyPr/>
          <a:lstStyle/>
          <a:p>
            <a:r>
              <a:rPr lang="en-US" dirty="0"/>
              <a:t>Integrated views of related records, news and knowledge</a:t>
            </a:r>
          </a:p>
        </p:txBody>
      </p:sp>
      <p:sp>
        <p:nvSpPr>
          <p:cNvPr id="5" name="Rectangle 4"/>
          <p:cNvSpPr/>
          <p:nvPr/>
        </p:nvSpPr>
        <p:spPr>
          <a:xfrm>
            <a:off x="5134576" y="1994998"/>
            <a:ext cx="6725730"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new service fulfillment service for ordering a mobile phone</a:t>
            </a:r>
          </a:p>
        </p:txBody>
      </p:sp>
      <p:sp>
        <p:nvSpPr>
          <p:cNvPr id="7" name="Content Placeholder 20"/>
          <p:cNvSpPr txBox="1">
            <a:spLocks/>
          </p:cNvSpPr>
          <p:nvPr/>
        </p:nvSpPr>
        <p:spPr>
          <a:xfrm>
            <a:off x="946785" y="1994998"/>
            <a:ext cx="3548375"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Executed dedicated fulfillment task plans for new service fulfillment, change and support</a:t>
            </a:r>
          </a:p>
          <a:p>
            <a:r>
              <a:rPr lang="en-US" sz="2000" dirty="0" smtClean="0"/>
              <a:t>Assign manual tasks and delegate to other fulfillment processes</a:t>
            </a:r>
          </a:p>
          <a:p>
            <a:r>
              <a:rPr lang="en-US" sz="2000" dirty="0" smtClean="0"/>
              <a:t>Orchestrate automated fulfillment tasks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0" name="Picture 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013554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3903" y="981974"/>
            <a:ext cx="5854799" cy="5225835"/>
          </a:xfrm>
          <a:prstGeom prst="rect">
            <a:avLst/>
          </a:prstGeom>
        </p:spPr>
      </p:pic>
      <p:sp>
        <p:nvSpPr>
          <p:cNvPr id="6" name="Title 5"/>
          <p:cNvSpPr>
            <a:spLocks noGrp="1"/>
          </p:cNvSpPr>
          <p:nvPr>
            <p:ph type="title"/>
          </p:nvPr>
        </p:nvSpPr>
        <p:spPr>
          <a:xfrm>
            <a:off x="946786" y="441973"/>
            <a:ext cx="10904200" cy="1080000"/>
          </a:xfrm>
        </p:spPr>
        <p:txBody>
          <a:bodyPr/>
          <a:lstStyle/>
          <a:p>
            <a:r>
              <a:rPr lang="en-US" dirty="0" smtClean="0"/>
              <a:t>Screenshot: Service Request Management &amp; Fulfillment</a:t>
            </a:r>
            <a:endParaRPr lang="en-US" dirty="0"/>
          </a:p>
        </p:txBody>
      </p:sp>
      <p:sp>
        <p:nvSpPr>
          <p:cNvPr id="7" name="Content Placeholder 12"/>
          <p:cNvSpPr txBox="1">
            <a:spLocks/>
          </p:cNvSpPr>
          <p:nvPr/>
        </p:nvSpPr>
        <p:spPr>
          <a:xfrm>
            <a:off x="333435" y="3163427"/>
            <a:ext cx="2342408" cy="622061"/>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Integrated views of related records, news, and knowledge articles</a:t>
            </a:r>
            <a:endParaRPr lang="en-US" sz="1867" dirty="0" smtClean="0"/>
          </a:p>
        </p:txBody>
      </p:sp>
      <p:cxnSp>
        <p:nvCxnSpPr>
          <p:cNvPr id="8" name="Straight Arrow Connector 7"/>
          <p:cNvCxnSpPr/>
          <p:nvPr/>
        </p:nvCxnSpPr>
        <p:spPr>
          <a:xfrm>
            <a:off x="310604" y="3111126"/>
            <a:ext cx="27432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Content Placeholder 12"/>
          <p:cNvSpPr txBox="1">
            <a:spLocks/>
          </p:cNvSpPr>
          <p:nvPr/>
        </p:nvSpPr>
        <p:spPr>
          <a:xfrm>
            <a:off x="240265" y="2483095"/>
            <a:ext cx="2528748" cy="628031"/>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Assign manual tasks and delegate to other fulfillment processes</a:t>
            </a:r>
            <a:endParaRPr lang="en-US" sz="1867" dirty="0" smtClean="0"/>
          </a:p>
        </p:txBody>
      </p:sp>
      <p:cxnSp>
        <p:nvCxnSpPr>
          <p:cNvPr id="10" name="Straight Arrow Connector 9"/>
          <p:cNvCxnSpPr/>
          <p:nvPr/>
        </p:nvCxnSpPr>
        <p:spPr>
          <a:xfrm>
            <a:off x="240265" y="2996477"/>
            <a:ext cx="36576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441719" y="5097529"/>
            <a:ext cx="2675052" cy="738664"/>
          </a:xfrm>
          <a:prstGeom prst="rect">
            <a:avLst/>
          </a:prstGeom>
        </p:spPr>
        <p:txBody>
          <a:bodyPr wrap="square">
            <a:spAutoFit/>
          </a:bodyPr>
          <a:lstStyle/>
          <a:p>
            <a:pPr>
              <a:defRPr/>
            </a:pPr>
            <a:r>
              <a:rPr lang="en-US" sz="1400" dirty="0" smtClean="0"/>
              <a:t>Execute </a:t>
            </a:r>
            <a:r>
              <a:rPr lang="en-US" sz="1400" dirty="0"/>
              <a:t>dedicated fulfillment task plans for new Service fulfillment, change, and </a:t>
            </a:r>
            <a:r>
              <a:rPr lang="en-US" sz="1400" dirty="0" smtClean="0"/>
              <a:t>support</a:t>
            </a:r>
            <a:endParaRPr lang="en-US" sz="1400" dirty="0"/>
          </a:p>
        </p:txBody>
      </p:sp>
      <p:sp>
        <p:nvSpPr>
          <p:cNvPr id="12" name="Content Placeholder 12"/>
          <p:cNvSpPr txBox="1">
            <a:spLocks/>
          </p:cNvSpPr>
          <p:nvPr/>
        </p:nvSpPr>
        <p:spPr>
          <a:xfrm>
            <a:off x="9441719" y="3986231"/>
            <a:ext cx="1786231" cy="463940"/>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Orchestrate automated fulfillment tasks</a:t>
            </a:r>
            <a:endParaRPr lang="en-US" sz="1867" dirty="0" smtClean="0"/>
          </a:p>
          <a:p>
            <a:endParaRPr lang="en-US" dirty="0"/>
          </a:p>
        </p:txBody>
      </p:sp>
      <p:cxnSp>
        <p:nvCxnSpPr>
          <p:cNvPr id="14" name="Straight Arrow Connector 13"/>
          <p:cNvCxnSpPr/>
          <p:nvPr/>
        </p:nvCxnSpPr>
        <p:spPr>
          <a:xfrm>
            <a:off x="8031284" y="4450171"/>
            <a:ext cx="31089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653810" y="5836193"/>
            <a:ext cx="4389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6" name="Picture 15">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7" name="Action Button: Return 16">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Action Button: Forward or Next 17">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9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40495" y="1325431"/>
            <a:ext cx="6924346" cy="4920335"/>
          </a:xfrm>
          <a:prstGeom prst="rect">
            <a:avLst/>
          </a:prstGeom>
        </p:spPr>
      </p:pic>
      <p:sp>
        <p:nvSpPr>
          <p:cNvPr id="2" name="Title 1"/>
          <p:cNvSpPr>
            <a:spLocks noGrp="1"/>
          </p:cNvSpPr>
          <p:nvPr>
            <p:ph type="title"/>
          </p:nvPr>
        </p:nvSpPr>
        <p:spPr/>
        <p:txBody>
          <a:bodyPr/>
          <a:lstStyle/>
          <a:p>
            <a:r>
              <a:rPr lang="en-US" dirty="0" smtClean="0"/>
              <a:t>Screenshot: Live Support for existing service request</a:t>
            </a:r>
            <a:endParaRPr lang="en-US" dirty="0"/>
          </a:p>
        </p:txBody>
      </p:sp>
      <p:cxnSp>
        <p:nvCxnSpPr>
          <p:cNvPr id="6" name="Straight Arrow Connector 5"/>
          <p:cNvCxnSpPr/>
          <p:nvPr/>
        </p:nvCxnSpPr>
        <p:spPr>
          <a:xfrm>
            <a:off x="495511" y="1980073"/>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568004" y="1715528"/>
            <a:ext cx="2286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Content Placeholder 12"/>
          <p:cNvSpPr txBox="1">
            <a:spLocks/>
          </p:cNvSpPr>
          <p:nvPr/>
        </p:nvSpPr>
        <p:spPr>
          <a:xfrm>
            <a:off x="9814718" y="1715528"/>
            <a:ext cx="2076058" cy="856724"/>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Optimized experience for live phone/chat based support, minimize clicks and maximize productivity</a:t>
            </a:r>
            <a:endParaRPr lang="en-US" sz="1867" dirty="0" smtClean="0"/>
          </a:p>
        </p:txBody>
      </p:sp>
      <p:sp>
        <p:nvSpPr>
          <p:cNvPr id="10" name="Content Placeholder 12"/>
          <p:cNvSpPr txBox="1">
            <a:spLocks/>
          </p:cNvSpPr>
          <p:nvPr/>
        </p:nvSpPr>
        <p:spPr>
          <a:xfrm>
            <a:off x="495511" y="4767854"/>
            <a:ext cx="1945630"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Context driven proactive suggestions of solutions and support offerings</a:t>
            </a:r>
            <a:endParaRPr lang="en-US" sz="1867" dirty="0" smtClean="0"/>
          </a:p>
        </p:txBody>
      </p:sp>
      <p:cxnSp>
        <p:nvCxnSpPr>
          <p:cNvPr id="11" name="Straight Arrow Connector 10"/>
          <p:cNvCxnSpPr/>
          <p:nvPr/>
        </p:nvCxnSpPr>
        <p:spPr>
          <a:xfrm>
            <a:off x="495511" y="4769020"/>
            <a:ext cx="2103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Content Placeholder 12"/>
          <p:cNvSpPr txBox="1">
            <a:spLocks/>
          </p:cNvSpPr>
          <p:nvPr/>
        </p:nvSpPr>
        <p:spPr>
          <a:xfrm>
            <a:off x="495511" y="2039692"/>
            <a:ext cx="2240814" cy="476627"/>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Caller details, including their recently opened requests</a:t>
            </a:r>
            <a:endParaRPr lang="en-US" sz="1867" dirty="0" smtClean="0"/>
          </a:p>
        </p:txBody>
      </p:sp>
      <p:pic>
        <p:nvPicPr>
          <p:cNvPr id="13" name="Picture 12">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4" name="Picture 13">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5" name="Action Button: Return 14">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6" name="Action Button: Back or Previous 15">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ction Button: Forward or Next 16">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1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Screenshot: User Option Reporting</a:t>
            </a:r>
            <a:endParaRPr lang="en-US" dirty="0"/>
          </a:p>
        </p:txBody>
      </p:sp>
      <p:pic>
        <p:nvPicPr>
          <p:cNvPr id="4" name="Picture 3"/>
          <p:cNvPicPr>
            <a:picLocks noChangeAspect="1"/>
          </p:cNvPicPr>
          <p:nvPr/>
        </p:nvPicPr>
        <p:blipFill>
          <a:blip r:embed="rId2"/>
          <a:stretch>
            <a:fillRect/>
          </a:stretch>
        </p:blipFill>
        <p:spPr>
          <a:xfrm>
            <a:off x="2867959" y="1156821"/>
            <a:ext cx="5922679" cy="3350264"/>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4089207" y="3622452"/>
            <a:ext cx="3469234" cy="2981754"/>
          </a:xfrm>
          <a:prstGeom prst="rect">
            <a:avLst/>
          </a:prstGeom>
          <a:ln>
            <a:solidFill>
              <a:schemeClr val="tx1"/>
            </a:solidFill>
          </a:ln>
        </p:spPr>
      </p:pic>
      <p:cxnSp>
        <p:nvCxnSpPr>
          <p:cNvPr id="6" name="Straight Arrow Connector 5"/>
          <p:cNvCxnSpPr/>
          <p:nvPr/>
        </p:nvCxnSpPr>
        <p:spPr>
          <a:xfrm>
            <a:off x="536051" y="1844940"/>
            <a:ext cx="23774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851830" y="2364166"/>
            <a:ext cx="50292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Content Placeholder 12"/>
          <p:cNvSpPr txBox="1">
            <a:spLocks/>
          </p:cNvSpPr>
          <p:nvPr/>
        </p:nvSpPr>
        <p:spPr>
          <a:xfrm>
            <a:off x="8892713" y="2364166"/>
            <a:ext cx="2968504" cy="1297938"/>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400" dirty="0" smtClean="0"/>
              <a:t>User option fields can now:</a:t>
            </a:r>
          </a:p>
          <a:p>
            <a:pPr>
              <a:defRPr/>
            </a:pPr>
            <a:r>
              <a:rPr lang="en-US" sz="1400" dirty="0" smtClean="0"/>
              <a:t>Used as a filter on grid view</a:t>
            </a:r>
          </a:p>
          <a:p>
            <a:pPr>
              <a:defRPr/>
            </a:pPr>
            <a:r>
              <a:rPr lang="en-US" sz="1400" dirty="0" smtClean="0"/>
              <a:t>Be added as a column on grid views</a:t>
            </a:r>
          </a:p>
          <a:p>
            <a:pPr>
              <a:defRPr/>
            </a:pPr>
            <a:r>
              <a:rPr lang="en-US" sz="1400" dirty="0" smtClean="0"/>
              <a:t>Included in Group By in reports</a:t>
            </a:r>
            <a:endParaRPr lang="en-US" sz="1867" dirty="0" smtClean="0"/>
          </a:p>
        </p:txBody>
      </p:sp>
      <p:sp>
        <p:nvSpPr>
          <p:cNvPr id="9" name="Content Placeholder 12"/>
          <p:cNvSpPr txBox="1">
            <a:spLocks/>
          </p:cNvSpPr>
          <p:nvPr/>
        </p:nvSpPr>
        <p:spPr>
          <a:xfrm>
            <a:off x="536051" y="1927262"/>
            <a:ext cx="2240814" cy="644950"/>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Specific offering or model must be filtered before user option reporting</a:t>
            </a:r>
            <a:endParaRPr lang="en-US" sz="1867" dirty="0" smtClean="0"/>
          </a:p>
        </p:txBody>
      </p:sp>
      <p:pic>
        <p:nvPicPr>
          <p:cNvPr id="10" name="Picture 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1" name="Picture 10">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2" name="Action Button: Return 11">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Action Button: Back or Previous 12">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343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Incident &amp; Problem Management</a:t>
            </a:r>
            <a:endParaRPr lang="en-US" dirty="0"/>
          </a:p>
        </p:txBody>
      </p:sp>
      <p:sp>
        <p:nvSpPr>
          <p:cNvPr id="4" name="Text Placeholder 3"/>
          <p:cNvSpPr>
            <a:spLocks noGrp="1"/>
          </p:cNvSpPr>
          <p:nvPr>
            <p:ph type="body" sz="quarter" idx="13"/>
          </p:nvPr>
        </p:nvSpPr>
        <p:spPr/>
        <p:txBody>
          <a:bodyPr/>
          <a:lstStyle/>
          <a:p>
            <a:r>
              <a:rPr lang="en-US" dirty="0"/>
              <a:t>Pre-configured tasks and workflow to shrink response and fix rate times</a:t>
            </a:r>
          </a:p>
        </p:txBody>
      </p:sp>
      <p:sp>
        <p:nvSpPr>
          <p:cNvPr id="5" name="Rectangle 4"/>
          <p:cNvSpPr/>
          <p:nvPr/>
        </p:nvSpPr>
        <p:spPr>
          <a:xfrm>
            <a:off x="5238316" y="1994998"/>
            <a:ext cx="6472151"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Determine root cause of incident via “Suggested Solutions” and close ticket</a:t>
            </a:r>
            <a:endParaRPr lang="en-US" sz="2000" dirty="0"/>
          </a:p>
        </p:txBody>
      </p:sp>
      <p:sp>
        <p:nvSpPr>
          <p:cNvPr id="7" name="Content Placeholder 20"/>
          <p:cNvSpPr txBox="1">
            <a:spLocks/>
          </p:cNvSpPr>
          <p:nvPr/>
        </p:nvSpPr>
        <p:spPr>
          <a:xfrm>
            <a:off x="946785" y="1994998"/>
            <a:ext cx="3828842"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Create reusable incident models and task plans</a:t>
            </a:r>
          </a:p>
          <a:p>
            <a:r>
              <a:rPr lang="en-US" sz="2000" dirty="0" smtClean="0"/>
              <a:t>Consolidated display of related records</a:t>
            </a:r>
          </a:p>
          <a:p>
            <a:r>
              <a:rPr lang="en-US" sz="2000" dirty="0" smtClean="0"/>
              <a:t>Related records and suggested solutions leverage structured and unstructured data sources for more complete answers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42847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43817" y="1113729"/>
            <a:ext cx="5762418" cy="5303991"/>
          </a:xfrm>
          <a:prstGeom prst="rect">
            <a:avLst/>
          </a:prstGeom>
        </p:spPr>
      </p:pic>
      <p:sp>
        <p:nvSpPr>
          <p:cNvPr id="2" name="Title 1"/>
          <p:cNvSpPr>
            <a:spLocks noGrp="1"/>
          </p:cNvSpPr>
          <p:nvPr>
            <p:ph type="title"/>
          </p:nvPr>
        </p:nvSpPr>
        <p:spPr/>
        <p:txBody>
          <a:bodyPr/>
          <a:lstStyle/>
          <a:p>
            <a:r>
              <a:rPr lang="en-US" dirty="0" smtClean="0"/>
              <a:t>Screenshot: Incident </a:t>
            </a:r>
            <a:r>
              <a:rPr lang="en-US" dirty="0"/>
              <a:t>Management</a:t>
            </a:r>
          </a:p>
        </p:txBody>
      </p:sp>
      <p:cxnSp>
        <p:nvCxnSpPr>
          <p:cNvPr id="10" name="Straight Arrow Connector 9"/>
          <p:cNvCxnSpPr/>
          <p:nvPr/>
        </p:nvCxnSpPr>
        <p:spPr>
          <a:xfrm>
            <a:off x="601862" y="6069463"/>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Content Placeholder 12"/>
          <p:cNvSpPr txBox="1">
            <a:spLocks/>
          </p:cNvSpPr>
          <p:nvPr/>
        </p:nvSpPr>
        <p:spPr>
          <a:xfrm>
            <a:off x="601862" y="5256139"/>
            <a:ext cx="2341955"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Leverage knowledge, related solutions and matching incident/problem records with suggested solutions</a:t>
            </a:r>
            <a:endParaRPr lang="en-US" sz="1867" dirty="0" smtClean="0"/>
          </a:p>
        </p:txBody>
      </p:sp>
      <p:cxnSp>
        <p:nvCxnSpPr>
          <p:cNvPr id="13" name="Straight Arrow Connector 12"/>
          <p:cNvCxnSpPr/>
          <p:nvPr/>
        </p:nvCxnSpPr>
        <p:spPr>
          <a:xfrm>
            <a:off x="596929" y="1525221"/>
            <a:ext cx="40233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Content Placeholder 12"/>
          <p:cNvSpPr txBox="1">
            <a:spLocks/>
          </p:cNvSpPr>
          <p:nvPr/>
        </p:nvSpPr>
        <p:spPr>
          <a:xfrm>
            <a:off x="601862" y="1532600"/>
            <a:ext cx="2179057"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Pre-configured workflows to expedite ticket entry</a:t>
            </a:r>
            <a:endParaRPr lang="en-US" sz="1867" dirty="0" smtClean="0"/>
          </a:p>
        </p:txBody>
      </p:sp>
      <p:cxnSp>
        <p:nvCxnSpPr>
          <p:cNvPr id="15" name="Straight Arrow Connector 14"/>
          <p:cNvCxnSpPr/>
          <p:nvPr/>
        </p:nvCxnSpPr>
        <p:spPr>
          <a:xfrm>
            <a:off x="595243" y="3769468"/>
            <a:ext cx="24688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Content Placeholder 12"/>
          <p:cNvSpPr txBox="1">
            <a:spLocks/>
          </p:cNvSpPr>
          <p:nvPr/>
        </p:nvSpPr>
        <p:spPr>
          <a:xfrm>
            <a:off x="595243" y="3765725"/>
            <a:ext cx="2468880"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Assign to group instead of guessing at appropriate direct assignee</a:t>
            </a:r>
            <a:endParaRPr lang="en-US" sz="1867" dirty="0" smtClean="0"/>
          </a:p>
        </p:txBody>
      </p:sp>
      <p:pic>
        <p:nvPicPr>
          <p:cNvPr id="17" name="Picture 16">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8" name="Picture 17">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9" name="Action Button: Return 18">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cxnSp>
        <p:nvCxnSpPr>
          <p:cNvPr id="21" name="Straight Arrow Connector 20"/>
          <p:cNvCxnSpPr/>
          <p:nvPr/>
        </p:nvCxnSpPr>
        <p:spPr>
          <a:xfrm>
            <a:off x="8549763" y="1964181"/>
            <a:ext cx="24688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Content Placeholder 12"/>
          <p:cNvSpPr txBox="1">
            <a:spLocks/>
          </p:cNvSpPr>
          <p:nvPr/>
        </p:nvSpPr>
        <p:spPr>
          <a:xfrm>
            <a:off x="8869133" y="1964181"/>
            <a:ext cx="2248046"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Suggested solutions available after entering a title</a:t>
            </a:r>
            <a:endParaRPr lang="en-US" sz="1867" dirty="0" smtClean="0"/>
          </a:p>
        </p:txBody>
      </p:sp>
    </p:spTree>
    <p:extLst>
      <p:ext uri="{BB962C8B-B14F-4D97-AF65-F5344CB8AC3E}">
        <p14:creationId xmlns:p14="http://schemas.microsoft.com/office/powerpoint/2010/main" val="10145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311765" cy="605232"/>
          </a:xfrm>
        </p:spPr>
        <p:txBody>
          <a:bodyPr/>
          <a:lstStyle/>
          <a:p>
            <a:r>
              <a:rPr lang="en-GB" dirty="0" smtClean="0"/>
              <a:t>Technology: </a:t>
            </a:r>
            <a:r>
              <a:rPr lang="en-GB" dirty="0"/>
              <a:t>Smart Ticket</a:t>
            </a:r>
            <a:br>
              <a:rPr lang="en-GB" dirty="0"/>
            </a:br>
            <a:r>
              <a:rPr lang="en-GB" sz="2400" b="0" dirty="0">
                <a:latin typeface="+mn-lt"/>
              </a:rPr>
              <a:t>Optical Character Recognition (OCR)</a:t>
            </a:r>
            <a:endParaRPr lang="en-US" sz="3200" b="0" dirty="0">
              <a:latin typeface="+mn-lt"/>
            </a:endParaRPr>
          </a:p>
        </p:txBody>
      </p:sp>
      <p:sp>
        <p:nvSpPr>
          <p:cNvPr id="16" name="TextBox 15"/>
          <p:cNvSpPr txBox="1"/>
          <p:nvPr/>
        </p:nvSpPr>
        <p:spPr>
          <a:xfrm>
            <a:off x="3405609" y="2339289"/>
            <a:ext cx="1320800" cy="379656"/>
          </a:xfrm>
          <a:prstGeom prst="rect">
            <a:avLst/>
          </a:prstGeom>
          <a:noFill/>
        </p:spPr>
        <p:txBody>
          <a:bodyPr wrap="square" rtlCol="0">
            <a:spAutoFit/>
          </a:bodyPr>
          <a:lstStyle/>
          <a:p>
            <a:pPr algn="ctr" defTabSz="573603">
              <a:spcAft>
                <a:spcPts val="533"/>
              </a:spcAft>
              <a:buSzPct val="100000"/>
            </a:pPr>
            <a:r>
              <a:rPr lang="en-US" sz="1867" dirty="0">
                <a:solidFill>
                  <a:srgbClr val="000000"/>
                </a:solidFill>
                <a:latin typeface="HP Simplified" pitchFamily="34" charset="0"/>
                <a:cs typeface="HP Simplified" pitchFamily="34" charset="0"/>
              </a:rPr>
              <a:t>End-user</a:t>
            </a:r>
          </a:p>
        </p:txBody>
      </p:sp>
      <p:sp>
        <p:nvSpPr>
          <p:cNvPr id="20" name="TextBox 19"/>
          <p:cNvSpPr txBox="1"/>
          <p:nvPr/>
        </p:nvSpPr>
        <p:spPr bwMode="auto">
          <a:xfrm rot="2506575">
            <a:off x="10978158" y="76798"/>
            <a:ext cx="1324188" cy="954889"/>
          </a:xfrm>
          <a:prstGeom prst="rect">
            <a:avLst/>
          </a:prstGeom>
          <a:noFill/>
        </p:spPr>
        <p:txBody>
          <a:bodyPr anchor="ctr">
            <a:normAutofit/>
          </a:bodyPr>
          <a:lstStyle/>
          <a:p>
            <a:pPr algn="ctr">
              <a:defRPr/>
            </a:pPr>
            <a:r>
              <a:rPr lang="en-US" sz="2133" b="1" dirty="0" smtClean="0">
                <a:solidFill>
                  <a:schemeClr val="bg1"/>
                </a:solidFill>
                <a:latin typeface="+mj-lt"/>
              </a:rPr>
              <a:t>Current</a:t>
            </a:r>
            <a:endParaRPr lang="en-US" sz="2133" b="1" dirty="0">
              <a:solidFill>
                <a:schemeClr val="bg1"/>
              </a:solidFill>
              <a:latin typeface="+mj-lt"/>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7836" y="2782158"/>
            <a:ext cx="1257637" cy="2235798"/>
          </a:xfrm>
          <a:prstGeom prst="rect">
            <a:avLst/>
          </a:prstGeom>
        </p:spPr>
      </p:pic>
      <p:pic>
        <p:nvPicPr>
          <p:cNvPr id="3" name="Picture 2"/>
          <p:cNvPicPr>
            <a:picLocks noChangeAspect="1"/>
          </p:cNvPicPr>
          <p:nvPr/>
        </p:nvPicPr>
        <p:blipFill rotWithShape="1">
          <a:blip r:embed="rId4"/>
          <a:srcRect l="16523" t="20208" r="7891" b="16667"/>
          <a:stretch/>
        </p:blipFill>
        <p:spPr>
          <a:xfrm>
            <a:off x="6766312" y="2782158"/>
            <a:ext cx="4762500" cy="2237268"/>
          </a:xfrm>
          <a:prstGeom prst="rect">
            <a:avLst/>
          </a:prstGeom>
        </p:spPr>
      </p:pic>
      <p:sp>
        <p:nvSpPr>
          <p:cNvPr id="37" name="TextBox 36"/>
          <p:cNvSpPr txBox="1"/>
          <p:nvPr/>
        </p:nvSpPr>
        <p:spPr>
          <a:xfrm>
            <a:off x="1376928" y="5215501"/>
            <a:ext cx="9881623" cy="1020792"/>
          </a:xfrm>
          <a:prstGeom prst="rect">
            <a:avLst/>
          </a:prstGeom>
          <a:noFill/>
        </p:spPr>
        <p:txBody>
          <a:bodyPr wrap="square" rtlCol="0">
            <a:spAutoFit/>
          </a:bodyPr>
          <a:lstStyle/>
          <a:p>
            <a:pPr marL="285750" indent="-285750" defTabSz="573603">
              <a:spcAft>
                <a:spcPts val="1067"/>
              </a:spcAft>
              <a:buSzPct val="100000"/>
              <a:buFont typeface="Courier New" panose="02070309020205020404" pitchFamily="49" charset="0"/>
              <a:buChar char="o"/>
            </a:pPr>
            <a:r>
              <a:rPr lang="en-US" sz="1400" dirty="0" smtClean="0">
                <a:solidFill>
                  <a:schemeClr val="tx1">
                    <a:lumMod val="95000"/>
                    <a:lumOff val="5000"/>
                  </a:schemeClr>
                </a:solidFill>
              </a:rPr>
              <a:t>End users can easily post screenshots and images when submitting a support request from their Mobile or via the Web Portal</a:t>
            </a:r>
          </a:p>
          <a:p>
            <a:pPr marL="285750" indent="-285750" defTabSz="573603">
              <a:spcAft>
                <a:spcPts val="1067"/>
              </a:spcAft>
              <a:buSzPct val="100000"/>
              <a:buFont typeface="Courier New" panose="02070309020205020404" pitchFamily="49" charset="0"/>
              <a:buChar char="o"/>
            </a:pPr>
            <a:r>
              <a:rPr lang="en-US" sz="1400" dirty="0" smtClean="0">
                <a:solidFill>
                  <a:schemeClr val="tx1">
                    <a:lumMod val="95000"/>
                    <a:lumOff val="5000"/>
                  </a:schemeClr>
                </a:solidFill>
              </a:rPr>
              <a:t>Smart Ticketing OCR scans the images and provides full text details to the agent</a:t>
            </a:r>
          </a:p>
          <a:p>
            <a:pPr marL="285750" indent="-285750" defTabSz="573603">
              <a:spcAft>
                <a:spcPts val="1067"/>
              </a:spcAft>
              <a:buSzPct val="100000"/>
              <a:buFont typeface="Courier New" panose="02070309020205020404" pitchFamily="49" charset="0"/>
              <a:buChar char="o"/>
            </a:pPr>
            <a:r>
              <a:rPr lang="en-US" sz="1400" dirty="0" smtClean="0">
                <a:solidFill>
                  <a:schemeClr val="tx1">
                    <a:lumMod val="95000"/>
                    <a:lumOff val="5000"/>
                  </a:schemeClr>
                </a:solidFill>
              </a:rPr>
              <a:t>Scanned text is also used for Machine Learning based categorization, assignment, and selection of automated fulfillment offerings</a:t>
            </a:r>
            <a:endParaRPr lang="en-US" sz="1400" dirty="0">
              <a:solidFill>
                <a:schemeClr val="tx1">
                  <a:lumMod val="95000"/>
                  <a:lumOff val="5000"/>
                </a:schemeClr>
              </a:solidFill>
            </a:endParaRPr>
          </a:p>
        </p:txBody>
      </p:sp>
      <p:cxnSp>
        <p:nvCxnSpPr>
          <p:cNvPr id="25" name="Straight Arrow Connector 24"/>
          <p:cNvCxnSpPr/>
          <p:nvPr/>
        </p:nvCxnSpPr>
        <p:spPr>
          <a:xfrm flipV="1">
            <a:off x="5888366" y="3892899"/>
            <a:ext cx="575053" cy="7158"/>
          </a:xfrm>
          <a:prstGeom prst="straightConnector1">
            <a:avLst/>
          </a:prstGeom>
          <a:noFill/>
          <a:ln w="127000" cmpd="sng">
            <a:solidFill>
              <a:srgbClr val="D7410C"/>
            </a:solidFill>
            <a:headEnd type="none"/>
            <a:tailEnd type="triangle"/>
          </a:ln>
          <a:effectLst/>
        </p:spPr>
        <p:style>
          <a:lnRef idx="1">
            <a:schemeClr val="accent1"/>
          </a:lnRef>
          <a:fillRef idx="3">
            <a:schemeClr val="accent1"/>
          </a:fillRef>
          <a:effectRef idx="2">
            <a:schemeClr val="accent1"/>
          </a:effectRef>
          <a:fontRef idx="minor">
            <a:schemeClr val="lt1"/>
          </a:fontRef>
        </p:style>
      </p:cxnSp>
      <p:pic>
        <p:nvPicPr>
          <p:cNvPr id="5" name="Picture 4"/>
          <p:cNvPicPr>
            <a:picLocks noChangeAspect="1"/>
          </p:cNvPicPr>
          <p:nvPr/>
        </p:nvPicPr>
        <p:blipFill>
          <a:blip r:embed="rId5"/>
          <a:stretch>
            <a:fillRect/>
          </a:stretch>
        </p:blipFill>
        <p:spPr>
          <a:xfrm>
            <a:off x="693682" y="2743987"/>
            <a:ext cx="3487704" cy="2345087"/>
          </a:xfrm>
          <a:prstGeom prst="rect">
            <a:avLst/>
          </a:prstGeom>
        </p:spPr>
      </p:pic>
      <p:grpSp>
        <p:nvGrpSpPr>
          <p:cNvPr id="24" name="Group 23"/>
          <p:cNvGrpSpPr>
            <a:grpSpLocks noChangeAspect="1"/>
          </p:cNvGrpSpPr>
          <p:nvPr/>
        </p:nvGrpSpPr>
        <p:grpSpPr>
          <a:xfrm>
            <a:off x="3811377" y="1720654"/>
            <a:ext cx="516459" cy="640080"/>
            <a:chOff x="553539" y="1901055"/>
            <a:chExt cx="237143" cy="285313"/>
          </a:xfrm>
          <a:solidFill>
            <a:srgbClr val="0078EF"/>
          </a:solidFill>
        </p:grpSpPr>
        <p:sp>
          <p:nvSpPr>
            <p:cNvPr id="26" name="Freeform 94"/>
            <p:cNvSpPr>
              <a:spLocks noChangeArrowheads="1"/>
            </p:cNvSpPr>
            <p:nvPr/>
          </p:nvSpPr>
          <p:spPr bwMode="auto">
            <a:xfrm>
              <a:off x="609120" y="1901055"/>
              <a:ext cx="127834" cy="127834"/>
            </a:xfrm>
            <a:custGeom>
              <a:avLst/>
              <a:gdLst>
                <a:gd name="T0" fmla="*/ 151 w 303"/>
                <a:gd name="T1" fmla="*/ 302 h 303"/>
                <a:gd name="T2" fmla="*/ 151 w 303"/>
                <a:gd name="T3" fmla="*/ 302 h 303"/>
                <a:gd name="T4" fmla="*/ 302 w 303"/>
                <a:gd name="T5" fmla="*/ 151 h 303"/>
                <a:gd name="T6" fmla="*/ 151 w 303"/>
                <a:gd name="T7" fmla="*/ 0 h 303"/>
                <a:gd name="T8" fmla="*/ 0 w 303"/>
                <a:gd name="T9" fmla="*/ 151 h 303"/>
                <a:gd name="T10" fmla="*/ 151 w 303"/>
                <a:gd name="T11" fmla="*/ 302 h 303"/>
                <a:gd name="T12" fmla="*/ 151 w 303"/>
                <a:gd name="T13" fmla="*/ 23 h 303"/>
                <a:gd name="T14" fmla="*/ 151 w 303"/>
                <a:gd name="T15" fmla="*/ 23 h 303"/>
                <a:gd name="T16" fmla="*/ 278 w 303"/>
                <a:gd name="T17" fmla="*/ 151 h 303"/>
                <a:gd name="T18" fmla="*/ 151 w 303"/>
                <a:gd name="T19" fmla="*/ 278 h 303"/>
                <a:gd name="T20" fmla="*/ 23 w 303"/>
                <a:gd name="T21" fmla="*/ 151 h 303"/>
                <a:gd name="T22" fmla="*/ 151 w 303"/>
                <a:gd name="T23" fmla="*/ 2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303">
                  <a:moveTo>
                    <a:pt x="151" y="302"/>
                  </a:moveTo>
                  <a:lnTo>
                    <a:pt x="151" y="302"/>
                  </a:lnTo>
                  <a:cubicBezTo>
                    <a:pt x="233" y="302"/>
                    <a:pt x="302" y="234"/>
                    <a:pt x="302" y="151"/>
                  </a:cubicBezTo>
                  <a:cubicBezTo>
                    <a:pt x="302" y="67"/>
                    <a:pt x="233" y="0"/>
                    <a:pt x="151" y="0"/>
                  </a:cubicBezTo>
                  <a:cubicBezTo>
                    <a:pt x="68" y="0"/>
                    <a:pt x="0" y="67"/>
                    <a:pt x="0" y="151"/>
                  </a:cubicBezTo>
                  <a:cubicBezTo>
                    <a:pt x="0" y="234"/>
                    <a:pt x="68" y="302"/>
                    <a:pt x="151" y="302"/>
                  </a:cubicBezTo>
                  <a:close/>
                  <a:moveTo>
                    <a:pt x="151" y="23"/>
                  </a:moveTo>
                  <a:lnTo>
                    <a:pt x="151" y="23"/>
                  </a:lnTo>
                  <a:cubicBezTo>
                    <a:pt x="221" y="23"/>
                    <a:pt x="278" y="80"/>
                    <a:pt x="278" y="151"/>
                  </a:cubicBezTo>
                  <a:cubicBezTo>
                    <a:pt x="278" y="220"/>
                    <a:pt x="221" y="278"/>
                    <a:pt x="151" y="278"/>
                  </a:cubicBezTo>
                  <a:cubicBezTo>
                    <a:pt x="80" y="278"/>
                    <a:pt x="23" y="220"/>
                    <a:pt x="23" y="151"/>
                  </a:cubicBezTo>
                  <a:cubicBezTo>
                    <a:pt x="23" y="80"/>
                    <a:pt x="80" y="23"/>
                    <a:pt x="15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7" name="Freeform 95"/>
            <p:cNvSpPr>
              <a:spLocks noChangeArrowheads="1"/>
            </p:cNvSpPr>
            <p:nvPr/>
          </p:nvSpPr>
          <p:spPr bwMode="auto">
            <a:xfrm>
              <a:off x="553539" y="2054827"/>
              <a:ext cx="237143" cy="131541"/>
            </a:xfrm>
            <a:custGeom>
              <a:avLst/>
              <a:gdLst>
                <a:gd name="T0" fmla="*/ 12 w 564"/>
                <a:gd name="T1" fmla="*/ 314 h 315"/>
                <a:gd name="T2" fmla="*/ 12 w 564"/>
                <a:gd name="T3" fmla="*/ 314 h 315"/>
                <a:gd name="T4" fmla="*/ 552 w 564"/>
                <a:gd name="T5" fmla="*/ 314 h 315"/>
                <a:gd name="T6" fmla="*/ 563 w 564"/>
                <a:gd name="T7" fmla="*/ 302 h 315"/>
                <a:gd name="T8" fmla="*/ 563 w 564"/>
                <a:gd name="T9" fmla="*/ 222 h 315"/>
                <a:gd name="T10" fmla="*/ 343 w 564"/>
                <a:gd name="T11" fmla="*/ 0 h 315"/>
                <a:gd name="T12" fmla="*/ 222 w 564"/>
                <a:gd name="T13" fmla="*/ 0 h 315"/>
                <a:gd name="T14" fmla="*/ 0 w 564"/>
                <a:gd name="T15" fmla="*/ 222 h 315"/>
                <a:gd name="T16" fmla="*/ 0 w 564"/>
                <a:gd name="T17" fmla="*/ 302 h 315"/>
                <a:gd name="T18" fmla="*/ 12 w 564"/>
                <a:gd name="T19" fmla="*/ 314 h 315"/>
                <a:gd name="T20" fmla="*/ 24 w 564"/>
                <a:gd name="T21" fmla="*/ 222 h 315"/>
                <a:gd name="T22" fmla="*/ 24 w 564"/>
                <a:gd name="T23" fmla="*/ 222 h 315"/>
                <a:gd name="T24" fmla="*/ 222 w 564"/>
                <a:gd name="T25" fmla="*/ 24 h 315"/>
                <a:gd name="T26" fmla="*/ 343 w 564"/>
                <a:gd name="T27" fmla="*/ 24 h 315"/>
                <a:gd name="T28" fmla="*/ 540 w 564"/>
                <a:gd name="T29" fmla="*/ 222 h 315"/>
                <a:gd name="T30" fmla="*/ 540 w 564"/>
                <a:gd name="T31" fmla="*/ 291 h 315"/>
                <a:gd name="T32" fmla="*/ 24 w 564"/>
                <a:gd name="T33" fmla="*/ 291 h 315"/>
                <a:gd name="T34" fmla="*/ 24 w 564"/>
                <a:gd name="T35" fmla="*/ 22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4" h="315">
                  <a:moveTo>
                    <a:pt x="12" y="314"/>
                  </a:moveTo>
                  <a:lnTo>
                    <a:pt x="12" y="314"/>
                  </a:lnTo>
                  <a:cubicBezTo>
                    <a:pt x="552" y="314"/>
                    <a:pt x="552" y="314"/>
                    <a:pt x="552" y="314"/>
                  </a:cubicBezTo>
                  <a:cubicBezTo>
                    <a:pt x="558" y="314"/>
                    <a:pt x="563" y="308"/>
                    <a:pt x="563" y="302"/>
                  </a:cubicBezTo>
                  <a:cubicBezTo>
                    <a:pt x="563" y="222"/>
                    <a:pt x="563" y="222"/>
                    <a:pt x="563" y="222"/>
                  </a:cubicBezTo>
                  <a:cubicBezTo>
                    <a:pt x="563" y="100"/>
                    <a:pt x="464" y="0"/>
                    <a:pt x="343" y="0"/>
                  </a:cubicBezTo>
                  <a:cubicBezTo>
                    <a:pt x="222" y="0"/>
                    <a:pt x="222" y="0"/>
                    <a:pt x="222" y="0"/>
                  </a:cubicBezTo>
                  <a:cubicBezTo>
                    <a:pt x="99" y="0"/>
                    <a:pt x="0" y="100"/>
                    <a:pt x="0" y="222"/>
                  </a:cubicBezTo>
                  <a:cubicBezTo>
                    <a:pt x="0" y="302"/>
                    <a:pt x="0" y="302"/>
                    <a:pt x="0" y="302"/>
                  </a:cubicBezTo>
                  <a:cubicBezTo>
                    <a:pt x="0" y="308"/>
                    <a:pt x="5" y="314"/>
                    <a:pt x="12" y="314"/>
                  </a:cubicBezTo>
                  <a:close/>
                  <a:moveTo>
                    <a:pt x="24" y="222"/>
                  </a:moveTo>
                  <a:lnTo>
                    <a:pt x="24" y="222"/>
                  </a:lnTo>
                  <a:cubicBezTo>
                    <a:pt x="24" y="113"/>
                    <a:pt x="113" y="24"/>
                    <a:pt x="222" y="24"/>
                  </a:cubicBezTo>
                  <a:cubicBezTo>
                    <a:pt x="343" y="24"/>
                    <a:pt x="343" y="24"/>
                    <a:pt x="343" y="24"/>
                  </a:cubicBezTo>
                  <a:cubicBezTo>
                    <a:pt x="451" y="24"/>
                    <a:pt x="540" y="113"/>
                    <a:pt x="540" y="222"/>
                  </a:cubicBezTo>
                  <a:cubicBezTo>
                    <a:pt x="540" y="291"/>
                    <a:pt x="540" y="291"/>
                    <a:pt x="540" y="291"/>
                  </a:cubicBezTo>
                  <a:cubicBezTo>
                    <a:pt x="24" y="291"/>
                    <a:pt x="24" y="291"/>
                    <a:pt x="24" y="291"/>
                  </a:cubicBezTo>
                  <a:lnTo>
                    <a:pt x="24" y="2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28" name="TextBox 27"/>
          <p:cNvSpPr txBox="1"/>
          <p:nvPr/>
        </p:nvSpPr>
        <p:spPr>
          <a:xfrm>
            <a:off x="8493699" y="2349949"/>
            <a:ext cx="1539534" cy="379656"/>
          </a:xfrm>
          <a:prstGeom prst="rect">
            <a:avLst/>
          </a:prstGeom>
          <a:noFill/>
        </p:spPr>
        <p:txBody>
          <a:bodyPr wrap="square" rtlCol="0">
            <a:spAutoFit/>
          </a:bodyPr>
          <a:lstStyle/>
          <a:p>
            <a:pPr algn="ctr" defTabSz="573603">
              <a:spcAft>
                <a:spcPts val="533"/>
              </a:spcAft>
              <a:buSzPct val="100000"/>
            </a:pPr>
            <a:r>
              <a:rPr lang="en-US" sz="1867" dirty="0" smtClean="0">
                <a:solidFill>
                  <a:srgbClr val="000000"/>
                </a:solidFill>
                <a:latin typeface="HP Simplified" pitchFamily="34" charset="0"/>
                <a:cs typeface="HP Simplified" pitchFamily="34" charset="0"/>
              </a:rPr>
              <a:t>Service Agent</a:t>
            </a:r>
            <a:endParaRPr lang="en-US" sz="1867" dirty="0">
              <a:solidFill>
                <a:srgbClr val="000000"/>
              </a:solidFill>
              <a:latin typeface="HP Simplified" pitchFamily="34" charset="0"/>
              <a:cs typeface="HP Simplified" pitchFamily="34" charset="0"/>
            </a:endParaRPr>
          </a:p>
        </p:txBody>
      </p:sp>
      <p:sp>
        <p:nvSpPr>
          <p:cNvPr id="29" name="Freeform 156"/>
          <p:cNvSpPr>
            <a:spLocks noChangeAspect="1" noChangeArrowheads="1"/>
          </p:cNvSpPr>
          <p:nvPr/>
        </p:nvSpPr>
        <p:spPr bwMode="auto">
          <a:xfrm>
            <a:off x="8923039" y="1720654"/>
            <a:ext cx="680854" cy="640080"/>
          </a:xfrm>
          <a:custGeom>
            <a:avLst/>
            <a:gdLst>
              <a:gd name="T0" fmla="*/ 660 w 737"/>
              <a:gd name="T1" fmla="*/ 276 h 692"/>
              <a:gd name="T2" fmla="*/ 368 w 737"/>
              <a:gd name="T3" fmla="*/ 0 h 692"/>
              <a:gd name="T4" fmla="*/ 77 w 737"/>
              <a:gd name="T5" fmla="*/ 276 h 692"/>
              <a:gd name="T6" fmla="*/ 77 w 737"/>
              <a:gd name="T7" fmla="*/ 520 h 692"/>
              <a:gd name="T8" fmla="*/ 157 w 737"/>
              <a:gd name="T9" fmla="*/ 509 h 692"/>
              <a:gd name="T10" fmla="*/ 129 w 737"/>
              <a:gd name="T11" fmla="*/ 247 h 692"/>
              <a:gd name="T12" fmla="*/ 608 w 737"/>
              <a:gd name="T13" fmla="*/ 247 h 692"/>
              <a:gd name="T14" fmla="*/ 580 w 737"/>
              <a:gd name="T15" fmla="*/ 509 h 692"/>
              <a:gd name="T16" fmla="*/ 501 w 737"/>
              <a:gd name="T17" fmla="*/ 638 h 692"/>
              <a:gd name="T18" fmla="*/ 413 w 737"/>
              <a:gd name="T19" fmla="*/ 609 h 692"/>
              <a:gd name="T20" fmla="*/ 297 w 737"/>
              <a:gd name="T21" fmla="*/ 650 h 692"/>
              <a:gd name="T22" fmla="*/ 413 w 737"/>
              <a:gd name="T23" fmla="*/ 691 h 692"/>
              <a:gd name="T24" fmla="*/ 501 w 737"/>
              <a:gd name="T25" fmla="*/ 661 h 692"/>
              <a:gd name="T26" fmla="*/ 660 w 737"/>
              <a:gd name="T27" fmla="*/ 520 h 692"/>
              <a:gd name="T28" fmla="*/ 660 w 737"/>
              <a:gd name="T29" fmla="*/ 276 h 692"/>
              <a:gd name="T30" fmla="*/ 75 w 737"/>
              <a:gd name="T31" fmla="*/ 496 h 692"/>
              <a:gd name="T32" fmla="*/ 75 w 737"/>
              <a:gd name="T33" fmla="*/ 300 h 692"/>
              <a:gd name="T34" fmla="*/ 134 w 737"/>
              <a:gd name="T35" fmla="*/ 287 h 692"/>
              <a:gd name="T36" fmla="*/ 134 w 737"/>
              <a:gd name="T37" fmla="*/ 509 h 692"/>
              <a:gd name="T38" fmla="*/ 98 w 737"/>
              <a:gd name="T39" fmla="*/ 509 h 692"/>
              <a:gd name="T40" fmla="*/ 116 w 737"/>
              <a:gd name="T41" fmla="*/ 268 h 692"/>
              <a:gd name="T42" fmla="*/ 413 w 737"/>
              <a:gd name="T43" fmla="*/ 669 h 692"/>
              <a:gd name="T44" fmla="*/ 338 w 737"/>
              <a:gd name="T45" fmla="*/ 669 h 692"/>
              <a:gd name="T46" fmla="*/ 338 w 737"/>
              <a:gd name="T47" fmla="*/ 632 h 692"/>
              <a:gd name="T48" fmla="*/ 431 w 737"/>
              <a:gd name="T49" fmla="*/ 650 h 692"/>
              <a:gd name="T50" fmla="*/ 639 w 737"/>
              <a:gd name="T51" fmla="*/ 509 h 692"/>
              <a:gd name="T52" fmla="*/ 620 w 737"/>
              <a:gd name="T53" fmla="*/ 527 h 692"/>
              <a:gd name="T54" fmla="*/ 602 w 737"/>
              <a:gd name="T55" fmla="*/ 287 h 692"/>
              <a:gd name="T56" fmla="*/ 639 w 737"/>
              <a:gd name="T57" fmla="*/ 287 h 692"/>
              <a:gd name="T58" fmla="*/ 662 w 737"/>
              <a:gd name="T59" fmla="*/ 496 h 692"/>
              <a:gd name="T60" fmla="*/ 662 w 737"/>
              <a:gd name="T61" fmla="*/ 300 h 692"/>
              <a:gd name="T62" fmla="*/ 662 w 737"/>
              <a:gd name="T63" fmla="*/ 496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7" h="692">
                <a:moveTo>
                  <a:pt x="660" y="276"/>
                </a:moveTo>
                <a:lnTo>
                  <a:pt x="660" y="276"/>
                </a:lnTo>
                <a:cubicBezTo>
                  <a:pt x="656" y="262"/>
                  <a:pt x="645" y="251"/>
                  <a:pt x="632" y="247"/>
                </a:cubicBezTo>
                <a:cubicBezTo>
                  <a:pt x="622" y="109"/>
                  <a:pt x="508" y="0"/>
                  <a:pt x="368" y="0"/>
                </a:cubicBezTo>
                <a:cubicBezTo>
                  <a:pt x="229" y="0"/>
                  <a:pt x="114" y="109"/>
                  <a:pt x="105" y="247"/>
                </a:cubicBezTo>
                <a:cubicBezTo>
                  <a:pt x="91" y="251"/>
                  <a:pt x="80" y="262"/>
                  <a:pt x="77" y="276"/>
                </a:cubicBezTo>
                <a:cubicBezTo>
                  <a:pt x="33" y="282"/>
                  <a:pt x="0" y="333"/>
                  <a:pt x="0" y="398"/>
                </a:cubicBezTo>
                <a:cubicBezTo>
                  <a:pt x="0" y="461"/>
                  <a:pt x="33" y="512"/>
                  <a:pt x="77" y="520"/>
                </a:cubicBezTo>
                <a:cubicBezTo>
                  <a:pt x="81" y="537"/>
                  <a:pt x="96" y="550"/>
                  <a:pt x="116" y="550"/>
                </a:cubicBezTo>
                <a:cubicBezTo>
                  <a:pt x="138" y="550"/>
                  <a:pt x="157" y="532"/>
                  <a:pt x="157" y="509"/>
                </a:cubicBezTo>
                <a:cubicBezTo>
                  <a:pt x="157" y="287"/>
                  <a:pt x="157" y="287"/>
                  <a:pt x="157" y="287"/>
                </a:cubicBezTo>
                <a:cubicBezTo>
                  <a:pt x="157" y="268"/>
                  <a:pt x="144" y="253"/>
                  <a:pt x="129" y="247"/>
                </a:cubicBezTo>
                <a:cubicBezTo>
                  <a:pt x="137" y="123"/>
                  <a:pt x="241" y="23"/>
                  <a:pt x="368" y="23"/>
                </a:cubicBezTo>
                <a:cubicBezTo>
                  <a:pt x="495" y="23"/>
                  <a:pt x="599" y="123"/>
                  <a:pt x="608" y="247"/>
                </a:cubicBezTo>
                <a:cubicBezTo>
                  <a:pt x="591" y="253"/>
                  <a:pt x="580" y="268"/>
                  <a:pt x="580" y="287"/>
                </a:cubicBezTo>
                <a:cubicBezTo>
                  <a:pt x="580" y="509"/>
                  <a:pt x="580" y="509"/>
                  <a:pt x="580" y="509"/>
                </a:cubicBezTo>
                <a:cubicBezTo>
                  <a:pt x="580" y="527"/>
                  <a:pt x="591" y="543"/>
                  <a:pt x="608" y="548"/>
                </a:cubicBezTo>
                <a:cubicBezTo>
                  <a:pt x="601" y="605"/>
                  <a:pt x="564" y="638"/>
                  <a:pt x="501" y="638"/>
                </a:cubicBezTo>
                <a:cubicBezTo>
                  <a:pt x="452" y="638"/>
                  <a:pt x="452" y="638"/>
                  <a:pt x="452" y="638"/>
                </a:cubicBezTo>
                <a:cubicBezTo>
                  <a:pt x="446" y="622"/>
                  <a:pt x="432" y="609"/>
                  <a:pt x="413" y="609"/>
                </a:cubicBezTo>
                <a:cubicBezTo>
                  <a:pt x="338" y="609"/>
                  <a:pt x="338" y="609"/>
                  <a:pt x="338" y="609"/>
                </a:cubicBezTo>
                <a:cubicBezTo>
                  <a:pt x="315" y="609"/>
                  <a:pt x="297" y="627"/>
                  <a:pt x="297" y="650"/>
                </a:cubicBezTo>
                <a:cubicBezTo>
                  <a:pt x="297" y="673"/>
                  <a:pt x="315" y="691"/>
                  <a:pt x="338" y="691"/>
                </a:cubicBezTo>
                <a:cubicBezTo>
                  <a:pt x="413" y="691"/>
                  <a:pt x="413" y="691"/>
                  <a:pt x="413" y="691"/>
                </a:cubicBezTo>
                <a:cubicBezTo>
                  <a:pt x="432" y="691"/>
                  <a:pt x="446" y="679"/>
                  <a:pt x="452" y="661"/>
                </a:cubicBezTo>
                <a:cubicBezTo>
                  <a:pt x="501" y="661"/>
                  <a:pt x="501" y="661"/>
                  <a:pt x="501" y="661"/>
                </a:cubicBezTo>
                <a:cubicBezTo>
                  <a:pt x="576" y="661"/>
                  <a:pt x="624" y="619"/>
                  <a:pt x="631" y="548"/>
                </a:cubicBezTo>
                <a:cubicBezTo>
                  <a:pt x="645" y="545"/>
                  <a:pt x="656" y="533"/>
                  <a:pt x="660" y="520"/>
                </a:cubicBezTo>
                <a:cubicBezTo>
                  <a:pt x="703" y="512"/>
                  <a:pt x="736" y="461"/>
                  <a:pt x="736" y="398"/>
                </a:cubicBezTo>
                <a:cubicBezTo>
                  <a:pt x="736" y="333"/>
                  <a:pt x="703" y="282"/>
                  <a:pt x="660" y="276"/>
                </a:cubicBezTo>
                <a:close/>
                <a:moveTo>
                  <a:pt x="75" y="496"/>
                </a:moveTo>
                <a:lnTo>
                  <a:pt x="75" y="496"/>
                </a:lnTo>
                <a:cubicBezTo>
                  <a:pt x="45" y="486"/>
                  <a:pt x="24" y="445"/>
                  <a:pt x="24" y="398"/>
                </a:cubicBezTo>
                <a:cubicBezTo>
                  <a:pt x="24" y="350"/>
                  <a:pt x="45" y="308"/>
                  <a:pt x="75" y="300"/>
                </a:cubicBezTo>
                <a:lnTo>
                  <a:pt x="75" y="496"/>
                </a:lnTo>
                <a:close/>
                <a:moveTo>
                  <a:pt x="134" y="287"/>
                </a:moveTo>
                <a:lnTo>
                  <a:pt x="134" y="287"/>
                </a:lnTo>
                <a:cubicBezTo>
                  <a:pt x="134" y="509"/>
                  <a:pt x="134" y="509"/>
                  <a:pt x="134" y="509"/>
                </a:cubicBezTo>
                <a:cubicBezTo>
                  <a:pt x="134" y="519"/>
                  <a:pt x="126" y="527"/>
                  <a:pt x="116" y="527"/>
                </a:cubicBezTo>
                <a:cubicBezTo>
                  <a:pt x="106" y="527"/>
                  <a:pt x="98" y="519"/>
                  <a:pt x="98" y="509"/>
                </a:cubicBezTo>
                <a:cubicBezTo>
                  <a:pt x="98" y="287"/>
                  <a:pt x="98" y="287"/>
                  <a:pt x="98" y="287"/>
                </a:cubicBezTo>
                <a:cubicBezTo>
                  <a:pt x="98" y="276"/>
                  <a:pt x="106" y="268"/>
                  <a:pt x="116" y="268"/>
                </a:cubicBezTo>
                <a:cubicBezTo>
                  <a:pt x="126" y="268"/>
                  <a:pt x="134" y="276"/>
                  <a:pt x="134" y="287"/>
                </a:cubicBezTo>
                <a:close/>
                <a:moveTo>
                  <a:pt x="413" y="669"/>
                </a:moveTo>
                <a:lnTo>
                  <a:pt x="413" y="669"/>
                </a:lnTo>
                <a:cubicBezTo>
                  <a:pt x="338" y="669"/>
                  <a:pt x="338" y="669"/>
                  <a:pt x="338" y="669"/>
                </a:cubicBezTo>
                <a:cubicBezTo>
                  <a:pt x="329" y="669"/>
                  <a:pt x="320" y="660"/>
                  <a:pt x="320" y="650"/>
                </a:cubicBezTo>
                <a:cubicBezTo>
                  <a:pt x="320" y="640"/>
                  <a:pt x="329" y="632"/>
                  <a:pt x="338" y="632"/>
                </a:cubicBezTo>
                <a:cubicBezTo>
                  <a:pt x="413" y="632"/>
                  <a:pt x="413" y="632"/>
                  <a:pt x="413" y="632"/>
                </a:cubicBezTo>
                <a:cubicBezTo>
                  <a:pt x="422" y="632"/>
                  <a:pt x="431" y="640"/>
                  <a:pt x="431" y="650"/>
                </a:cubicBezTo>
                <a:cubicBezTo>
                  <a:pt x="431" y="660"/>
                  <a:pt x="422" y="669"/>
                  <a:pt x="413" y="669"/>
                </a:cubicBezTo>
                <a:close/>
                <a:moveTo>
                  <a:pt x="639" y="509"/>
                </a:moveTo>
                <a:lnTo>
                  <a:pt x="639" y="509"/>
                </a:lnTo>
                <a:cubicBezTo>
                  <a:pt x="639" y="519"/>
                  <a:pt x="631" y="527"/>
                  <a:pt x="620" y="527"/>
                </a:cubicBezTo>
                <a:cubicBezTo>
                  <a:pt x="611" y="527"/>
                  <a:pt x="602" y="519"/>
                  <a:pt x="602" y="509"/>
                </a:cubicBezTo>
                <a:cubicBezTo>
                  <a:pt x="602" y="287"/>
                  <a:pt x="602" y="287"/>
                  <a:pt x="602" y="287"/>
                </a:cubicBezTo>
                <a:cubicBezTo>
                  <a:pt x="602" y="276"/>
                  <a:pt x="611" y="268"/>
                  <a:pt x="620" y="268"/>
                </a:cubicBezTo>
                <a:cubicBezTo>
                  <a:pt x="631" y="268"/>
                  <a:pt x="639" y="276"/>
                  <a:pt x="639" y="287"/>
                </a:cubicBezTo>
                <a:lnTo>
                  <a:pt x="639" y="509"/>
                </a:lnTo>
                <a:close/>
                <a:moveTo>
                  <a:pt x="662" y="496"/>
                </a:moveTo>
                <a:lnTo>
                  <a:pt x="662" y="496"/>
                </a:lnTo>
                <a:cubicBezTo>
                  <a:pt x="662" y="300"/>
                  <a:pt x="662" y="300"/>
                  <a:pt x="662" y="300"/>
                </a:cubicBezTo>
                <a:cubicBezTo>
                  <a:pt x="690" y="308"/>
                  <a:pt x="713" y="350"/>
                  <a:pt x="713" y="398"/>
                </a:cubicBezTo>
                <a:cubicBezTo>
                  <a:pt x="713" y="445"/>
                  <a:pt x="690" y="486"/>
                  <a:pt x="662" y="496"/>
                </a:cubicBezTo>
                <a:close/>
              </a:path>
            </a:pathLst>
          </a:custGeom>
          <a:solidFill>
            <a:srgbClr val="0078EF"/>
          </a:solidFill>
          <a:ln>
            <a:noFill/>
          </a:ln>
          <a:effectLst/>
        </p:spPr>
        <p:txBody>
          <a:bodyPr wrap="none" anchor="ctr"/>
          <a:lstStyle/>
          <a:p>
            <a:endParaRPr lang="en-US"/>
          </a:p>
        </p:txBody>
      </p:sp>
      <p:pic>
        <p:nvPicPr>
          <p:cNvPr id="15" name="Picture 14">
            <a:hlinkClick r:id="rId6" action="ppaction://hlinksldjump"/>
          </p:cNvPr>
          <p:cNvPicPr>
            <a:picLocks noChangeAspect="1"/>
          </p:cNvPicPr>
          <p:nvPr/>
        </p:nvPicPr>
        <p:blipFill>
          <a:blip r:embed="rId7"/>
          <a:stretch>
            <a:fillRect/>
          </a:stretch>
        </p:blipFill>
        <p:spPr>
          <a:xfrm>
            <a:off x="8869133" y="6397950"/>
            <a:ext cx="195089" cy="274344"/>
          </a:xfrm>
          <a:prstGeom prst="rect">
            <a:avLst/>
          </a:prstGeom>
        </p:spPr>
      </p:pic>
      <p:pic>
        <p:nvPicPr>
          <p:cNvPr id="17" name="Picture 16">
            <a:hlinkClick r:id="rId8" action="ppaction://hlinksldjump"/>
          </p:cNvPr>
          <p:cNvPicPr>
            <a:picLocks noChangeAspect="1"/>
          </p:cNvPicPr>
          <p:nvPr/>
        </p:nvPicPr>
        <p:blipFill>
          <a:blip r:embed="rId9"/>
          <a:stretch>
            <a:fillRect/>
          </a:stretch>
        </p:blipFill>
        <p:spPr>
          <a:xfrm>
            <a:off x="9228508" y="6395456"/>
            <a:ext cx="329213" cy="274344"/>
          </a:xfrm>
          <a:prstGeom prst="rect">
            <a:avLst/>
          </a:prstGeom>
        </p:spPr>
      </p:pic>
      <p:pic>
        <p:nvPicPr>
          <p:cNvPr id="18" name="Picture 17">
            <a:hlinkClick r:id="rId10" action="ppaction://hlinksldjump"/>
          </p:cNvPr>
          <p:cNvPicPr>
            <a:picLocks noChangeAspect="1"/>
          </p:cNvPicPr>
          <p:nvPr/>
        </p:nvPicPr>
        <p:blipFill>
          <a:blip r:embed="rId11"/>
          <a:stretch>
            <a:fillRect/>
          </a:stretch>
        </p:blipFill>
        <p:spPr>
          <a:xfrm>
            <a:off x="9722007" y="6395084"/>
            <a:ext cx="304826" cy="274344"/>
          </a:xfrm>
          <a:prstGeom prst="rect">
            <a:avLst/>
          </a:prstGeom>
        </p:spPr>
      </p:pic>
      <p:pic>
        <p:nvPicPr>
          <p:cNvPr id="19" name="Picture 18">
            <a:hlinkClick r:id="rId12" action="ppaction://hlinksldjump"/>
          </p:cNvPr>
          <p:cNvPicPr>
            <a:picLocks noChangeAspect="1"/>
          </p:cNvPicPr>
          <p:nvPr/>
        </p:nvPicPr>
        <p:blipFill>
          <a:blip r:embed="rId13"/>
          <a:stretch>
            <a:fillRect/>
          </a:stretch>
        </p:blipFill>
        <p:spPr>
          <a:xfrm>
            <a:off x="10191119" y="6395084"/>
            <a:ext cx="231668" cy="274344"/>
          </a:xfrm>
          <a:prstGeom prst="rect">
            <a:avLst/>
          </a:prstGeom>
        </p:spPr>
      </p:pic>
      <p:sp>
        <p:nvSpPr>
          <p:cNvPr id="22" name="Action Button: Return 21">
            <a:hlinkClick r:id="rId14"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5410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Service Level Management</a:t>
            </a:r>
            <a:endParaRPr lang="en-US" dirty="0"/>
          </a:p>
        </p:txBody>
      </p:sp>
      <p:sp>
        <p:nvSpPr>
          <p:cNvPr id="4" name="Text Placeholder 3"/>
          <p:cNvSpPr>
            <a:spLocks noGrp="1"/>
          </p:cNvSpPr>
          <p:nvPr>
            <p:ph type="body" sz="quarter" idx="13"/>
          </p:nvPr>
        </p:nvSpPr>
        <p:spPr/>
        <p:txBody>
          <a:bodyPr/>
          <a:lstStyle/>
          <a:p>
            <a:r>
              <a:rPr lang="en-US" dirty="0"/>
              <a:t>Measure and track how well your org is meeting its Service Level Targets</a:t>
            </a:r>
          </a:p>
        </p:txBody>
      </p:sp>
      <p:sp>
        <p:nvSpPr>
          <p:cNvPr id="5" name="Rectangle 4"/>
          <p:cNvSpPr/>
          <p:nvPr/>
        </p:nvSpPr>
        <p:spPr>
          <a:xfrm>
            <a:off x="5230042" y="1784933"/>
            <a:ext cx="6634105"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new metrics report to determine time to resolution of incidents</a:t>
            </a:r>
            <a:endParaRPr lang="en-US" sz="2000" dirty="0"/>
          </a:p>
        </p:txBody>
      </p:sp>
      <p:sp>
        <p:nvSpPr>
          <p:cNvPr id="7" name="Content Placeholder 20"/>
          <p:cNvSpPr txBox="1">
            <a:spLocks/>
          </p:cNvSpPr>
          <p:nvPr/>
        </p:nvSpPr>
        <p:spPr>
          <a:xfrm>
            <a:off x="946785" y="1784933"/>
            <a:ext cx="358295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Review and resolve response time targets</a:t>
            </a:r>
          </a:p>
          <a:p>
            <a:pPr lvl="1"/>
            <a:r>
              <a:rPr lang="en-US" sz="1600" dirty="0" smtClean="0"/>
              <a:t>By service &amp; priority</a:t>
            </a:r>
          </a:p>
          <a:p>
            <a:pPr lvl="1"/>
            <a:r>
              <a:rPr lang="en-US" sz="1600" dirty="0" smtClean="0"/>
              <a:t>For Incident &amp; Support Requests</a:t>
            </a:r>
          </a:p>
          <a:p>
            <a:pPr lvl="1"/>
            <a:r>
              <a:rPr lang="en-US" sz="1600" dirty="0" smtClean="0"/>
              <a:t>Support different work schedules and exceptions (holidays)</a:t>
            </a:r>
          </a:p>
          <a:p>
            <a:pPr marL="0" indent="0">
              <a:buNone/>
            </a:pPr>
            <a:r>
              <a:rPr lang="en-US" sz="2000" dirty="0" smtClean="0"/>
              <a:t>Work queue prioritization</a:t>
            </a:r>
          </a:p>
          <a:p>
            <a:pPr lvl="1"/>
            <a:r>
              <a:rPr lang="en-US" sz="1600" dirty="0" smtClean="0"/>
              <a:t>Next Service Level target field for filtering and sorting lists</a:t>
            </a:r>
          </a:p>
          <a:p>
            <a:pPr lvl="1"/>
            <a:r>
              <a:rPr lang="en-US" sz="1600" dirty="0" smtClean="0"/>
              <a:t>Hierarchical escalation based on next target</a:t>
            </a:r>
          </a:p>
          <a:p>
            <a:pPr marL="0" indent="0">
              <a:buNone/>
            </a:pPr>
            <a:r>
              <a:rPr lang="en-US" sz="2000" dirty="0" smtClean="0"/>
              <a:t>SLT achievement reporting</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352157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9696" y="1532600"/>
            <a:ext cx="8432300" cy="3357996"/>
          </a:xfrm>
          <a:prstGeom prst="rect">
            <a:avLst/>
          </a:prstGeom>
        </p:spPr>
      </p:pic>
      <p:sp>
        <p:nvSpPr>
          <p:cNvPr id="2" name="Title 1"/>
          <p:cNvSpPr>
            <a:spLocks noGrp="1"/>
          </p:cNvSpPr>
          <p:nvPr>
            <p:ph type="title"/>
          </p:nvPr>
        </p:nvSpPr>
        <p:spPr>
          <a:xfrm>
            <a:off x="946786" y="429273"/>
            <a:ext cx="8197214" cy="411480"/>
          </a:xfrm>
        </p:spPr>
        <p:txBody>
          <a:bodyPr/>
          <a:lstStyle/>
          <a:p>
            <a:r>
              <a:rPr lang="en-US" dirty="0" smtClean="0"/>
              <a:t>Screenshot: Service </a:t>
            </a:r>
            <a:r>
              <a:rPr lang="en-US" dirty="0"/>
              <a:t>Level Management</a:t>
            </a:r>
          </a:p>
        </p:txBody>
      </p:sp>
      <p:sp>
        <p:nvSpPr>
          <p:cNvPr id="5" name="Subtitle 4"/>
          <p:cNvSpPr>
            <a:spLocks noGrp="1"/>
          </p:cNvSpPr>
          <p:nvPr>
            <p:ph type="body" sz="quarter" idx="13"/>
          </p:nvPr>
        </p:nvSpPr>
        <p:spPr>
          <a:xfrm>
            <a:off x="946786" y="942261"/>
            <a:ext cx="4764248" cy="381000"/>
          </a:xfrm>
        </p:spPr>
        <p:txBody>
          <a:bodyPr/>
          <a:lstStyle/>
          <a:p>
            <a:r>
              <a:rPr lang="en-US" dirty="0" smtClean="0"/>
              <a:t>Service Catalog Request SLTs</a:t>
            </a:r>
            <a:endParaRPr lang="en-US" dirty="0"/>
          </a:p>
        </p:txBody>
      </p:sp>
      <p:cxnSp>
        <p:nvCxnSpPr>
          <p:cNvPr id="9" name="Straight Arrow Connector 8"/>
          <p:cNvCxnSpPr/>
          <p:nvPr/>
        </p:nvCxnSpPr>
        <p:spPr>
          <a:xfrm>
            <a:off x="9315169" y="3706715"/>
            <a:ext cx="24688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Content Placeholder 12"/>
          <p:cNvSpPr txBox="1">
            <a:spLocks/>
          </p:cNvSpPr>
          <p:nvPr/>
        </p:nvSpPr>
        <p:spPr>
          <a:xfrm>
            <a:off x="10197943" y="3706715"/>
            <a:ext cx="1693762" cy="799787"/>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SLAs and OLA/UCs are linked to the Service Request through the Catalog Offering</a:t>
            </a:r>
            <a:endParaRPr lang="en-US" sz="1867" dirty="0" smtClean="0"/>
          </a:p>
        </p:txBody>
      </p:sp>
      <p:pic>
        <p:nvPicPr>
          <p:cNvPr id="13" name="Picture 12">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4" name="Picture 13">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5" name="Action Button: Return 14">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1286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Change Management</a:t>
            </a:r>
            <a:endParaRPr lang="en-US" dirty="0"/>
          </a:p>
        </p:txBody>
      </p:sp>
      <p:sp>
        <p:nvSpPr>
          <p:cNvPr id="4" name="Text Placeholder 3"/>
          <p:cNvSpPr>
            <a:spLocks noGrp="1"/>
          </p:cNvSpPr>
          <p:nvPr>
            <p:ph type="body" sz="quarter" idx="13"/>
          </p:nvPr>
        </p:nvSpPr>
        <p:spPr/>
        <p:txBody>
          <a:bodyPr/>
          <a:lstStyle/>
          <a:p>
            <a:r>
              <a:rPr lang="en-US" dirty="0"/>
              <a:t>Update/edit applications while minimizing risk and downtime</a:t>
            </a:r>
          </a:p>
        </p:txBody>
      </p:sp>
      <p:sp>
        <p:nvSpPr>
          <p:cNvPr id="5" name="Rectangle 4"/>
          <p:cNvSpPr/>
          <p:nvPr/>
        </p:nvSpPr>
        <p:spPr>
          <a:xfrm>
            <a:off x="5368946" y="1996603"/>
            <a:ext cx="6460623"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Run through a change process via a “normal” workflow</a:t>
            </a:r>
            <a:endParaRPr lang="en-US" sz="2000" dirty="0"/>
          </a:p>
        </p:txBody>
      </p:sp>
      <p:sp>
        <p:nvSpPr>
          <p:cNvPr id="7" name="Content Placeholder 20"/>
          <p:cNvSpPr txBox="1">
            <a:spLocks/>
          </p:cNvSpPr>
          <p:nvPr/>
        </p:nvSpPr>
        <p:spPr>
          <a:xfrm>
            <a:off x="946785" y="1996603"/>
            <a:ext cx="4942148"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ITIL Aligned workflows</a:t>
            </a:r>
          </a:p>
          <a:p>
            <a:pPr lvl="1"/>
            <a:r>
              <a:rPr lang="en-US" sz="1600" dirty="0" smtClean="0"/>
              <a:t>Normal</a:t>
            </a:r>
          </a:p>
          <a:p>
            <a:pPr lvl="1"/>
            <a:r>
              <a:rPr lang="en-US" sz="1600" dirty="0" smtClean="0"/>
              <a:t>Standard</a:t>
            </a:r>
          </a:p>
          <a:p>
            <a:pPr lvl="1"/>
            <a:r>
              <a:rPr lang="en-US" sz="1600" dirty="0" smtClean="0"/>
              <a:t>Emergency</a:t>
            </a:r>
          </a:p>
          <a:p>
            <a:pPr marL="0" indent="0">
              <a:buNone/>
            </a:pPr>
            <a:r>
              <a:rPr lang="en-US" sz="2000" dirty="0" smtClean="0"/>
              <a:t>Change models with task pans</a:t>
            </a:r>
          </a:p>
          <a:p>
            <a:pPr lvl="1"/>
            <a:r>
              <a:rPr lang="en-US" sz="1600" dirty="0" smtClean="0"/>
              <a:t>View and edit the task plan on each RFC</a:t>
            </a:r>
          </a:p>
          <a:p>
            <a:pPr marL="0" indent="0">
              <a:buNone/>
            </a:pPr>
            <a:r>
              <a:rPr lang="en-US" sz="2000" dirty="0" smtClean="0"/>
              <a:t>Collaboration</a:t>
            </a:r>
          </a:p>
          <a:p>
            <a:pPr lvl="1"/>
            <a:r>
              <a:rPr lang="en-US" sz="1600" dirty="0" smtClean="0"/>
              <a:t>Multiple conversations per change</a:t>
            </a:r>
          </a:p>
          <a:p>
            <a:pPr marL="0" indent="0">
              <a:buNone/>
            </a:pPr>
            <a:r>
              <a:rPr lang="en-US" sz="2000" dirty="0" smtClean="0"/>
              <a:t>Fast CI Detection</a:t>
            </a:r>
          </a:p>
          <a:p>
            <a:pPr lvl="1"/>
            <a:r>
              <a:rPr lang="en-US" sz="1600" dirty="0" smtClean="0"/>
              <a:t>Quick CI association </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0647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Change </a:t>
            </a:r>
            <a:r>
              <a:rPr lang="en-US" dirty="0"/>
              <a:t>Calendar</a:t>
            </a:r>
          </a:p>
        </p:txBody>
      </p:sp>
      <p:pic>
        <p:nvPicPr>
          <p:cNvPr id="3" name="Picture 2"/>
          <p:cNvPicPr>
            <a:picLocks noChangeAspect="1"/>
          </p:cNvPicPr>
          <p:nvPr/>
        </p:nvPicPr>
        <p:blipFill>
          <a:blip r:embed="rId3"/>
          <a:stretch>
            <a:fillRect/>
          </a:stretch>
        </p:blipFill>
        <p:spPr>
          <a:xfrm>
            <a:off x="1595982" y="1521973"/>
            <a:ext cx="9013371" cy="3885652"/>
          </a:xfrm>
          <a:prstGeom prst="rect">
            <a:avLst/>
          </a:prstGeom>
        </p:spPr>
      </p:pic>
      <p:cxnSp>
        <p:nvCxnSpPr>
          <p:cNvPr id="7" name="Straight Arrow Connector 6"/>
          <p:cNvCxnSpPr/>
          <p:nvPr/>
        </p:nvCxnSpPr>
        <p:spPr>
          <a:xfrm>
            <a:off x="161880" y="3714657"/>
            <a:ext cx="60350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758716" y="2147936"/>
            <a:ext cx="3200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Content Placeholder 12"/>
          <p:cNvSpPr txBox="1">
            <a:spLocks/>
          </p:cNvSpPr>
          <p:nvPr/>
        </p:nvSpPr>
        <p:spPr>
          <a:xfrm>
            <a:off x="10657479" y="2147936"/>
            <a:ext cx="1301637"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Visualize change plans in forward schedule of changes</a:t>
            </a:r>
            <a:endParaRPr lang="en-US" sz="1867" dirty="0" smtClean="0"/>
          </a:p>
        </p:txBody>
      </p:sp>
      <p:sp>
        <p:nvSpPr>
          <p:cNvPr id="12" name="Content Placeholder 12"/>
          <p:cNvSpPr txBox="1">
            <a:spLocks/>
          </p:cNvSpPr>
          <p:nvPr/>
        </p:nvSpPr>
        <p:spPr>
          <a:xfrm>
            <a:off x="161880" y="3714657"/>
            <a:ext cx="1434102"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Identify scheduled maintenance windows</a:t>
            </a:r>
            <a:endParaRPr lang="en-US" sz="1867" dirty="0" smtClean="0"/>
          </a:p>
        </p:txBody>
      </p:sp>
      <p:cxnSp>
        <p:nvCxnSpPr>
          <p:cNvPr id="13" name="Straight Arrow Connector 12"/>
          <p:cNvCxnSpPr/>
          <p:nvPr/>
        </p:nvCxnSpPr>
        <p:spPr>
          <a:xfrm>
            <a:off x="161880" y="3328917"/>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Content Placeholder 12"/>
          <p:cNvSpPr txBox="1">
            <a:spLocks/>
          </p:cNvSpPr>
          <p:nvPr/>
        </p:nvSpPr>
        <p:spPr>
          <a:xfrm>
            <a:off x="161880" y="2477346"/>
            <a:ext cx="1434102"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Flag changes that fall outside planned maintenance</a:t>
            </a:r>
            <a:endParaRPr lang="en-US" sz="1867" dirty="0" smtClean="0"/>
          </a:p>
        </p:txBody>
      </p:sp>
      <p:cxnSp>
        <p:nvCxnSpPr>
          <p:cNvPr id="15" name="Straight Arrow Connector 14"/>
          <p:cNvCxnSpPr/>
          <p:nvPr/>
        </p:nvCxnSpPr>
        <p:spPr>
          <a:xfrm>
            <a:off x="161880" y="4732601"/>
            <a:ext cx="36576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Content Placeholder 12"/>
          <p:cNvSpPr txBox="1">
            <a:spLocks/>
          </p:cNvSpPr>
          <p:nvPr/>
        </p:nvSpPr>
        <p:spPr>
          <a:xfrm>
            <a:off x="161880" y="4732601"/>
            <a:ext cx="1434102" cy="658302"/>
          </a:xfrm>
          <a:prstGeom prst="rect">
            <a:avLst/>
          </a:prstGeom>
        </p:spPr>
        <p:txBody>
          <a:bodyPr vert="horz" lIns="0" tIns="45720" rIns="91440" bIns="45720" rtlCol="0">
            <a:noAutofit/>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sz="1400" dirty="0" smtClean="0"/>
              <a:t>Identify collisions with Black Out periods</a:t>
            </a:r>
            <a:endParaRPr lang="en-US" sz="1867" dirty="0" smtClean="0"/>
          </a:p>
        </p:txBody>
      </p:sp>
      <p:pic>
        <p:nvPicPr>
          <p:cNvPr id="17" name="Picture 16">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8" name="Picture 17">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9" name="Action Button: Return 18">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6981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423219" cy="1080000"/>
          </a:xfrm>
        </p:spPr>
        <p:txBody>
          <a:bodyPr/>
          <a:lstStyle/>
          <a:p>
            <a:r>
              <a:rPr lang="en-US" dirty="0" smtClean="0"/>
              <a:t>Description: Release Management</a:t>
            </a:r>
            <a:endParaRPr lang="en-US" dirty="0"/>
          </a:p>
        </p:txBody>
      </p:sp>
      <p:sp>
        <p:nvSpPr>
          <p:cNvPr id="4" name="Text Placeholder 3"/>
          <p:cNvSpPr>
            <a:spLocks noGrp="1"/>
          </p:cNvSpPr>
          <p:nvPr>
            <p:ph type="body" sz="quarter" idx="13"/>
          </p:nvPr>
        </p:nvSpPr>
        <p:spPr/>
        <p:txBody>
          <a:bodyPr/>
          <a:lstStyle/>
          <a:p>
            <a:r>
              <a:rPr lang="en-US" dirty="0"/>
              <a:t>Operational-</a:t>
            </a:r>
            <a:r>
              <a:rPr lang="en-US" dirty="0" err="1"/>
              <a:t>ize</a:t>
            </a:r>
            <a:r>
              <a:rPr lang="en-US" dirty="0"/>
              <a:t> your application release</a:t>
            </a:r>
          </a:p>
        </p:txBody>
      </p:sp>
      <p:sp>
        <p:nvSpPr>
          <p:cNvPr id="5" name="Rectangle 4"/>
          <p:cNvSpPr/>
          <p:nvPr/>
        </p:nvSpPr>
        <p:spPr>
          <a:xfrm>
            <a:off x="4977060" y="1991156"/>
            <a:ext cx="6940875"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Schedule and Track unexpected changes during a release cycle</a:t>
            </a:r>
          </a:p>
        </p:txBody>
      </p:sp>
      <p:sp>
        <p:nvSpPr>
          <p:cNvPr id="7" name="Content Placeholder 20"/>
          <p:cNvSpPr txBox="1">
            <a:spLocks/>
          </p:cNvSpPr>
          <p:nvPr/>
        </p:nvSpPr>
        <p:spPr>
          <a:xfrm>
            <a:off x="946785" y="1991156"/>
            <a:ext cx="314496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Release lifecycle</a:t>
            </a:r>
          </a:p>
          <a:p>
            <a:pPr lvl="1"/>
            <a:r>
              <a:rPr lang="en-US" sz="1600" dirty="0" smtClean="0"/>
              <a:t>Manage the planning and deployment of the release and its related components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026210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7575" y="366626"/>
            <a:ext cx="10969943" cy="411480"/>
          </a:xfrm>
        </p:spPr>
        <p:txBody>
          <a:bodyPr/>
          <a:lstStyle/>
          <a:p>
            <a:r>
              <a:rPr lang="en-US" dirty="0" smtClean="0"/>
              <a:t>Screenshot: Release Management</a:t>
            </a:r>
            <a:endParaRPr lang="en-US" sz="4267" dirty="0">
              <a:solidFill>
                <a:schemeClr val="tx2"/>
              </a:solidFill>
            </a:endParaRPr>
          </a:p>
        </p:txBody>
      </p:sp>
      <p:sp>
        <p:nvSpPr>
          <p:cNvPr id="10" name="Subtitle 1"/>
          <p:cNvSpPr>
            <a:spLocks noGrp="1"/>
          </p:cNvSpPr>
          <p:nvPr>
            <p:ph type="body" sz="quarter" idx="13"/>
          </p:nvPr>
        </p:nvSpPr>
        <p:spPr>
          <a:xfrm>
            <a:off x="937575" y="877056"/>
            <a:ext cx="10969943" cy="381000"/>
          </a:xfrm>
        </p:spPr>
        <p:txBody>
          <a:bodyPr/>
          <a:lstStyle/>
          <a:p>
            <a:pPr defTabSz="573531" fontAlgn="base">
              <a:spcBef>
                <a:spcPct val="0"/>
              </a:spcBef>
              <a:spcAft>
                <a:spcPct val="0"/>
              </a:spcAft>
              <a:tabLst>
                <a:tab pos="156609" algn="l"/>
              </a:tabLst>
            </a:pPr>
            <a:r>
              <a:rPr lang="en-US" dirty="0"/>
              <a:t>Operationalize your application releases </a:t>
            </a:r>
            <a:r>
              <a:rPr lang="en-US" dirty="0" smtClean="0"/>
              <a:t>more</a:t>
            </a:r>
            <a:endParaRPr lang="en-US" b="1" dirty="0"/>
          </a:p>
        </p:txBody>
      </p:sp>
      <p:pic>
        <p:nvPicPr>
          <p:cNvPr id="4" name="Picture 3"/>
          <p:cNvPicPr>
            <a:picLocks noChangeAspect="1"/>
          </p:cNvPicPr>
          <p:nvPr/>
        </p:nvPicPr>
        <p:blipFill>
          <a:blip r:embed="rId2"/>
          <a:stretch>
            <a:fillRect/>
          </a:stretch>
        </p:blipFill>
        <p:spPr>
          <a:xfrm>
            <a:off x="2641747" y="1792486"/>
            <a:ext cx="6905327" cy="3962983"/>
          </a:xfrm>
          <a:prstGeom prst="rect">
            <a:avLst/>
          </a:prstGeom>
        </p:spPr>
      </p:pic>
      <p:sp>
        <p:nvSpPr>
          <p:cNvPr id="5" name="Rectangle 4"/>
          <p:cNvSpPr/>
          <p:nvPr/>
        </p:nvSpPr>
        <p:spPr>
          <a:xfrm>
            <a:off x="9547074" y="2912325"/>
            <a:ext cx="2463192" cy="738664"/>
          </a:xfrm>
          <a:prstGeom prst="rect">
            <a:avLst/>
          </a:prstGeom>
        </p:spPr>
        <p:txBody>
          <a:bodyPr wrap="square">
            <a:spAutoFit/>
          </a:bodyPr>
          <a:lstStyle/>
          <a:p>
            <a:r>
              <a:rPr lang="en-US" sz="1400" dirty="0" smtClean="0"/>
              <a:t>Actionable  </a:t>
            </a:r>
            <a:r>
              <a:rPr lang="en-US" sz="1400" dirty="0"/>
              <a:t>tiles that drill into changes under different release statuses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1" name="Action Button: Return 1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2" name="Rectangle 11"/>
          <p:cNvSpPr/>
          <p:nvPr/>
        </p:nvSpPr>
        <p:spPr>
          <a:xfrm>
            <a:off x="178555" y="4005502"/>
            <a:ext cx="2463192" cy="738664"/>
          </a:xfrm>
          <a:prstGeom prst="rect">
            <a:avLst/>
          </a:prstGeom>
        </p:spPr>
        <p:txBody>
          <a:bodyPr wrap="square">
            <a:spAutoFit/>
          </a:bodyPr>
          <a:lstStyle/>
          <a:p>
            <a:r>
              <a:rPr lang="en-US" sz="1400" dirty="0" smtClean="0"/>
              <a:t>Quickly review all planed, related changes for a given cycle</a:t>
            </a:r>
            <a:endParaRPr lang="en-US" sz="1400" dirty="0"/>
          </a:p>
        </p:txBody>
      </p:sp>
      <p:cxnSp>
        <p:nvCxnSpPr>
          <p:cNvPr id="13" name="Straight Arrow Connector 12"/>
          <p:cNvCxnSpPr/>
          <p:nvPr/>
        </p:nvCxnSpPr>
        <p:spPr>
          <a:xfrm>
            <a:off x="7848713" y="2910000"/>
            <a:ext cx="3931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2992" y="4744166"/>
            <a:ext cx="33832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81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Service Asset &amp; Configuration Management</a:t>
            </a:r>
            <a:endParaRPr lang="en-US" dirty="0"/>
          </a:p>
        </p:txBody>
      </p:sp>
      <p:sp>
        <p:nvSpPr>
          <p:cNvPr id="4" name="Text Placeholder 3"/>
          <p:cNvSpPr>
            <a:spLocks noGrp="1"/>
          </p:cNvSpPr>
          <p:nvPr>
            <p:ph type="body" sz="quarter" idx="13"/>
          </p:nvPr>
        </p:nvSpPr>
        <p:spPr/>
        <p:txBody>
          <a:bodyPr/>
          <a:lstStyle/>
          <a:p>
            <a:r>
              <a:rPr lang="en-US" dirty="0"/>
              <a:t>Optimize asset utilization and contract value while reconciling finance and IT views</a:t>
            </a:r>
          </a:p>
        </p:txBody>
      </p:sp>
      <p:sp>
        <p:nvSpPr>
          <p:cNvPr id="5" name="Rectangle 4"/>
          <p:cNvSpPr/>
          <p:nvPr/>
        </p:nvSpPr>
        <p:spPr>
          <a:xfrm>
            <a:off x="5561046" y="1784933"/>
            <a:ext cx="6356889"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Update existing assets and align licensing details with new infrastructure</a:t>
            </a:r>
            <a:endParaRPr lang="en-US" sz="2000" dirty="0"/>
          </a:p>
        </p:txBody>
      </p:sp>
      <p:sp>
        <p:nvSpPr>
          <p:cNvPr id="7" name="Content Placeholder 20"/>
          <p:cNvSpPr txBox="1">
            <a:spLocks/>
          </p:cNvSpPr>
          <p:nvPr/>
        </p:nvSpPr>
        <p:spPr>
          <a:xfrm>
            <a:off x="946785" y="1784933"/>
            <a:ext cx="3924892"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Asset tracking</a:t>
            </a:r>
          </a:p>
          <a:p>
            <a:pPr lvl="1"/>
            <a:r>
              <a:rPr lang="en-US" sz="1600" dirty="0" smtClean="0"/>
              <a:t>Asset modeling, asset types &amp; sub-types</a:t>
            </a:r>
          </a:p>
          <a:p>
            <a:pPr lvl="1"/>
            <a:r>
              <a:rPr lang="en-US" sz="1600" dirty="0" smtClean="0"/>
              <a:t>Manage license, infrastructure and peripheral</a:t>
            </a:r>
          </a:p>
          <a:p>
            <a:pPr lvl="1"/>
            <a:r>
              <a:rPr lang="en-US" sz="1600" dirty="0" smtClean="0"/>
              <a:t>Manage lifecycle and contractual information</a:t>
            </a:r>
          </a:p>
          <a:p>
            <a:pPr marL="0" indent="0">
              <a:buNone/>
            </a:pPr>
            <a:r>
              <a:rPr lang="en-US" sz="2000" dirty="0" smtClean="0"/>
              <a:t>Enhanced Configuration Management</a:t>
            </a:r>
          </a:p>
          <a:p>
            <a:pPr lvl="1"/>
            <a:r>
              <a:rPr lang="en-US" sz="1600" dirty="0" smtClean="0"/>
              <a:t>Integration with UCMDB/UD</a:t>
            </a:r>
          </a:p>
          <a:p>
            <a:pPr lvl="1"/>
            <a:r>
              <a:rPr lang="en-US" sz="1600" dirty="0" smtClean="0"/>
              <a:t>Improved display of complex attributes, e.g. CPUs</a:t>
            </a:r>
          </a:p>
          <a:p>
            <a:pPr marL="0" indent="0">
              <a:buNone/>
            </a:pPr>
            <a:r>
              <a:rPr lang="en-US" sz="2000" dirty="0" smtClean="0"/>
              <a:t>Asset reconciliation </a:t>
            </a:r>
            <a:r>
              <a:rPr lang="en-US" sz="2000" dirty="0"/>
              <a:t>&amp;</a:t>
            </a:r>
            <a:r>
              <a:rPr lang="en-US" sz="2000" dirty="0" smtClean="0"/>
              <a:t> normalization</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280242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Screenshot: Service Asset </a:t>
            </a:r>
            <a:r>
              <a:rPr lang="en-US" dirty="0"/>
              <a:t>&amp;</a:t>
            </a:r>
            <a:r>
              <a:rPr lang="en-US" dirty="0" smtClean="0"/>
              <a:t> Configuration Management</a:t>
            </a:r>
            <a:endParaRPr lang="en-US" dirty="0"/>
          </a:p>
        </p:txBody>
      </p:sp>
      <p:pic>
        <p:nvPicPr>
          <p:cNvPr id="5" name="Picture 4"/>
          <p:cNvPicPr>
            <a:picLocks noChangeAspect="1"/>
          </p:cNvPicPr>
          <p:nvPr/>
        </p:nvPicPr>
        <p:blipFill>
          <a:blip r:embed="rId3"/>
          <a:stretch>
            <a:fillRect/>
          </a:stretch>
        </p:blipFill>
        <p:spPr>
          <a:xfrm>
            <a:off x="2120546" y="1516911"/>
            <a:ext cx="7824101" cy="4490270"/>
          </a:xfrm>
          <a:prstGeom prst="rect">
            <a:avLst/>
          </a:prstGeom>
        </p:spPr>
      </p:pic>
      <p:cxnSp>
        <p:nvCxnSpPr>
          <p:cNvPr id="6" name="Straight Arrow Connector 5"/>
          <p:cNvCxnSpPr/>
          <p:nvPr/>
        </p:nvCxnSpPr>
        <p:spPr>
          <a:xfrm>
            <a:off x="7844317" y="3565027"/>
            <a:ext cx="3931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37726" y="3038458"/>
            <a:ext cx="18288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44497" y="3023382"/>
            <a:ext cx="1826091" cy="738664"/>
          </a:xfrm>
          <a:prstGeom prst="rect">
            <a:avLst/>
          </a:prstGeom>
        </p:spPr>
        <p:txBody>
          <a:bodyPr wrap="square">
            <a:spAutoFit/>
          </a:bodyPr>
          <a:lstStyle/>
          <a:p>
            <a:r>
              <a:rPr lang="en-US" sz="1400" dirty="0" smtClean="0"/>
              <a:t>Full environment views to quickly locate specific assets</a:t>
            </a:r>
            <a:endParaRPr lang="en-US" sz="1400" dirty="0"/>
          </a:p>
        </p:txBody>
      </p:sp>
      <p:sp>
        <p:nvSpPr>
          <p:cNvPr id="9" name="Rectangle 8"/>
          <p:cNvSpPr/>
          <p:nvPr/>
        </p:nvSpPr>
        <p:spPr>
          <a:xfrm>
            <a:off x="9994606" y="3523078"/>
            <a:ext cx="1781632" cy="523220"/>
          </a:xfrm>
          <a:prstGeom prst="rect">
            <a:avLst/>
          </a:prstGeom>
        </p:spPr>
        <p:txBody>
          <a:bodyPr wrap="square">
            <a:spAutoFit/>
          </a:bodyPr>
          <a:lstStyle/>
          <a:p>
            <a:r>
              <a:rPr lang="en-US" sz="1400" dirty="0" smtClean="0"/>
              <a:t>Asset modeling aligned with UNSPSC</a:t>
            </a:r>
            <a:endParaRPr lang="en-US" sz="1400" dirty="0"/>
          </a:p>
        </p:txBody>
      </p:sp>
      <p:pic>
        <p:nvPicPr>
          <p:cNvPr id="10" name="Picture 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1" name="Picture 10">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2" name="Action Button: Return 11">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Action Button: Forward or Next 12">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79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Screenshot: Service Asset &amp; Configuration Management</a:t>
            </a:r>
            <a:endParaRPr lang="en-US" dirty="0"/>
          </a:p>
        </p:txBody>
      </p:sp>
      <p:pic>
        <p:nvPicPr>
          <p:cNvPr id="4" name="Picture 3"/>
          <p:cNvPicPr>
            <a:picLocks noChangeAspect="1"/>
          </p:cNvPicPr>
          <p:nvPr/>
        </p:nvPicPr>
        <p:blipFill>
          <a:blip r:embed="rId3"/>
          <a:stretch>
            <a:fillRect/>
          </a:stretch>
        </p:blipFill>
        <p:spPr>
          <a:xfrm>
            <a:off x="1978223" y="1528152"/>
            <a:ext cx="7708292" cy="4428574"/>
          </a:xfrm>
          <a:prstGeom prst="rect">
            <a:avLst/>
          </a:prstGeom>
        </p:spPr>
      </p:pic>
      <p:sp>
        <p:nvSpPr>
          <p:cNvPr id="6" name="Action Button: Back or Previous 5">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8" name="Picture 7">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9" name="Action Button: Return 8">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cxnSp>
        <p:nvCxnSpPr>
          <p:cNvPr id="10" name="Straight Arrow Connector 9"/>
          <p:cNvCxnSpPr/>
          <p:nvPr/>
        </p:nvCxnSpPr>
        <p:spPr>
          <a:xfrm>
            <a:off x="337726" y="3038458"/>
            <a:ext cx="18288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44497" y="3023382"/>
            <a:ext cx="1826091" cy="954107"/>
          </a:xfrm>
          <a:prstGeom prst="rect">
            <a:avLst/>
          </a:prstGeom>
        </p:spPr>
        <p:txBody>
          <a:bodyPr wrap="square">
            <a:spAutoFit/>
          </a:bodyPr>
          <a:lstStyle/>
          <a:p>
            <a:r>
              <a:rPr lang="en-US" sz="1400" dirty="0" smtClean="0"/>
              <a:t>Dashboard view enables real time updates of entire environment</a:t>
            </a:r>
            <a:endParaRPr lang="en-US" sz="1400" dirty="0"/>
          </a:p>
        </p:txBody>
      </p:sp>
    </p:spTree>
    <p:extLst>
      <p:ext uri="{BB962C8B-B14F-4D97-AF65-F5344CB8AC3E}">
        <p14:creationId xmlns:p14="http://schemas.microsoft.com/office/powerpoint/2010/main" val="40858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Contract &amp; Vendor Management</a:t>
            </a:r>
            <a:endParaRPr lang="en-US" dirty="0"/>
          </a:p>
        </p:txBody>
      </p:sp>
      <p:sp>
        <p:nvSpPr>
          <p:cNvPr id="4" name="Text Placeholder 3"/>
          <p:cNvSpPr>
            <a:spLocks noGrp="1"/>
          </p:cNvSpPr>
          <p:nvPr>
            <p:ph type="body" sz="quarter" idx="13"/>
          </p:nvPr>
        </p:nvSpPr>
        <p:spPr/>
        <p:txBody>
          <a:bodyPr/>
          <a:lstStyle/>
          <a:p>
            <a:r>
              <a:rPr lang="en-US" dirty="0"/>
              <a:t>Manage contract lifecycle – from creation through signature to expiration</a:t>
            </a:r>
          </a:p>
        </p:txBody>
      </p:sp>
      <p:sp>
        <p:nvSpPr>
          <p:cNvPr id="5" name="Rectangle 4"/>
          <p:cNvSpPr/>
          <p:nvPr/>
        </p:nvSpPr>
        <p:spPr>
          <a:xfrm>
            <a:off x="5180686" y="1784933"/>
            <a:ext cx="6660409" cy="1538883"/>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Add new contract to existing master contract</a:t>
            </a:r>
          </a:p>
          <a:p>
            <a:pPr marL="285750" indent="-285750">
              <a:spcAft>
                <a:spcPts val="1800"/>
              </a:spcAft>
              <a:buFont typeface="Arial" panose="020B0604020202020204" pitchFamily="34" charset="0"/>
              <a:buChar char="•"/>
            </a:pPr>
            <a:r>
              <a:rPr lang="en-US" sz="2000" dirty="0" smtClean="0"/>
              <a:t>Remove vendor relationship</a:t>
            </a:r>
            <a:endParaRPr lang="en-US" sz="2000" dirty="0"/>
          </a:p>
        </p:txBody>
      </p:sp>
      <p:sp>
        <p:nvSpPr>
          <p:cNvPr id="7" name="Content Placeholder 20"/>
          <p:cNvSpPr txBox="1">
            <a:spLocks/>
          </p:cNvSpPr>
          <p:nvPr/>
        </p:nvSpPr>
        <p:spPr>
          <a:xfrm>
            <a:off x="946784" y="1784933"/>
            <a:ext cx="3552217"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Track vendors, their brands and the contracts</a:t>
            </a:r>
          </a:p>
          <a:p>
            <a:r>
              <a:rPr lang="en-US" sz="2000" dirty="0" smtClean="0"/>
              <a:t>Vendor relationship  management</a:t>
            </a:r>
          </a:p>
          <a:p>
            <a:r>
              <a:rPr lang="en-US" sz="2000" dirty="0" smtClean="0"/>
              <a:t>Understand asset, service and/or persons covered under contract</a:t>
            </a:r>
          </a:p>
          <a:p>
            <a:r>
              <a:rPr lang="en-US" sz="2000" dirty="0" smtClean="0"/>
              <a:t>Notification of contract expiration</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20233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Submit Smart Ticket by End User</a:t>
            </a:r>
            <a:endParaRPr lang="en-US" dirty="0"/>
          </a:p>
        </p:txBody>
      </p:sp>
      <p:sp>
        <p:nvSpPr>
          <p:cNvPr id="4" name="Text Placeholder 3"/>
          <p:cNvSpPr>
            <a:spLocks noGrp="1"/>
          </p:cNvSpPr>
          <p:nvPr>
            <p:ph type="body" sz="quarter" idx="13"/>
          </p:nvPr>
        </p:nvSpPr>
        <p:spPr/>
        <p:txBody>
          <a:bodyPr/>
          <a:lstStyle/>
          <a:p>
            <a:r>
              <a:rPr lang="en-US" dirty="0" smtClean="0"/>
              <a:t>Submit a ticket by picture</a:t>
            </a:r>
            <a:endParaRPr lang="en-US" dirty="0"/>
          </a:p>
        </p:txBody>
      </p:sp>
      <p:pic>
        <p:nvPicPr>
          <p:cNvPr id="11" name="Picture 10"/>
          <p:cNvPicPr>
            <a:picLocks noChangeAspect="1"/>
          </p:cNvPicPr>
          <p:nvPr/>
        </p:nvPicPr>
        <p:blipFill>
          <a:blip r:embed="rId3"/>
          <a:stretch>
            <a:fillRect/>
          </a:stretch>
        </p:blipFill>
        <p:spPr>
          <a:xfrm>
            <a:off x="2931323" y="1557780"/>
            <a:ext cx="5682838" cy="3798373"/>
          </a:xfrm>
          <a:prstGeom prst="rect">
            <a:avLst/>
          </a:prstGeom>
        </p:spPr>
      </p:pic>
      <p:pic>
        <p:nvPicPr>
          <p:cNvPr id="12" name="Picture 11"/>
          <p:cNvPicPr>
            <a:picLocks noChangeAspect="1"/>
          </p:cNvPicPr>
          <p:nvPr/>
        </p:nvPicPr>
        <p:blipFill>
          <a:blip r:embed="rId4"/>
          <a:stretch>
            <a:fillRect/>
          </a:stretch>
        </p:blipFill>
        <p:spPr>
          <a:xfrm>
            <a:off x="6269186" y="5627856"/>
            <a:ext cx="2344975" cy="981231"/>
          </a:xfrm>
          <a:prstGeom prst="rect">
            <a:avLst/>
          </a:prstGeom>
        </p:spPr>
      </p:pic>
      <p:sp>
        <p:nvSpPr>
          <p:cNvPr id="13" name="Rectangle 12"/>
          <p:cNvSpPr/>
          <p:nvPr/>
        </p:nvSpPr>
        <p:spPr>
          <a:xfrm>
            <a:off x="597392" y="1872453"/>
            <a:ext cx="2233204" cy="378565"/>
          </a:xfrm>
          <a:prstGeom prst="rect">
            <a:avLst/>
          </a:prstGeom>
          <a:noFill/>
        </p:spPr>
        <p:txBody>
          <a:bodyPr wrap="square" lIns="0" tIns="91440" rIns="0" bIns="91440" rtlCol="0">
            <a:spAutoFit/>
          </a:bodyPr>
          <a:lstStyle/>
          <a:p>
            <a:pPr>
              <a:lnSpc>
                <a:spcPct val="90000"/>
              </a:lnSpc>
            </a:pPr>
            <a:r>
              <a:rPr lang="en-US" sz="1400" dirty="0" smtClean="0"/>
              <a:t>New requests are started here</a:t>
            </a:r>
            <a:endParaRPr lang="en-US" sz="1400" dirty="0"/>
          </a:p>
        </p:txBody>
      </p:sp>
      <p:cxnSp>
        <p:nvCxnSpPr>
          <p:cNvPr id="14" name="Straight Arrow Connector 13"/>
          <p:cNvCxnSpPr/>
          <p:nvPr/>
        </p:nvCxnSpPr>
        <p:spPr>
          <a:xfrm>
            <a:off x="597392" y="1874289"/>
            <a:ext cx="53949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97392" y="3438850"/>
            <a:ext cx="2233204" cy="572464"/>
          </a:xfrm>
          <a:prstGeom prst="rect">
            <a:avLst/>
          </a:prstGeom>
          <a:noFill/>
        </p:spPr>
        <p:txBody>
          <a:bodyPr wrap="square" lIns="0" tIns="91440" rIns="0" bIns="91440" rtlCol="0">
            <a:spAutoFit/>
          </a:bodyPr>
          <a:lstStyle/>
          <a:p>
            <a:pPr>
              <a:lnSpc>
                <a:spcPct val="90000"/>
              </a:lnSpc>
            </a:pPr>
            <a:r>
              <a:rPr lang="en-US" sz="1400" dirty="0" smtClean="0"/>
              <a:t>Text can be entered manually and images copied &amp; pasted</a:t>
            </a:r>
            <a:endParaRPr lang="en-US" sz="1400" dirty="0"/>
          </a:p>
        </p:txBody>
      </p:sp>
      <p:cxnSp>
        <p:nvCxnSpPr>
          <p:cNvPr id="16" name="Straight Arrow Connector 15"/>
          <p:cNvCxnSpPr/>
          <p:nvPr/>
        </p:nvCxnSpPr>
        <p:spPr>
          <a:xfrm>
            <a:off x="597392" y="3438850"/>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265115" y="4784377"/>
            <a:ext cx="336263" cy="83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01378" y="4784377"/>
            <a:ext cx="2012783" cy="83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224984" y="5825510"/>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202993" y="2355705"/>
            <a:ext cx="2055557" cy="572464"/>
          </a:xfrm>
          <a:prstGeom prst="rect">
            <a:avLst/>
          </a:prstGeom>
          <a:noFill/>
        </p:spPr>
        <p:txBody>
          <a:bodyPr wrap="square" lIns="0" tIns="91440" rIns="0" bIns="91440" rtlCol="0">
            <a:spAutoFit/>
          </a:bodyPr>
          <a:lstStyle/>
          <a:p>
            <a:pPr>
              <a:lnSpc>
                <a:spcPct val="90000"/>
              </a:lnSpc>
            </a:pPr>
            <a:r>
              <a:rPr lang="en-US" sz="1400" dirty="0" smtClean="0"/>
              <a:t>Previous requests and their status can be tracked here</a:t>
            </a:r>
            <a:endParaRPr lang="en-US" sz="1400" dirty="0"/>
          </a:p>
        </p:txBody>
      </p:sp>
      <p:cxnSp>
        <p:nvCxnSpPr>
          <p:cNvPr id="24" name="Straight Arrow Connector 23"/>
          <p:cNvCxnSpPr/>
          <p:nvPr/>
        </p:nvCxnSpPr>
        <p:spPr>
          <a:xfrm>
            <a:off x="8153208" y="2355706"/>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025347" y="5059146"/>
            <a:ext cx="2233204" cy="766364"/>
          </a:xfrm>
          <a:prstGeom prst="rect">
            <a:avLst/>
          </a:prstGeom>
          <a:noFill/>
        </p:spPr>
        <p:txBody>
          <a:bodyPr wrap="square" lIns="0" tIns="91440" rIns="0" bIns="91440" rtlCol="0">
            <a:spAutoFit/>
          </a:bodyPr>
          <a:lstStyle/>
          <a:p>
            <a:pPr>
              <a:lnSpc>
                <a:spcPct val="90000"/>
              </a:lnSpc>
            </a:pPr>
            <a:r>
              <a:rPr lang="en-US" sz="1400" dirty="0" smtClean="0"/>
              <a:t>Once submitted, issues or requests can be easily tracked by their request #</a:t>
            </a:r>
            <a:endParaRPr lang="en-US" sz="1400" dirty="0"/>
          </a:p>
        </p:txBody>
      </p:sp>
      <p:cxnSp>
        <p:nvCxnSpPr>
          <p:cNvPr id="26" name="Straight Arrow Connector 25"/>
          <p:cNvCxnSpPr/>
          <p:nvPr/>
        </p:nvCxnSpPr>
        <p:spPr>
          <a:xfrm>
            <a:off x="8206422" y="1509144"/>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9186947" y="1495257"/>
            <a:ext cx="2055557" cy="766364"/>
          </a:xfrm>
          <a:prstGeom prst="rect">
            <a:avLst/>
          </a:prstGeom>
          <a:noFill/>
        </p:spPr>
        <p:txBody>
          <a:bodyPr wrap="square" lIns="0" tIns="91440" rIns="0" bIns="91440" rtlCol="0">
            <a:spAutoFit/>
          </a:bodyPr>
          <a:lstStyle/>
          <a:p>
            <a:pPr>
              <a:lnSpc>
                <a:spcPct val="90000"/>
              </a:lnSpc>
            </a:pPr>
            <a:r>
              <a:rPr lang="en-US" sz="1400" dirty="0" smtClean="0"/>
              <a:t>Outstanding to-do’s are listed by count &amp; accessible here</a:t>
            </a:r>
            <a:endParaRPr lang="en-US" sz="1400" dirty="0"/>
          </a:p>
        </p:txBody>
      </p:sp>
      <p:pic>
        <p:nvPicPr>
          <p:cNvPr id="20" name="Picture 19">
            <a:hlinkClick r:id="rId5" action="ppaction://hlinksldjump"/>
          </p:cNvPr>
          <p:cNvPicPr>
            <a:picLocks noChangeAspect="1"/>
          </p:cNvPicPr>
          <p:nvPr/>
        </p:nvPicPr>
        <p:blipFill>
          <a:blip r:embed="rId6"/>
          <a:stretch>
            <a:fillRect/>
          </a:stretch>
        </p:blipFill>
        <p:spPr>
          <a:xfrm>
            <a:off x="8869133" y="6397950"/>
            <a:ext cx="195089" cy="274344"/>
          </a:xfrm>
          <a:prstGeom prst="rect">
            <a:avLst/>
          </a:prstGeom>
        </p:spPr>
      </p:pic>
      <p:pic>
        <p:nvPicPr>
          <p:cNvPr id="21" name="Picture 20">
            <a:hlinkClick r:id="rId7" action="ppaction://hlinksldjump"/>
          </p:cNvPr>
          <p:cNvPicPr>
            <a:picLocks noChangeAspect="1"/>
          </p:cNvPicPr>
          <p:nvPr/>
        </p:nvPicPr>
        <p:blipFill>
          <a:blip r:embed="rId8"/>
          <a:stretch>
            <a:fillRect/>
          </a:stretch>
        </p:blipFill>
        <p:spPr>
          <a:xfrm>
            <a:off x="9228508" y="6395456"/>
            <a:ext cx="329213" cy="274344"/>
          </a:xfrm>
          <a:prstGeom prst="rect">
            <a:avLst/>
          </a:prstGeom>
        </p:spPr>
      </p:pic>
      <p:pic>
        <p:nvPicPr>
          <p:cNvPr id="28" name="Picture 27">
            <a:hlinkClick r:id="rId9" action="ppaction://hlinksldjump"/>
          </p:cNvPr>
          <p:cNvPicPr>
            <a:picLocks noChangeAspect="1"/>
          </p:cNvPicPr>
          <p:nvPr/>
        </p:nvPicPr>
        <p:blipFill>
          <a:blip r:embed="rId10"/>
          <a:stretch>
            <a:fillRect/>
          </a:stretch>
        </p:blipFill>
        <p:spPr>
          <a:xfrm>
            <a:off x="9722007" y="6395084"/>
            <a:ext cx="304826" cy="274344"/>
          </a:xfrm>
          <a:prstGeom prst="rect">
            <a:avLst/>
          </a:prstGeom>
        </p:spPr>
      </p:pic>
      <p:pic>
        <p:nvPicPr>
          <p:cNvPr id="29" name="Picture 28">
            <a:hlinkClick r:id="rId11" action="ppaction://hlinksldjump"/>
          </p:cNvPr>
          <p:cNvPicPr>
            <a:picLocks noChangeAspect="1"/>
          </p:cNvPicPr>
          <p:nvPr/>
        </p:nvPicPr>
        <p:blipFill>
          <a:blip r:embed="rId12"/>
          <a:stretch>
            <a:fillRect/>
          </a:stretch>
        </p:blipFill>
        <p:spPr>
          <a:xfrm>
            <a:off x="10191119" y="6395084"/>
            <a:ext cx="231668" cy="274344"/>
          </a:xfrm>
          <a:prstGeom prst="rect">
            <a:avLst/>
          </a:prstGeom>
        </p:spPr>
      </p:pic>
      <p:sp>
        <p:nvSpPr>
          <p:cNvPr id="30" name="Action Button: Return 29">
            <a:hlinkClick r:id="rId13"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 name="Action Button: Forward or Next 4">
            <a:hlinkClick r:id="" action="ppaction://hlinkshowjump?jump=nextslide" highlightClick="1"/>
          </p:cNvPr>
          <p:cNvSpPr/>
          <p:nvPr/>
        </p:nvSpPr>
        <p:spPr>
          <a:xfrm>
            <a:off x="11616643" y="5981311"/>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7664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3585" y="1643090"/>
            <a:ext cx="8278123" cy="4590320"/>
          </a:xfrm>
          <a:prstGeom prst="rect">
            <a:avLst/>
          </a:prstGeom>
        </p:spPr>
      </p:pic>
      <p:pic>
        <p:nvPicPr>
          <p:cNvPr id="6" name="Picture 5"/>
          <p:cNvPicPr>
            <a:picLocks noChangeAspect="1"/>
          </p:cNvPicPr>
          <p:nvPr/>
        </p:nvPicPr>
        <p:blipFill>
          <a:blip r:embed="rId3"/>
          <a:stretch>
            <a:fillRect/>
          </a:stretch>
        </p:blipFill>
        <p:spPr>
          <a:xfrm>
            <a:off x="1948155" y="4480902"/>
            <a:ext cx="7293136" cy="1819897"/>
          </a:xfrm>
          <a:prstGeom prst="rect">
            <a:avLst/>
          </a:prstGeom>
        </p:spPr>
      </p:pic>
      <p:sp>
        <p:nvSpPr>
          <p:cNvPr id="2" name="Title 1"/>
          <p:cNvSpPr>
            <a:spLocks noGrp="1"/>
          </p:cNvSpPr>
          <p:nvPr>
            <p:ph type="title"/>
          </p:nvPr>
        </p:nvSpPr>
        <p:spPr/>
        <p:txBody>
          <a:bodyPr/>
          <a:lstStyle/>
          <a:p>
            <a:r>
              <a:rPr lang="en-US" dirty="0" smtClean="0"/>
              <a:t>Screenshot: Contract and Vendor Management</a:t>
            </a:r>
            <a:endParaRPr lang="en-US" dirty="0"/>
          </a:p>
        </p:txBody>
      </p:sp>
      <p:cxnSp>
        <p:nvCxnSpPr>
          <p:cNvPr id="10" name="Straight Arrow Connector 9"/>
          <p:cNvCxnSpPr/>
          <p:nvPr/>
        </p:nvCxnSpPr>
        <p:spPr>
          <a:xfrm>
            <a:off x="9588162" y="4348173"/>
            <a:ext cx="23774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7726" y="3038458"/>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6372" y="3038458"/>
            <a:ext cx="2037212" cy="523220"/>
          </a:xfrm>
          <a:prstGeom prst="rect">
            <a:avLst/>
          </a:prstGeom>
        </p:spPr>
        <p:txBody>
          <a:bodyPr wrap="square">
            <a:spAutoFit/>
          </a:bodyPr>
          <a:lstStyle/>
          <a:p>
            <a:r>
              <a:rPr lang="en-US" sz="1400" dirty="0" smtClean="0"/>
              <a:t>Dynamically see relevant contract information</a:t>
            </a:r>
            <a:endParaRPr lang="en-US" sz="1400" dirty="0"/>
          </a:p>
        </p:txBody>
      </p:sp>
      <p:sp>
        <p:nvSpPr>
          <p:cNvPr id="13" name="Rectangle 12"/>
          <p:cNvSpPr/>
          <p:nvPr/>
        </p:nvSpPr>
        <p:spPr>
          <a:xfrm>
            <a:off x="10226487" y="4295672"/>
            <a:ext cx="1835717" cy="523220"/>
          </a:xfrm>
          <a:prstGeom prst="rect">
            <a:avLst/>
          </a:prstGeom>
        </p:spPr>
        <p:txBody>
          <a:bodyPr wrap="square">
            <a:spAutoFit/>
          </a:bodyPr>
          <a:lstStyle/>
          <a:p>
            <a:r>
              <a:rPr lang="en-US" sz="1400" dirty="0" smtClean="0"/>
              <a:t>View related contracts &amp; end of terms</a:t>
            </a:r>
            <a:endParaRPr lang="en-US" sz="1400" dirty="0"/>
          </a:p>
        </p:txBody>
      </p:sp>
      <p:cxnSp>
        <p:nvCxnSpPr>
          <p:cNvPr id="14" name="Straight Arrow Connector 13"/>
          <p:cNvCxnSpPr/>
          <p:nvPr/>
        </p:nvCxnSpPr>
        <p:spPr>
          <a:xfrm>
            <a:off x="337726" y="5837843"/>
            <a:ext cx="28346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66372" y="5099179"/>
            <a:ext cx="1623680" cy="738664"/>
          </a:xfrm>
          <a:prstGeom prst="rect">
            <a:avLst/>
          </a:prstGeom>
        </p:spPr>
        <p:txBody>
          <a:bodyPr wrap="square">
            <a:spAutoFit/>
          </a:bodyPr>
          <a:lstStyle/>
          <a:p>
            <a:r>
              <a:rPr lang="en-US" sz="1400" dirty="0" smtClean="0"/>
              <a:t>Master view of all contracts in effect and about to expire</a:t>
            </a:r>
            <a:endParaRPr lang="en-US" sz="1400" dirty="0"/>
          </a:p>
        </p:txBody>
      </p:sp>
      <p:pic>
        <p:nvPicPr>
          <p:cNvPr id="16" name="Picture 15">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7" name="Picture 16">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8" name="Action Button: Return 17">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3119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Software Asset Management</a:t>
            </a:r>
            <a:endParaRPr lang="en-US" dirty="0"/>
          </a:p>
        </p:txBody>
      </p:sp>
      <p:sp>
        <p:nvSpPr>
          <p:cNvPr id="4" name="Text Placeholder 3"/>
          <p:cNvSpPr>
            <a:spLocks noGrp="1"/>
          </p:cNvSpPr>
          <p:nvPr>
            <p:ph type="body" sz="quarter" idx="13"/>
          </p:nvPr>
        </p:nvSpPr>
        <p:spPr/>
        <p:txBody>
          <a:bodyPr/>
          <a:lstStyle/>
          <a:p>
            <a:r>
              <a:rPr lang="en-US" dirty="0"/>
              <a:t>Classify your software license and define how licenses are consumed</a:t>
            </a:r>
          </a:p>
        </p:txBody>
      </p:sp>
      <p:sp>
        <p:nvSpPr>
          <p:cNvPr id="5" name="Rectangle 4"/>
          <p:cNvSpPr/>
          <p:nvPr/>
        </p:nvSpPr>
        <p:spPr>
          <a:xfrm>
            <a:off x="4612068" y="1784933"/>
            <a:ext cx="7267447" cy="1308050"/>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Run a compliance audit to ensure that all software is properly licensed for the current number of employees using them</a:t>
            </a:r>
            <a:endParaRPr lang="en-US" sz="2000" dirty="0"/>
          </a:p>
        </p:txBody>
      </p:sp>
      <p:sp>
        <p:nvSpPr>
          <p:cNvPr id="7" name="Content Placeholder 20"/>
          <p:cNvSpPr txBox="1">
            <a:spLocks/>
          </p:cNvSpPr>
          <p:nvPr/>
        </p:nvSpPr>
        <p:spPr>
          <a:xfrm>
            <a:off x="946785" y="1784933"/>
            <a:ext cx="320259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License Assets</a:t>
            </a:r>
          </a:p>
          <a:p>
            <a:pPr lvl="1"/>
            <a:r>
              <a:rPr lang="en-US" sz="1600" dirty="0" smtClean="0"/>
              <a:t>Publisher</a:t>
            </a:r>
          </a:p>
          <a:p>
            <a:pPr lvl="1"/>
            <a:r>
              <a:rPr lang="en-US" sz="1600" dirty="0" smtClean="0"/>
              <a:t>Quantity</a:t>
            </a:r>
          </a:p>
          <a:p>
            <a:pPr lvl="1"/>
            <a:r>
              <a:rPr lang="en-US" sz="1600" dirty="0" smtClean="0"/>
              <a:t>Number of rights</a:t>
            </a:r>
          </a:p>
          <a:p>
            <a:pPr lvl="1"/>
            <a:r>
              <a:rPr lang="en-US" sz="1600" dirty="0" smtClean="0"/>
              <a:t>License contract information</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294324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325" y="539793"/>
            <a:ext cx="10969943" cy="411480"/>
          </a:xfrm>
        </p:spPr>
        <p:txBody>
          <a:bodyPr/>
          <a:lstStyle/>
          <a:p>
            <a:r>
              <a:rPr lang="en-US" dirty="0" smtClean="0"/>
              <a:t>Screenshot: Software Asset Management </a:t>
            </a:r>
            <a:endParaRPr lang="en-US" dirty="0"/>
          </a:p>
        </p:txBody>
      </p:sp>
      <p:sp>
        <p:nvSpPr>
          <p:cNvPr id="2" name="Subtitle 1"/>
          <p:cNvSpPr>
            <a:spLocks noGrp="1"/>
          </p:cNvSpPr>
          <p:nvPr>
            <p:ph type="body" sz="quarter" idx="13"/>
          </p:nvPr>
        </p:nvSpPr>
        <p:spPr>
          <a:xfrm>
            <a:off x="946324" y="981753"/>
            <a:ext cx="10969943" cy="381000"/>
          </a:xfrm>
        </p:spPr>
        <p:txBody>
          <a:bodyPr/>
          <a:lstStyle/>
          <a:p>
            <a:r>
              <a:rPr lang="en-US" dirty="0" smtClean="0"/>
              <a:t>Manage your license assets</a:t>
            </a:r>
            <a:endParaRPr lang="en-US" dirty="0"/>
          </a:p>
        </p:txBody>
      </p:sp>
      <p:pic>
        <p:nvPicPr>
          <p:cNvPr id="5" name="Picture 4"/>
          <p:cNvPicPr>
            <a:picLocks noChangeAspect="1"/>
          </p:cNvPicPr>
          <p:nvPr/>
        </p:nvPicPr>
        <p:blipFill>
          <a:blip r:embed="rId2"/>
          <a:stretch>
            <a:fillRect/>
          </a:stretch>
        </p:blipFill>
        <p:spPr>
          <a:xfrm>
            <a:off x="1952786" y="1705405"/>
            <a:ext cx="8177099" cy="4159391"/>
          </a:xfrm>
          <a:prstGeom prst="rect">
            <a:avLst/>
          </a:prstGeom>
        </p:spPr>
      </p:pic>
      <p:cxnSp>
        <p:nvCxnSpPr>
          <p:cNvPr id="9" name="Straight Arrow Connector 8"/>
          <p:cNvCxnSpPr/>
          <p:nvPr/>
        </p:nvCxnSpPr>
        <p:spPr>
          <a:xfrm>
            <a:off x="6678707" y="1998734"/>
            <a:ext cx="5303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58294" y="1949055"/>
            <a:ext cx="5577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56441" y="1949055"/>
            <a:ext cx="1696345" cy="954107"/>
          </a:xfrm>
          <a:prstGeom prst="rect">
            <a:avLst/>
          </a:prstGeom>
        </p:spPr>
        <p:txBody>
          <a:bodyPr wrap="square">
            <a:spAutoFit/>
          </a:bodyPr>
          <a:lstStyle/>
          <a:p>
            <a:r>
              <a:rPr lang="en-US" sz="1400" dirty="0" smtClean="0"/>
              <a:t>Define how licenses can be consumed and checked for compliance</a:t>
            </a:r>
            <a:endParaRPr lang="en-US" sz="1400" dirty="0"/>
          </a:p>
        </p:txBody>
      </p:sp>
      <p:sp>
        <p:nvSpPr>
          <p:cNvPr id="12" name="Rectangle 11"/>
          <p:cNvSpPr/>
          <p:nvPr/>
        </p:nvSpPr>
        <p:spPr>
          <a:xfrm>
            <a:off x="10129885" y="1972055"/>
            <a:ext cx="1954195" cy="523220"/>
          </a:xfrm>
          <a:prstGeom prst="rect">
            <a:avLst/>
          </a:prstGeom>
        </p:spPr>
        <p:txBody>
          <a:bodyPr wrap="square">
            <a:spAutoFit/>
          </a:bodyPr>
          <a:lstStyle/>
          <a:p>
            <a:r>
              <a:rPr lang="en-US" sz="1400" dirty="0" smtClean="0"/>
              <a:t>Classify software license with hierarchical models</a:t>
            </a:r>
            <a:endParaRPr lang="en-US" sz="1400" dirty="0"/>
          </a:p>
        </p:txBody>
      </p:sp>
      <p:cxnSp>
        <p:nvCxnSpPr>
          <p:cNvPr id="13" name="Straight Arrow Connector 12"/>
          <p:cNvCxnSpPr/>
          <p:nvPr/>
        </p:nvCxnSpPr>
        <p:spPr>
          <a:xfrm>
            <a:off x="9158671" y="4588076"/>
            <a:ext cx="27432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24566" y="4588076"/>
            <a:ext cx="1954195" cy="954107"/>
          </a:xfrm>
          <a:prstGeom prst="rect">
            <a:avLst/>
          </a:prstGeom>
        </p:spPr>
        <p:txBody>
          <a:bodyPr wrap="square">
            <a:spAutoFit/>
          </a:bodyPr>
          <a:lstStyle/>
          <a:p>
            <a:r>
              <a:rPr lang="en-US" sz="1400" dirty="0" smtClean="0"/>
              <a:t>Easily determine publisher, quantity of license and contract information of software</a:t>
            </a:r>
            <a:endParaRPr lang="en-US" sz="1400" dirty="0"/>
          </a:p>
        </p:txBody>
      </p:sp>
      <p:pic>
        <p:nvPicPr>
          <p:cNvPr id="15" name="Picture 1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6" name="Picture 15">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7" name="Action Button: Return 16">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Action Button: Forward or Next 17">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2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326" y="539237"/>
            <a:ext cx="10969943" cy="411480"/>
          </a:xfrm>
        </p:spPr>
        <p:txBody>
          <a:bodyPr/>
          <a:lstStyle/>
          <a:p>
            <a:r>
              <a:rPr lang="en-US" dirty="0" smtClean="0"/>
              <a:t>Screenshot: Asset Financial Management</a:t>
            </a:r>
            <a:endParaRPr lang="en-US" dirty="0"/>
          </a:p>
        </p:txBody>
      </p:sp>
      <p:sp>
        <p:nvSpPr>
          <p:cNvPr id="10" name="Subtitle 1"/>
          <p:cNvSpPr>
            <a:spLocks noGrp="1"/>
          </p:cNvSpPr>
          <p:nvPr>
            <p:ph type="body" sz="quarter" idx="13"/>
          </p:nvPr>
        </p:nvSpPr>
        <p:spPr>
          <a:xfrm>
            <a:off x="946326" y="959649"/>
            <a:ext cx="10969943" cy="381000"/>
          </a:xfrm>
        </p:spPr>
        <p:txBody>
          <a:bodyPr/>
          <a:lstStyle/>
          <a:p>
            <a:r>
              <a:rPr lang="en-US" dirty="0" smtClean="0"/>
              <a:t>Control your IT assets cost</a:t>
            </a:r>
            <a:endParaRPr lang="en-US" dirty="0"/>
          </a:p>
        </p:txBody>
      </p:sp>
      <p:pic>
        <p:nvPicPr>
          <p:cNvPr id="4" name="Picture 3"/>
          <p:cNvPicPr>
            <a:picLocks noChangeAspect="1"/>
          </p:cNvPicPr>
          <p:nvPr/>
        </p:nvPicPr>
        <p:blipFill>
          <a:blip r:embed="rId2"/>
          <a:stretch>
            <a:fillRect/>
          </a:stretch>
        </p:blipFill>
        <p:spPr>
          <a:xfrm>
            <a:off x="1850676" y="1861568"/>
            <a:ext cx="8032720" cy="3646958"/>
          </a:xfrm>
          <a:prstGeom prst="rect">
            <a:avLst/>
          </a:prstGeom>
        </p:spPr>
      </p:pic>
      <p:cxnSp>
        <p:nvCxnSpPr>
          <p:cNvPr id="8" name="Straight Arrow Connector 7"/>
          <p:cNvCxnSpPr/>
          <p:nvPr/>
        </p:nvCxnSpPr>
        <p:spPr>
          <a:xfrm>
            <a:off x="209540" y="2627198"/>
            <a:ext cx="5577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09541" y="2636702"/>
            <a:ext cx="1641136" cy="1169551"/>
          </a:xfrm>
          <a:prstGeom prst="rect">
            <a:avLst/>
          </a:prstGeom>
        </p:spPr>
        <p:txBody>
          <a:bodyPr wrap="square">
            <a:spAutoFit/>
          </a:bodyPr>
          <a:lstStyle/>
          <a:p>
            <a:r>
              <a:rPr lang="en-US" sz="1400" dirty="0" smtClean="0"/>
              <a:t>Better understand asset cost with tracking cost centers and cost types</a:t>
            </a:r>
            <a:endParaRPr lang="en-US" sz="1400" dirty="0"/>
          </a:p>
        </p:txBody>
      </p:sp>
      <p:cxnSp>
        <p:nvCxnSpPr>
          <p:cNvPr id="11" name="Straight Arrow Connector 10"/>
          <p:cNvCxnSpPr/>
          <p:nvPr/>
        </p:nvCxnSpPr>
        <p:spPr>
          <a:xfrm>
            <a:off x="8935540" y="2575521"/>
            <a:ext cx="27432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883396" y="2575521"/>
            <a:ext cx="1954195" cy="954107"/>
          </a:xfrm>
          <a:prstGeom prst="rect">
            <a:avLst/>
          </a:prstGeom>
        </p:spPr>
        <p:txBody>
          <a:bodyPr wrap="square">
            <a:spAutoFit/>
          </a:bodyPr>
          <a:lstStyle/>
          <a:p>
            <a:r>
              <a:rPr lang="en-US" sz="1400" dirty="0" smtClean="0"/>
              <a:t>Financial asset information: purchase price, resale, taxes, net value</a:t>
            </a:r>
            <a:endParaRPr lang="en-US" sz="1400" dirty="0"/>
          </a:p>
        </p:txBody>
      </p:sp>
      <p:cxnSp>
        <p:nvCxnSpPr>
          <p:cNvPr id="13" name="Straight Arrow Connector 12"/>
          <p:cNvCxnSpPr/>
          <p:nvPr/>
        </p:nvCxnSpPr>
        <p:spPr>
          <a:xfrm>
            <a:off x="209540" y="1799571"/>
            <a:ext cx="4389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09541" y="1778343"/>
            <a:ext cx="1641136" cy="523220"/>
          </a:xfrm>
          <a:prstGeom prst="rect">
            <a:avLst/>
          </a:prstGeom>
        </p:spPr>
        <p:txBody>
          <a:bodyPr wrap="square">
            <a:spAutoFit/>
          </a:bodyPr>
          <a:lstStyle/>
          <a:p>
            <a:r>
              <a:rPr lang="en-US" sz="1400" dirty="0" smtClean="0"/>
              <a:t>Provides insight into asset financials</a:t>
            </a:r>
            <a:endParaRPr lang="en-US" sz="1400" dirty="0"/>
          </a:p>
        </p:txBody>
      </p:sp>
      <p:pic>
        <p:nvPicPr>
          <p:cNvPr id="15" name="Picture 1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6" name="Picture 15">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7" name="Action Button: Return 16">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8" name="Action Button: Back or Previous 17">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88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Idea &amp; Proposal Management</a:t>
            </a:r>
            <a:endParaRPr lang="en-US" dirty="0"/>
          </a:p>
        </p:txBody>
      </p:sp>
      <p:sp>
        <p:nvSpPr>
          <p:cNvPr id="4" name="Text Placeholder 3"/>
          <p:cNvSpPr>
            <a:spLocks noGrp="1"/>
          </p:cNvSpPr>
          <p:nvPr>
            <p:ph type="body" sz="quarter" idx="13"/>
          </p:nvPr>
        </p:nvSpPr>
        <p:spPr/>
        <p:txBody>
          <a:bodyPr/>
          <a:lstStyle/>
          <a:p>
            <a:r>
              <a:rPr lang="en-US" dirty="0"/>
              <a:t>Actionable forum for sharing ideas and enhancement requests</a:t>
            </a:r>
          </a:p>
        </p:txBody>
      </p:sp>
      <p:sp>
        <p:nvSpPr>
          <p:cNvPr id="5" name="Rectangle 4"/>
          <p:cNvSpPr/>
          <p:nvPr/>
        </p:nvSpPr>
        <p:spPr>
          <a:xfrm>
            <a:off x="4711959" y="1996603"/>
            <a:ext cx="6967771"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End user submits an idea via the self-service portal</a:t>
            </a:r>
          </a:p>
        </p:txBody>
      </p:sp>
      <p:sp>
        <p:nvSpPr>
          <p:cNvPr id="7" name="Content Placeholder 20"/>
          <p:cNvSpPr txBox="1">
            <a:spLocks/>
          </p:cNvSpPr>
          <p:nvPr/>
        </p:nvSpPr>
        <p:spPr>
          <a:xfrm>
            <a:off x="946785" y="1996603"/>
            <a:ext cx="2998966"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Approval Governance</a:t>
            </a:r>
          </a:p>
          <a:p>
            <a:pPr lvl="1"/>
            <a:r>
              <a:rPr lang="en-US" sz="1600" dirty="0" smtClean="0"/>
              <a:t>Define default approval process for all ideas</a:t>
            </a:r>
          </a:p>
          <a:p>
            <a:pPr lvl="1"/>
            <a:r>
              <a:rPr lang="en-US" sz="1600" dirty="0" smtClean="0"/>
              <a:t>Define specific approval processes for strategic ideas</a:t>
            </a:r>
          </a:p>
          <a:p>
            <a:pPr marL="0" indent="0">
              <a:buNone/>
            </a:pPr>
            <a:r>
              <a:rPr lang="en-US" sz="2000" dirty="0" smtClean="0"/>
              <a:t>Analyze input to initiate &amp; drive service proposals or change requests</a:t>
            </a:r>
          </a:p>
          <a:p>
            <a:pPr marL="0" indent="0">
              <a:buNone/>
            </a:pPr>
            <a:r>
              <a:rPr lang="en-US" sz="2000" dirty="0" smtClean="0"/>
              <a:t>Visibility into cost/benefit opportunities</a:t>
            </a:r>
          </a:p>
          <a:p>
            <a:endParaRPr lang="en-US" sz="2400" dirty="0" smtClean="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084563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4449" y="522759"/>
            <a:ext cx="10969943" cy="411480"/>
          </a:xfrm>
        </p:spPr>
        <p:txBody>
          <a:bodyPr/>
          <a:lstStyle/>
          <a:p>
            <a:r>
              <a:rPr lang="en-US" dirty="0" smtClean="0"/>
              <a:t>Screenshot: Idea and Proposal Management</a:t>
            </a:r>
            <a:endParaRPr lang="en-US" dirty="0"/>
          </a:p>
        </p:txBody>
      </p:sp>
      <p:sp>
        <p:nvSpPr>
          <p:cNvPr id="10" name="Subtitle 1"/>
          <p:cNvSpPr>
            <a:spLocks noGrp="1"/>
          </p:cNvSpPr>
          <p:nvPr>
            <p:ph type="body" sz="quarter" idx="13"/>
          </p:nvPr>
        </p:nvSpPr>
        <p:spPr>
          <a:xfrm>
            <a:off x="924448" y="1030292"/>
            <a:ext cx="10969943" cy="381000"/>
          </a:xfrm>
        </p:spPr>
        <p:txBody>
          <a:bodyPr/>
          <a:lstStyle/>
          <a:p>
            <a:r>
              <a:rPr lang="en-US" dirty="0" smtClean="0"/>
              <a:t>Improve IT customer satisfaction and innovate by leveraging power of crowdsourcing</a:t>
            </a:r>
            <a:endParaRPr lang="en-US" dirty="0"/>
          </a:p>
        </p:txBody>
      </p:sp>
      <p:pic>
        <p:nvPicPr>
          <p:cNvPr id="6" name="Picture 5"/>
          <p:cNvPicPr>
            <a:picLocks noChangeAspect="1"/>
          </p:cNvPicPr>
          <p:nvPr/>
        </p:nvPicPr>
        <p:blipFill>
          <a:blip r:embed="rId2"/>
          <a:stretch>
            <a:fillRect/>
          </a:stretch>
        </p:blipFill>
        <p:spPr>
          <a:xfrm>
            <a:off x="2361298" y="1866900"/>
            <a:ext cx="7466225" cy="3498460"/>
          </a:xfrm>
          <a:prstGeom prst="rect">
            <a:avLst/>
          </a:prstGeom>
        </p:spPr>
      </p:pic>
      <p:cxnSp>
        <p:nvCxnSpPr>
          <p:cNvPr id="8" name="Straight Arrow Connector 7"/>
          <p:cNvCxnSpPr/>
          <p:nvPr/>
        </p:nvCxnSpPr>
        <p:spPr>
          <a:xfrm>
            <a:off x="8913664" y="3083034"/>
            <a:ext cx="27432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827523" y="3083034"/>
            <a:ext cx="1829341" cy="523220"/>
          </a:xfrm>
          <a:prstGeom prst="rect">
            <a:avLst/>
          </a:prstGeom>
        </p:spPr>
        <p:txBody>
          <a:bodyPr wrap="square">
            <a:spAutoFit/>
          </a:bodyPr>
          <a:lstStyle/>
          <a:p>
            <a:r>
              <a:rPr lang="en-US" sz="1400" dirty="0" smtClean="0"/>
              <a:t>Easily see cost/benefit opportunities</a:t>
            </a:r>
            <a:endParaRPr lang="en-US" sz="1400" dirty="0"/>
          </a:p>
        </p:txBody>
      </p:sp>
      <p:cxnSp>
        <p:nvCxnSpPr>
          <p:cNvPr id="11" name="Straight Arrow Connector 10"/>
          <p:cNvCxnSpPr/>
          <p:nvPr/>
        </p:nvCxnSpPr>
        <p:spPr>
          <a:xfrm>
            <a:off x="262041" y="3799001"/>
            <a:ext cx="58521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2040" y="3799001"/>
            <a:ext cx="2099257" cy="954107"/>
          </a:xfrm>
          <a:prstGeom prst="rect">
            <a:avLst/>
          </a:prstGeom>
        </p:spPr>
        <p:txBody>
          <a:bodyPr wrap="square">
            <a:spAutoFit/>
          </a:bodyPr>
          <a:lstStyle/>
          <a:p>
            <a:r>
              <a:rPr lang="en-US" sz="1400" dirty="0" smtClean="0"/>
              <a:t>Leverage analytics to determine most cost effective proposals and ideas</a:t>
            </a:r>
            <a:endParaRPr lang="en-US" sz="1400" dirty="0"/>
          </a:p>
        </p:txBody>
      </p:sp>
      <p:pic>
        <p:nvPicPr>
          <p:cNvPr id="13" name="Picture 12">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4" name="Picture 13">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5" name="Action Button: Return 14">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0618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Application Portfolio Management</a:t>
            </a:r>
            <a:endParaRPr lang="en-US" dirty="0"/>
          </a:p>
        </p:txBody>
      </p:sp>
      <p:sp>
        <p:nvSpPr>
          <p:cNvPr id="4" name="Text Placeholder 3"/>
          <p:cNvSpPr>
            <a:spLocks noGrp="1"/>
          </p:cNvSpPr>
          <p:nvPr>
            <p:ph type="body" sz="quarter" idx="13"/>
          </p:nvPr>
        </p:nvSpPr>
        <p:spPr/>
        <p:txBody>
          <a:bodyPr/>
          <a:lstStyle/>
          <a:p>
            <a:r>
              <a:rPr lang="en-US" dirty="0"/>
              <a:t>Manage the complete lifecycle of your services</a:t>
            </a:r>
          </a:p>
        </p:txBody>
      </p:sp>
      <p:sp>
        <p:nvSpPr>
          <p:cNvPr id="5" name="Rectangle 4"/>
          <p:cNvSpPr/>
          <p:nvPr/>
        </p:nvSpPr>
        <p:spPr>
          <a:xfrm>
            <a:off x="4857958" y="1784933"/>
            <a:ext cx="4796790"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Deploy a new cloud-based application</a:t>
            </a:r>
            <a:endParaRPr lang="en-US" sz="2000" dirty="0"/>
          </a:p>
        </p:txBody>
      </p:sp>
      <p:sp>
        <p:nvSpPr>
          <p:cNvPr id="7" name="Content Placeholder 20"/>
          <p:cNvSpPr txBox="1">
            <a:spLocks/>
          </p:cNvSpPr>
          <p:nvPr/>
        </p:nvSpPr>
        <p:spPr>
          <a:xfrm>
            <a:off x="946785" y="1784933"/>
            <a:ext cx="3175699"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Application Portfolio</a:t>
            </a:r>
          </a:p>
          <a:p>
            <a:pPr lvl="1"/>
            <a:r>
              <a:rPr lang="en-US" sz="1600" dirty="0" smtClean="0"/>
              <a:t>Inventory of all your applications</a:t>
            </a:r>
          </a:p>
          <a:p>
            <a:pPr lvl="1"/>
            <a:r>
              <a:rPr lang="en-US" sz="1600" dirty="0" smtClean="0"/>
              <a:t>Applications roadmaps</a:t>
            </a:r>
          </a:p>
          <a:p>
            <a:pPr lvl="1"/>
            <a:r>
              <a:rPr lang="en-US" sz="1600" dirty="0" smtClean="0"/>
              <a:t>Provide a view into portfolio health</a:t>
            </a:r>
          </a:p>
          <a:p>
            <a:pPr marL="0" indent="0">
              <a:buNone/>
            </a:pPr>
            <a:r>
              <a:rPr lang="en-US" sz="2000" dirty="0" smtClean="0"/>
              <a:t>Portfolio Optimization</a:t>
            </a:r>
          </a:p>
          <a:p>
            <a:pPr lvl="1"/>
            <a:r>
              <a:rPr lang="en-US" sz="1600" dirty="0" smtClean="0"/>
              <a:t>Survey data collection</a:t>
            </a:r>
          </a:p>
          <a:p>
            <a:pPr lvl="1"/>
            <a:r>
              <a:rPr lang="en-US" sz="1600" dirty="0" smtClean="0"/>
              <a:t>Identify optimal cloud-based application delivery model </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295393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3200" y="522760"/>
            <a:ext cx="10969943" cy="411480"/>
          </a:xfrm>
        </p:spPr>
        <p:txBody>
          <a:bodyPr/>
          <a:lstStyle/>
          <a:p>
            <a:r>
              <a:rPr lang="en-US" dirty="0" smtClean="0"/>
              <a:t>Screenshot: Application Portfolio Management</a:t>
            </a:r>
            <a:endParaRPr lang="en-US" dirty="0"/>
          </a:p>
        </p:txBody>
      </p:sp>
      <p:pic>
        <p:nvPicPr>
          <p:cNvPr id="4" name="Picture 3"/>
          <p:cNvPicPr>
            <a:picLocks noChangeAspect="1"/>
          </p:cNvPicPr>
          <p:nvPr/>
        </p:nvPicPr>
        <p:blipFill>
          <a:blip r:embed="rId2"/>
          <a:stretch>
            <a:fillRect/>
          </a:stretch>
        </p:blipFill>
        <p:spPr>
          <a:xfrm>
            <a:off x="2170060" y="1675925"/>
            <a:ext cx="7818339" cy="4145953"/>
          </a:xfrm>
          <a:prstGeom prst="rect">
            <a:avLst/>
          </a:prstGeom>
        </p:spPr>
      </p:pic>
      <p:cxnSp>
        <p:nvCxnSpPr>
          <p:cNvPr id="10" name="Straight Arrow Connector 9"/>
          <p:cNvCxnSpPr/>
          <p:nvPr/>
        </p:nvCxnSpPr>
        <p:spPr>
          <a:xfrm>
            <a:off x="7245199" y="4334319"/>
            <a:ext cx="4572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988129" y="4334319"/>
            <a:ext cx="1829341" cy="738664"/>
          </a:xfrm>
          <a:prstGeom prst="rect">
            <a:avLst/>
          </a:prstGeom>
        </p:spPr>
        <p:txBody>
          <a:bodyPr wrap="square">
            <a:spAutoFit/>
          </a:bodyPr>
          <a:lstStyle/>
          <a:p>
            <a:r>
              <a:rPr lang="en-US" sz="1400" dirty="0" smtClean="0"/>
              <a:t>Delve into specific details for an application</a:t>
            </a:r>
            <a:endParaRPr lang="en-US" sz="1400" dirty="0"/>
          </a:p>
        </p:txBody>
      </p:sp>
      <p:cxnSp>
        <p:nvCxnSpPr>
          <p:cNvPr id="14" name="Straight Arrow Connector 13"/>
          <p:cNvCxnSpPr/>
          <p:nvPr/>
        </p:nvCxnSpPr>
        <p:spPr>
          <a:xfrm>
            <a:off x="345168" y="3138358"/>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45169" y="3138358"/>
            <a:ext cx="1824892" cy="954107"/>
          </a:xfrm>
          <a:prstGeom prst="rect">
            <a:avLst/>
          </a:prstGeom>
        </p:spPr>
        <p:txBody>
          <a:bodyPr wrap="square">
            <a:spAutoFit/>
          </a:bodyPr>
          <a:lstStyle/>
          <a:p>
            <a:r>
              <a:rPr lang="en-US" sz="1400" dirty="0" smtClean="0"/>
              <a:t>Overview of all applications to be deployed and length of deployment</a:t>
            </a:r>
            <a:endParaRPr lang="en-US" sz="1400" dirty="0"/>
          </a:p>
        </p:txBody>
      </p: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8" name="Action Button: Return 17">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9889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Project Management</a:t>
            </a:r>
            <a:endParaRPr lang="en-US" dirty="0"/>
          </a:p>
        </p:txBody>
      </p:sp>
      <p:sp>
        <p:nvSpPr>
          <p:cNvPr id="4" name="Text Placeholder 3"/>
          <p:cNvSpPr>
            <a:spLocks noGrp="1"/>
          </p:cNvSpPr>
          <p:nvPr>
            <p:ph type="body" sz="quarter" idx="13"/>
          </p:nvPr>
        </p:nvSpPr>
        <p:spPr/>
        <p:txBody>
          <a:bodyPr/>
          <a:lstStyle/>
          <a:p>
            <a:r>
              <a:rPr lang="en-US" dirty="0"/>
              <a:t>Track your operational projects and programs</a:t>
            </a:r>
          </a:p>
        </p:txBody>
      </p:sp>
      <p:sp>
        <p:nvSpPr>
          <p:cNvPr id="5" name="Rectangle 4"/>
          <p:cNvSpPr/>
          <p:nvPr/>
        </p:nvSpPr>
        <p:spPr>
          <a:xfrm>
            <a:off x="4834906" y="1996603"/>
            <a:ext cx="6994663"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a dashboard report on current project status</a:t>
            </a:r>
            <a:endParaRPr lang="en-US" sz="2000" dirty="0"/>
          </a:p>
        </p:txBody>
      </p:sp>
      <p:sp>
        <p:nvSpPr>
          <p:cNvPr id="7" name="Content Placeholder 20"/>
          <p:cNvSpPr txBox="1">
            <a:spLocks/>
          </p:cNvSpPr>
          <p:nvPr/>
        </p:nvSpPr>
        <p:spPr>
          <a:xfrm>
            <a:off x="946785" y="1996603"/>
            <a:ext cx="3363958"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Implement  large changes or releases</a:t>
            </a:r>
          </a:p>
          <a:p>
            <a:r>
              <a:rPr lang="en-US" sz="2000" dirty="0" smtClean="0"/>
              <a:t>Extend ideation &amp; proposal to project and program management</a:t>
            </a:r>
          </a:p>
          <a:p>
            <a:r>
              <a:rPr lang="en-US" sz="2000" dirty="0" smtClean="0"/>
              <a:t>Track proposal, project and program as portfolios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0" name="Action Button: Return 9">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367091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6F8AB-BCEA-4347-8BA6-BE776009BC89}" type="slidenum">
              <a:rPr lang="en-US" smtClean="0"/>
              <a:t>79</a:t>
            </a:fld>
            <a:endParaRPr lang="en-US" dirty="0"/>
          </a:p>
        </p:txBody>
      </p:sp>
      <p:sp>
        <p:nvSpPr>
          <p:cNvPr id="6" name="Title 2"/>
          <p:cNvSpPr>
            <a:spLocks noGrp="1"/>
          </p:cNvSpPr>
          <p:nvPr>
            <p:ph type="title"/>
          </p:nvPr>
        </p:nvSpPr>
        <p:spPr>
          <a:xfrm>
            <a:off x="939568" y="435407"/>
            <a:ext cx="10822941" cy="574516"/>
          </a:xfrm>
        </p:spPr>
        <p:txBody>
          <a:bodyPr/>
          <a:lstStyle/>
          <a:p>
            <a:r>
              <a:rPr lang="en-US" dirty="0" smtClean="0">
                <a:latin typeface="+mj-lt"/>
              </a:rPr>
              <a:t>Screenshot: Project </a:t>
            </a:r>
            <a:r>
              <a:rPr lang="en-US" dirty="0" err="1" smtClean="0">
                <a:latin typeface="+mj-lt"/>
              </a:rPr>
              <a:t>Mgmt</a:t>
            </a:r>
            <a:r>
              <a:rPr lang="en-US" dirty="0" smtClean="0">
                <a:latin typeface="+mj-lt"/>
              </a:rPr>
              <a:t> </a:t>
            </a:r>
            <a:r>
              <a:rPr lang="en-US" dirty="0" smtClean="0"/>
              <a:t>&amp; </a:t>
            </a:r>
            <a:r>
              <a:rPr lang="en-US" dirty="0" smtClean="0">
                <a:latin typeface="+mj-lt"/>
              </a:rPr>
              <a:t>Portfolio </a:t>
            </a:r>
            <a:r>
              <a:rPr lang="en-US" dirty="0">
                <a:latin typeface="+mj-lt"/>
              </a:rPr>
              <a:t>Optimization</a:t>
            </a:r>
            <a:endParaRPr lang="en-US" dirty="0">
              <a:solidFill>
                <a:schemeClr val="accent2"/>
              </a:solidFill>
              <a:latin typeface="+mj-lt"/>
            </a:endParaRPr>
          </a:p>
        </p:txBody>
      </p:sp>
      <p:pic>
        <p:nvPicPr>
          <p:cNvPr id="2" name="Picture 1"/>
          <p:cNvPicPr>
            <a:picLocks noChangeAspect="1"/>
          </p:cNvPicPr>
          <p:nvPr/>
        </p:nvPicPr>
        <p:blipFill>
          <a:blip r:embed="rId3"/>
          <a:stretch>
            <a:fillRect/>
          </a:stretch>
        </p:blipFill>
        <p:spPr>
          <a:xfrm>
            <a:off x="1716527" y="1962804"/>
            <a:ext cx="8394376" cy="3269518"/>
          </a:xfrm>
          <a:prstGeom prst="rect">
            <a:avLst/>
          </a:prstGeom>
        </p:spPr>
      </p:pic>
      <p:cxnSp>
        <p:nvCxnSpPr>
          <p:cNvPr id="8" name="Straight Arrow Connector 7"/>
          <p:cNvCxnSpPr/>
          <p:nvPr/>
        </p:nvCxnSpPr>
        <p:spPr>
          <a:xfrm>
            <a:off x="182879" y="2897726"/>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82880" y="2897726"/>
            <a:ext cx="1533647" cy="738664"/>
          </a:xfrm>
          <a:prstGeom prst="rect">
            <a:avLst/>
          </a:prstGeom>
        </p:spPr>
        <p:txBody>
          <a:bodyPr wrap="square">
            <a:spAutoFit/>
          </a:bodyPr>
          <a:lstStyle/>
          <a:p>
            <a:r>
              <a:rPr lang="en-US" sz="1400" dirty="0" smtClean="0"/>
              <a:t>Overall project status &amp; projections</a:t>
            </a:r>
            <a:endParaRPr lang="en-US" sz="1400" dirty="0"/>
          </a:p>
        </p:txBody>
      </p:sp>
      <p:cxnSp>
        <p:nvCxnSpPr>
          <p:cNvPr id="13" name="Straight Arrow Connector 12"/>
          <p:cNvCxnSpPr/>
          <p:nvPr/>
        </p:nvCxnSpPr>
        <p:spPr>
          <a:xfrm>
            <a:off x="9997149" y="3104910"/>
            <a:ext cx="16459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17192" y="3104910"/>
            <a:ext cx="1525877" cy="738664"/>
          </a:xfrm>
          <a:prstGeom prst="rect">
            <a:avLst/>
          </a:prstGeom>
        </p:spPr>
        <p:txBody>
          <a:bodyPr wrap="square">
            <a:spAutoFit/>
          </a:bodyPr>
          <a:lstStyle/>
          <a:p>
            <a:r>
              <a:rPr lang="en-US" sz="1400" dirty="0" smtClean="0"/>
              <a:t>Determine cost overruns by quarter</a:t>
            </a:r>
            <a:endParaRPr lang="en-US" sz="1400" dirty="0"/>
          </a:p>
        </p:txBody>
      </p:sp>
      <p:pic>
        <p:nvPicPr>
          <p:cNvPr id="16" name="Picture 15">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7" name="Picture 16">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18" name="Action Button: Return 17">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6711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Submit Smart Ticket by End User</a:t>
            </a:r>
            <a:endParaRPr lang="en-US" dirty="0"/>
          </a:p>
        </p:txBody>
      </p:sp>
      <p:sp>
        <p:nvSpPr>
          <p:cNvPr id="4" name="Text Placeholder 3"/>
          <p:cNvSpPr>
            <a:spLocks noGrp="1"/>
          </p:cNvSpPr>
          <p:nvPr>
            <p:ph type="body" sz="quarter" idx="13"/>
          </p:nvPr>
        </p:nvSpPr>
        <p:spPr/>
        <p:txBody>
          <a:bodyPr/>
          <a:lstStyle/>
          <a:p>
            <a:r>
              <a:rPr lang="en-US" dirty="0" smtClean="0"/>
              <a:t>Submitted ticket information</a:t>
            </a:r>
            <a:endParaRPr lang="en-US" dirty="0"/>
          </a:p>
        </p:txBody>
      </p:sp>
      <p:pic>
        <p:nvPicPr>
          <p:cNvPr id="6" name="Picture 5"/>
          <p:cNvPicPr>
            <a:picLocks noChangeAspect="1"/>
          </p:cNvPicPr>
          <p:nvPr/>
        </p:nvPicPr>
        <p:blipFill>
          <a:blip r:embed="rId3"/>
          <a:stretch>
            <a:fillRect/>
          </a:stretch>
        </p:blipFill>
        <p:spPr>
          <a:xfrm>
            <a:off x="3539235" y="1509273"/>
            <a:ext cx="4562178" cy="4879136"/>
          </a:xfrm>
          <a:prstGeom prst="rect">
            <a:avLst/>
          </a:prstGeom>
        </p:spPr>
      </p:pic>
      <p:sp>
        <p:nvSpPr>
          <p:cNvPr id="9" name="Rectangle 8"/>
          <p:cNvSpPr/>
          <p:nvPr/>
        </p:nvSpPr>
        <p:spPr>
          <a:xfrm>
            <a:off x="851853" y="1915782"/>
            <a:ext cx="2055557" cy="572464"/>
          </a:xfrm>
          <a:prstGeom prst="rect">
            <a:avLst/>
          </a:prstGeom>
          <a:noFill/>
        </p:spPr>
        <p:txBody>
          <a:bodyPr wrap="square" lIns="0" tIns="91440" rIns="0" bIns="91440" rtlCol="0">
            <a:spAutoFit/>
          </a:bodyPr>
          <a:lstStyle/>
          <a:p>
            <a:pPr>
              <a:lnSpc>
                <a:spcPct val="90000"/>
              </a:lnSpc>
            </a:pPr>
            <a:r>
              <a:rPr lang="en-US" sz="1400" dirty="0" smtClean="0"/>
              <a:t>Reference number for the just submitted request</a:t>
            </a:r>
            <a:endParaRPr lang="en-US" sz="1400" dirty="0"/>
          </a:p>
        </p:txBody>
      </p:sp>
      <p:sp>
        <p:nvSpPr>
          <p:cNvPr id="11" name="Rectangle 10"/>
          <p:cNvSpPr/>
          <p:nvPr/>
        </p:nvSpPr>
        <p:spPr>
          <a:xfrm>
            <a:off x="8392922" y="3365972"/>
            <a:ext cx="2247653" cy="766364"/>
          </a:xfrm>
          <a:prstGeom prst="rect">
            <a:avLst/>
          </a:prstGeom>
          <a:noFill/>
        </p:spPr>
        <p:txBody>
          <a:bodyPr wrap="square" lIns="0" tIns="91440" rIns="0" bIns="91440" rtlCol="0">
            <a:spAutoFit/>
          </a:bodyPr>
          <a:lstStyle/>
          <a:p>
            <a:pPr>
              <a:lnSpc>
                <a:spcPct val="90000"/>
              </a:lnSpc>
            </a:pPr>
            <a:r>
              <a:rPr lang="en-US" sz="1400" dirty="0" smtClean="0"/>
              <a:t>Information, both text and screenshots, submitted by the end user on a request or issue</a:t>
            </a:r>
            <a:endParaRPr lang="en-US" sz="1400" dirty="0"/>
          </a:p>
        </p:txBody>
      </p:sp>
      <p:cxnSp>
        <p:nvCxnSpPr>
          <p:cNvPr id="12" name="Straight Arrow Connector 11"/>
          <p:cNvCxnSpPr/>
          <p:nvPr/>
        </p:nvCxnSpPr>
        <p:spPr>
          <a:xfrm>
            <a:off x="6165125" y="3376377"/>
            <a:ext cx="448056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51853" y="4052339"/>
            <a:ext cx="2353413" cy="766364"/>
          </a:xfrm>
          <a:prstGeom prst="rect">
            <a:avLst/>
          </a:prstGeom>
          <a:noFill/>
        </p:spPr>
        <p:txBody>
          <a:bodyPr wrap="square" lIns="0" tIns="91440" rIns="0" bIns="91440" rtlCol="0">
            <a:spAutoFit/>
          </a:bodyPr>
          <a:lstStyle/>
          <a:p>
            <a:pPr>
              <a:lnSpc>
                <a:spcPct val="90000"/>
              </a:lnSpc>
            </a:pPr>
            <a:r>
              <a:rPr lang="en-US" sz="1400" dirty="0" smtClean="0"/>
              <a:t>Multiple fields are automatically populated based on the end user request submittal</a:t>
            </a:r>
            <a:endParaRPr lang="en-US" sz="1400" dirty="0"/>
          </a:p>
        </p:txBody>
      </p:sp>
      <p:sp>
        <p:nvSpPr>
          <p:cNvPr id="14" name="Rectangle 13"/>
          <p:cNvSpPr/>
          <p:nvPr/>
        </p:nvSpPr>
        <p:spPr>
          <a:xfrm>
            <a:off x="859548" y="5810332"/>
            <a:ext cx="2460032" cy="572464"/>
          </a:xfrm>
          <a:prstGeom prst="rect">
            <a:avLst/>
          </a:prstGeom>
          <a:noFill/>
        </p:spPr>
        <p:txBody>
          <a:bodyPr wrap="square" lIns="0" tIns="91440" rIns="0" bIns="91440" rtlCol="0">
            <a:spAutoFit/>
          </a:bodyPr>
          <a:lstStyle/>
          <a:p>
            <a:pPr>
              <a:lnSpc>
                <a:spcPct val="90000"/>
              </a:lnSpc>
            </a:pPr>
            <a:r>
              <a:rPr lang="en-US" sz="1400" dirty="0" smtClean="0"/>
              <a:t>Kickoff a chat with a Service agent to discuss additional details</a:t>
            </a:r>
            <a:endParaRPr lang="en-US" sz="1400" dirty="0"/>
          </a:p>
        </p:txBody>
      </p:sp>
      <p:sp>
        <p:nvSpPr>
          <p:cNvPr id="15" name="Rectangle 14"/>
          <p:cNvSpPr/>
          <p:nvPr/>
        </p:nvSpPr>
        <p:spPr>
          <a:xfrm>
            <a:off x="8296759" y="5291413"/>
            <a:ext cx="3545511" cy="572464"/>
          </a:xfrm>
          <a:prstGeom prst="rect">
            <a:avLst/>
          </a:prstGeom>
          <a:noFill/>
        </p:spPr>
        <p:txBody>
          <a:bodyPr wrap="square" lIns="0" tIns="91440" rIns="0" bIns="91440" rtlCol="0">
            <a:spAutoFit/>
          </a:bodyPr>
          <a:lstStyle/>
          <a:p>
            <a:pPr>
              <a:lnSpc>
                <a:spcPct val="90000"/>
              </a:lnSpc>
            </a:pPr>
            <a:r>
              <a:rPr lang="en-US" sz="1400" dirty="0" smtClean="0"/>
              <a:t>If the end user comes across a solution, or is no longer impacted, they are able to mark as solved</a:t>
            </a:r>
            <a:endParaRPr lang="en-US" sz="1400" dirty="0"/>
          </a:p>
        </p:txBody>
      </p:sp>
      <p:cxnSp>
        <p:nvCxnSpPr>
          <p:cNvPr id="16" name="Straight Arrow Connector 15"/>
          <p:cNvCxnSpPr/>
          <p:nvPr/>
        </p:nvCxnSpPr>
        <p:spPr>
          <a:xfrm>
            <a:off x="4801390" y="5835425"/>
            <a:ext cx="70408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21574" y="2418262"/>
            <a:ext cx="32004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6963" y="4754406"/>
            <a:ext cx="29260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75997" y="5829526"/>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20" name="Picture 19">
            <a:hlinkClick r:id="rId4" action="ppaction://hlinksldjump"/>
          </p:cNvPr>
          <p:cNvPicPr>
            <a:picLocks noChangeAspect="1"/>
          </p:cNvPicPr>
          <p:nvPr/>
        </p:nvPicPr>
        <p:blipFill>
          <a:blip r:embed="rId5"/>
          <a:stretch>
            <a:fillRect/>
          </a:stretch>
        </p:blipFill>
        <p:spPr>
          <a:xfrm>
            <a:off x="8869133" y="6397950"/>
            <a:ext cx="195089" cy="274344"/>
          </a:xfrm>
          <a:prstGeom prst="rect">
            <a:avLst/>
          </a:prstGeom>
        </p:spPr>
      </p:pic>
      <p:pic>
        <p:nvPicPr>
          <p:cNvPr id="21" name="Picture 20">
            <a:hlinkClick r:id="rId6" action="ppaction://hlinksldjump"/>
          </p:cNvPr>
          <p:cNvPicPr>
            <a:picLocks noChangeAspect="1"/>
          </p:cNvPicPr>
          <p:nvPr/>
        </p:nvPicPr>
        <p:blipFill>
          <a:blip r:embed="rId7"/>
          <a:stretch>
            <a:fillRect/>
          </a:stretch>
        </p:blipFill>
        <p:spPr>
          <a:xfrm>
            <a:off x="9228508" y="6395456"/>
            <a:ext cx="329213" cy="274344"/>
          </a:xfrm>
          <a:prstGeom prst="rect">
            <a:avLst/>
          </a:prstGeom>
        </p:spPr>
      </p:pic>
      <p:pic>
        <p:nvPicPr>
          <p:cNvPr id="22" name="Picture 21">
            <a:hlinkClick r:id="rId8" action="ppaction://hlinksldjump"/>
          </p:cNvPr>
          <p:cNvPicPr>
            <a:picLocks noChangeAspect="1"/>
          </p:cNvPicPr>
          <p:nvPr/>
        </p:nvPicPr>
        <p:blipFill>
          <a:blip r:embed="rId9"/>
          <a:stretch>
            <a:fillRect/>
          </a:stretch>
        </p:blipFill>
        <p:spPr>
          <a:xfrm>
            <a:off x="9722007" y="6395084"/>
            <a:ext cx="304826" cy="274344"/>
          </a:xfrm>
          <a:prstGeom prst="rect">
            <a:avLst/>
          </a:prstGeom>
        </p:spPr>
      </p:pic>
      <p:pic>
        <p:nvPicPr>
          <p:cNvPr id="23" name="Picture 22">
            <a:hlinkClick r:id="rId10" action="ppaction://hlinksldjump"/>
          </p:cNvPr>
          <p:cNvPicPr>
            <a:picLocks noChangeAspect="1"/>
          </p:cNvPicPr>
          <p:nvPr/>
        </p:nvPicPr>
        <p:blipFill>
          <a:blip r:embed="rId11"/>
          <a:stretch>
            <a:fillRect/>
          </a:stretch>
        </p:blipFill>
        <p:spPr>
          <a:xfrm>
            <a:off x="10191119" y="6395084"/>
            <a:ext cx="231668" cy="274344"/>
          </a:xfrm>
          <a:prstGeom prst="rect">
            <a:avLst/>
          </a:prstGeom>
        </p:spPr>
      </p:pic>
      <p:sp>
        <p:nvSpPr>
          <p:cNvPr id="24" name="Action Button: Return 23">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5" name="Action Button: Forward or Next 24">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Back or Previous 4">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5568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Human Resources Application</a:t>
            </a:r>
            <a:endParaRPr lang="en-US" dirty="0"/>
          </a:p>
        </p:txBody>
      </p:sp>
      <p:sp>
        <p:nvSpPr>
          <p:cNvPr id="4" name="Text Placeholder 3"/>
          <p:cNvSpPr>
            <a:spLocks noGrp="1"/>
          </p:cNvSpPr>
          <p:nvPr>
            <p:ph type="body" sz="quarter" idx="13"/>
          </p:nvPr>
        </p:nvSpPr>
        <p:spPr/>
        <p:txBody>
          <a:bodyPr/>
          <a:lstStyle/>
          <a:p>
            <a:r>
              <a:rPr lang="en-US" dirty="0"/>
              <a:t>Dedicated processes and support for HR best practices</a:t>
            </a:r>
          </a:p>
        </p:txBody>
      </p:sp>
      <p:sp>
        <p:nvSpPr>
          <p:cNvPr id="5" name="Rectangle 4"/>
          <p:cNvSpPr/>
          <p:nvPr/>
        </p:nvSpPr>
        <p:spPr>
          <a:xfrm>
            <a:off x="4746540" y="1784933"/>
            <a:ext cx="7008258"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Find additional information on companies’ FMLA policy</a:t>
            </a:r>
            <a:endParaRPr lang="en-US" sz="2000" dirty="0"/>
          </a:p>
        </p:txBody>
      </p:sp>
      <p:sp>
        <p:nvSpPr>
          <p:cNvPr id="7" name="Content Placeholder 20"/>
          <p:cNvSpPr txBox="1">
            <a:spLocks/>
          </p:cNvSpPr>
          <p:nvPr/>
        </p:nvSpPr>
        <p:spPr>
          <a:xfrm>
            <a:off x="946785" y="1784933"/>
            <a:ext cx="2956704"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HR Support Request</a:t>
            </a:r>
          </a:p>
          <a:p>
            <a:pPr lvl="1"/>
            <a:r>
              <a:rPr lang="en-US" sz="1600" dirty="0" smtClean="0"/>
              <a:t>Configured and managed separately from IT service catalog requesting processes</a:t>
            </a:r>
          </a:p>
          <a:p>
            <a:pPr lvl="1"/>
            <a:r>
              <a:rPr lang="en-US" sz="1600" dirty="0" smtClean="0"/>
              <a:t>Designed to streamline processes not requiring approval or validation</a:t>
            </a:r>
          </a:p>
          <a:p>
            <a:pPr marL="0" indent="0">
              <a:buNone/>
            </a:pPr>
            <a:r>
              <a:rPr lang="en-US" sz="2000" dirty="0" smtClean="0"/>
              <a:t>Editable Meta phase “Display” name</a:t>
            </a:r>
          </a:p>
          <a:p>
            <a:pPr lvl="1"/>
            <a:r>
              <a:rPr lang="en-US" sz="1600" dirty="0" smtClean="0"/>
              <a:t>Configure end user facing display name</a:t>
            </a:r>
          </a:p>
          <a:p>
            <a:pPr lvl="1"/>
            <a:r>
              <a:rPr lang="en-US" sz="1600" dirty="0" smtClean="0"/>
              <a:t>Also applies to IT Support and Service processes</a:t>
            </a:r>
          </a:p>
        </p:txBody>
      </p:sp>
      <p:pic>
        <p:nvPicPr>
          <p:cNvPr id="10" name="Picture 9">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2" name="Picture 11">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3" name="Picture 12">
            <a:hlinkClick r:id="rId7" action="ppaction://hlinksldjump"/>
          </p:cNvPr>
          <p:cNvPicPr>
            <a:picLocks noChangeAspect="1"/>
          </p:cNvPicPr>
          <p:nvPr/>
        </p:nvPicPr>
        <p:blipFill>
          <a:blip r:embed="rId8"/>
          <a:stretch>
            <a:fillRect/>
          </a:stretch>
        </p:blipFill>
        <p:spPr>
          <a:xfrm>
            <a:off x="10191119" y="6368189"/>
            <a:ext cx="231668" cy="274344"/>
          </a:xfrm>
          <a:prstGeom prst="rect">
            <a:avLst/>
          </a:prstGeom>
        </p:spPr>
      </p:pic>
      <p:sp>
        <p:nvSpPr>
          <p:cNvPr id="14" name="Action Button: Return 13">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319772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en-US" smtClean="0"/>
              <a:t>81</a:t>
            </a:fld>
            <a:endParaRPr lang="en-US" dirty="0"/>
          </a:p>
        </p:txBody>
      </p:sp>
      <p:sp>
        <p:nvSpPr>
          <p:cNvPr id="4" name="Title 2"/>
          <p:cNvSpPr>
            <a:spLocks noGrp="1"/>
          </p:cNvSpPr>
          <p:nvPr>
            <p:ph type="title"/>
          </p:nvPr>
        </p:nvSpPr>
        <p:spPr>
          <a:xfrm>
            <a:off x="941950" y="401108"/>
            <a:ext cx="9755217" cy="852364"/>
          </a:xfrm>
        </p:spPr>
        <p:txBody>
          <a:bodyPr/>
          <a:lstStyle/>
          <a:p>
            <a:r>
              <a:rPr lang="en-US" dirty="0" smtClean="0">
                <a:latin typeface="MetricHPE"/>
              </a:rPr>
              <a:t>Screenshot: Human Resources application</a:t>
            </a:r>
            <a:endParaRPr lang="en-US" dirty="0">
              <a:latin typeface="MetricHPE"/>
            </a:endParaRPr>
          </a:p>
        </p:txBody>
      </p:sp>
      <p:pic>
        <p:nvPicPr>
          <p:cNvPr id="2" name="Picture 1"/>
          <p:cNvPicPr>
            <a:picLocks noChangeAspect="1"/>
          </p:cNvPicPr>
          <p:nvPr/>
        </p:nvPicPr>
        <p:blipFill>
          <a:blip r:embed="rId3"/>
          <a:stretch>
            <a:fillRect/>
          </a:stretch>
        </p:blipFill>
        <p:spPr>
          <a:xfrm>
            <a:off x="2070377" y="1192212"/>
            <a:ext cx="7778018" cy="5079522"/>
          </a:xfrm>
          <a:prstGeom prst="rect">
            <a:avLst/>
          </a:prstGeom>
        </p:spPr>
      </p:pic>
      <p:cxnSp>
        <p:nvCxnSpPr>
          <p:cNvPr id="8" name="Straight Arrow Connector 7"/>
          <p:cNvCxnSpPr/>
          <p:nvPr/>
        </p:nvCxnSpPr>
        <p:spPr>
          <a:xfrm>
            <a:off x="423509" y="1598316"/>
            <a:ext cx="32918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34733" y="1573829"/>
            <a:ext cx="1735644" cy="738664"/>
          </a:xfrm>
          <a:prstGeom prst="rect">
            <a:avLst/>
          </a:prstGeom>
        </p:spPr>
        <p:txBody>
          <a:bodyPr wrap="square">
            <a:spAutoFit/>
          </a:bodyPr>
          <a:lstStyle/>
          <a:p>
            <a:r>
              <a:rPr lang="en-US" sz="1400" dirty="0" smtClean="0"/>
              <a:t>Full search capabilities specific to Human Resources</a:t>
            </a:r>
            <a:endParaRPr lang="en-US" sz="1400" dirty="0"/>
          </a:p>
        </p:txBody>
      </p:sp>
      <p:cxnSp>
        <p:nvCxnSpPr>
          <p:cNvPr id="12" name="Straight Arrow Connector 11"/>
          <p:cNvCxnSpPr/>
          <p:nvPr/>
        </p:nvCxnSpPr>
        <p:spPr>
          <a:xfrm>
            <a:off x="7105465" y="4058686"/>
            <a:ext cx="45720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48124" y="3320022"/>
            <a:ext cx="1829341" cy="738664"/>
          </a:xfrm>
          <a:prstGeom prst="rect">
            <a:avLst/>
          </a:prstGeom>
        </p:spPr>
        <p:txBody>
          <a:bodyPr wrap="square">
            <a:spAutoFit/>
          </a:bodyPr>
          <a:lstStyle/>
          <a:p>
            <a:r>
              <a:rPr lang="en-US" sz="1400" dirty="0" smtClean="0"/>
              <a:t>Request support, read articles, or see the latest offerings</a:t>
            </a:r>
            <a:endParaRPr lang="en-US" sz="1400" dirty="0"/>
          </a:p>
        </p:txBody>
      </p:sp>
      <p:cxnSp>
        <p:nvCxnSpPr>
          <p:cNvPr id="14" name="Straight Arrow Connector 13"/>
          <p:cNvCxnSpPr/>
          <p:nvPr/>
        </p:nvCxnSpPr>
        <p:spPr>
          <a:xfrm>
            <a:off x="9620429" y="4617972"/>
            <a:ext cx="21031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848123" y="4617971"/>
            <a:ext cx="1829341" cy="738664"/>
          </a:xfrm>
          <a:prstGeom prst="rect">
            <a:avLst/>
          </a:prstGeom>
        </p:spPr>
        <p:txBody>
          <a:bodyPr wrap="square">
            <a:spAutoFit/>
          </a:bodyPr>
          <a:lstStyle/>
          <a:p>
            <a:r>
              <a:rPr lang="en-US" sz="1400" dirty="0" smtClean="0"/>
              <a:t>Browse community questions for common asked questions</a:t>
            </a:r>
            <a:endParaRPr lang="en-US" sz="1400" dirty="0"/>
          </a:p>
        </p:txBody>
      </p:sp>
      <p:pic>
        <p:nvPicPr>
          <p:cNvPr id="16" name="Picture 15">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17" name="Picture 16">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pic>
        <p:nvPicPr>
          <p:cNvPr id="18" name="Picture 17">
            <a:hlinkClick r:id="rId8" action="ppaction://hlinksldjump"/>
          </p:cNvPr>
          <p:cNvPicPr>
            <a:picLocks noChangeAspect="1"/>
          </p:cNvPicPr>
          <p:nvPr/>
        </p:nvPicPr>
        <p:blipFill>
          <a:blip r:embed="rId9"/>
          <a:stretch>
            <a:fillRect/>
          </a:stretch>
        </p:blipFill>
        <p:spPr>
          <a:xfrm>
            <a:off x="10191119" y="6368189"/>
            <a:ext cx="231668" cy="274344"/>
          </a:xfrm>
          <a:prstGeom prst="rect">
            <a:avLst/>
          </a:prstGeom>
        </p:spPr>
      </p:pic>
      <p:sp>
        <p:nvSpPr>
          <p:cNvPr id="19" name="Action Button: Return 18">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623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Human Resources Application</a:t>
            </a:r>
            <a:endParaRPr lang="en-US" dirty="0"/>
          </a:p>
        </p:txBody>
      </p:sp>
      <p:sp>
        <p:nvSpPr>
          <p:cNvPr id="10" name="Rectangle 9"/>
          <p:cNvSpPr/>
          <p:nvPr/>
        </p:nvSpPr>
        <p:spPr>
          <a:xfrm>
            <a:off x="946785" y="1754307"/>
            <a:ext cx="5599672" cy="461665"/>
          </a:xfrm>
          <a:prstGeom prst="rect">
            <a:avLst/>
          </a:prstGeom>
        </p:spPr>
        <p:txBody>
          <a:bodyPr wrap="square">
            <a:spAutoFit/>
          </a:bodyPr>
          <a:lstStyle/>
          <a:p>
            <a:pPr marL="457200" indent="-457200">
              <a:spcAft>
                <a:spcPts val="1800"/>
              </a:spcAft>
              <a:buAutoNum type="arabicPeriod"/>
            </a:pPr>
            <a:r>
              <a:rPr lang="en-US" sz="2400" dirty="0" smtClean="0">
                <a:hlinkClick r:id="rId3" action="ppaction://hlinkfile"/>
              </a:rPr>
              <a:t>HR Overview</a:t>
            </a:r>
            <a:endParaRPr lang="en-US" sz="2400" dirty="0" smtClean="0"/>
          </a:p>
        </p:txBody>
      </p:sp>
      <p:pic>
        <p:nvPicPr>
          <p:cNvPr id="4" name="Picture 3">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5" name="Picture 4">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pic>
        <p:nvPicPr>
          <p:cNvPr id="6" name="Picture 5">
            <a:hlinkClick r:id="rId8" action="ppaction://hlinksldjump"/>
          </p:cNvPr>
          <p:cNvPicPr>
            <a:picLocks noChangeAspect="1"/>
          </p:cNvPicPr>
          <p:nvPr/>
        </p:nvPicPr>
        <p:blipFill>
          <a:blip r:embed="rId9"/>
          <a:stretch>
            <a:fillRect/>
          </a:stretch>
        </p:blipFill>
        <p:spPr>
          <a:xfrm>
            <a:off x="10191119" y="6368189"/>
            <a:ext cx="231668" cy="274344"/>
          </a:xfrm>
          <a:prstGeom prst="rect">
            <a:avLst/>
          </a:prstGeom>
        </p:spPr>
      </p:pic>
      <p:sp>
        <p:nvSpPr>
          <p:cNvPr id="7" name="Action Button: Return 6">
            <a:hlinkClick r:id="rId10"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579509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 Procurement Management</a:t>
            </a:r>
            <a:endParaRPr lang="en-US" dirty="0"/>
          </a:p>
        </p:txBody>
      </p:sp>
      <p:sp>
        <p:nvSpPr>
          <p:cNvPr id="4" name="Text Placeholder 3"/>
          <p:cNvSpPr>
            <a:spLocks noGrp="1"/>
          </p:cNvSpPr>
          <p:nvPr>
            <p:ph type="body" sz="quarter" idx="13"/>
          </p:nvPr>
        </p:nvSpPr>
        <p:spPr/>
        <p:txBody>
          <a:bodyPr/>
          <a:lstStyle/>
          <a:p>
            <a:r>
              <a:rPr lang="en-US" dirty="0" smtClean="0"/>
              <a:t>Track and manage IT purchasing information</a:t>
            </a:r>
            <a:endParaRPr lang="en-US" dirty="0"/>
          </a:p>
        </p:txBody>
      </p:sp>
      <p:sp>
        <p:nvSpPr>
          <p:cNvPr id="5" name="Rectangle 4"/>
          <p:cNvSpPr/>
          <p:nvPr/>
        </p:nvSpPr>
        <p:spPr>
          <a:xfrm>
            <a:off x="5991224" y="1996603"/>
            <a:ext cx="5865239" cy="1846659"/>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vendor catalogs &amp; catalog items and publish as service offerings</a:t>
            </a:r>
          </a:p>
          <a:p>
            <a:pPr marL="285750" indent="-285750">
              <a:spcAft>
                <a:spcPts val="1800"/>
              </a:spcAft>
              <a:buFont typeface="Arial" panose="020B0604020202020204" pitchFamily="34" charset="0"/>
              <a:buChar char="•"/>
            </a:pPr>
            <a:r>
              <a:rPr lang="en-US" sz="2000" dirty="0" smtClean="0"/>
              <a:t>Manage purchase orders &amp; purchase order lines</a:t>
            </a:r>
          </a:p>
        </p:txBody>
      </p:sp>
      <p:sp>
        <p:nvSpPr>
          <p:cNvPr id="6" name="Content Placeholder 20"/>
          <p:cNvSpPr txBox="1">
            <a:spLocks/>
          </p:cNvSpPr>
          <p:nvPr/>
        </p:nvSpPr>
        <p:spPr>
          <a:xfrm>
            <a:off x="946784" y="1998840"/>
            <a:ext cx="3891915" cy="2284876"/>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Facilitate asset management lifecycle decisions</a:t>
            </a:r>
          </a:p>
          <a:p>
            <a:r>
              <a:rPr lang="en-US" sz="2000" dirty="0" smtClean="0"/>
              <a:t>Facilitate asset receiving with the creation of a receiving slip</a:t>
            </a:r>
          </a:p>
          <a:p>
            <a:r>
              <a:rPr lang="en-US" sz="2000" dirty="0" smtClean="0"/>
              <a:t>Facilitate stock management by moving assets into stock</a:t>
            </a:r>
          </a:p>
          <a:p>
            <a:r>
              <a:rPr lang="en-US" sz="2000" dirty="0" smtClean="0"/>
              <a:t>Track vendor catalog details</a:t>
            </a:r>
          </a:p>
        </p:txBody>
      </p:sp>
      <p:pic>
        <p:nvPicPr>
          <p:cNvPr id="7" name="Picture 6">
            <a:hlinkClick r:id="rId2" action="ppaction://hlinksldjump"/>
          </p:cNvPr>
          <p:cNvPicPr>
            <a:picLocks noChangeAspect="1"/>
          </p:cNvPicPr>
          <p:nvPr/>
        </p:nvPicPr>
        <p:blipFill>
          <a:blip r:embed="rId3"/>
          <a:stretch>
            <a:fillRect/>
          </a:stretch>
        </p:blipFill>
        <p:spPr>
          <a:xfrm>
            <a:off x="8869133" y="6371055"/>
            <a:ext cx="195089" cy="274344"/>
          </a:xfrm>
          <a:prstGeom prst="rect">
            <a:avLst/>
          </a:prstGeom>
        </p:spPr>
      </p:pic>
      <p:pic>
        <p:nvPicPr>
          <p:cNvPr id="8" name="Picture 7">
            <a:hlinkClick r:id="rId4" action="ppaction://hlinksldjump"/>
          </p:cNvPr>
          <p:cNvPicPr>
            <a:picLocks noChangeAspect="1"/>
          </p:cNvPicPr>
          <p:nvPr/>
        </p:nvPicPr>
        <p:blipFill>
          <a:blip r:embed="rId5"/>
          <a:stretch>
            <a:fillRect/>
          </a:stretch>
        </p:blipFill>
        <p:spPr>
          <a:xfrm>
            <a:off x="9722007" y="6368189"/>
            <a:ext cx="304826" cy="274344"/>
          </a:xfrm>
          <a:prstGeom prst="rect">
            <a:avLst/>
          </a:prstGeom>
        </p:spPr>
      </p:pic>
      <p:sp>
        <p:nvSpPr>
          <p:cNvPr id="10" name="Action Button: Return 9">
            <a:hlinkClick r:id="rId6"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563062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Vendor </a:t>
            </a:r>
            <a:r>
              <a:rPr lang="en-US" dirty="0"/>
              <a:t>catalog</a:t>
            </a:r>
          </a:p>
        </p:txBody>
      </p:sp>
      <p:pic>
        <p:nvPicPr>
          <p:cNvPr id="18" name="Picture 17"/>
          <p:cNvPicPr>
            <a:picLocks noChangeAspect="1"/>
          </p:cNvPicPr>
          <p:nvPr/>
        </p:nvPicPr>
        <p:blipFill>
          <a:blip r:embed="rId3"/>
          <a:stretch>
            <a:fillRect/>
          </a:stretch>
        </p:blipFill>
        <p:spPr>
          <a:xfrm>
            <a:off x="2585954" y="1681116"/>
            <a:ext cx="8021987" cy="3797510"/>
          </a:xfrm>
          <a:prstGeom prst="rect">
            <a:avLst/>
          </a:prstGeom>
          <a:ln>
            <a:solidFill>
              <a:schemeClr val="tx2"/>
            </a:solidFill>
          </a:ln>
        </p:spPr>
      </p:pic>
      <p:cxnSp>
        <p:nvCxnSpPr>
          <p:cNvPr id="10" name="Straight Arrow Connector 9"/>
          <p:cNvCxnSpPr/>
          <p:nvPr/>
        </p:nvCxnSpPr>
        <p:spPr>
          <a:xfrm>
            <a:off x="1031608" y="1968291"/>
            <a:ext cx="155448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31608" y="1936177"/>
            <a:ext cx="1602174" cy="523220"/>
          </a:xfrm>
          <a:prstGeom prst="rect">
            <a:avLst/>
          </a:prstGeom>
        </p:spPr>
        <p:txBody>
          <a:bodyPr wrap="square">
            <a:spAutoFit/>
          </a:bodyPr>
          <a:lstStyle/>
          <a:p>
            <a:r>
              <a:rPr lang="en-US" sz="1400" dirty="0" smtClean="0"/>
              <a:t>View catalog of all vendor information</a:t>
            </a:r>
            <a:endParaRPr lang="en-US" sz="1400" dirty="0"/>
          </a:p>
        </p:txBody>
      </p:sp>
      <p:cxnSp>
        <p:nvCxnSpPr>
          <p:cNvPr id="14" name="Straight Arrow Connector 13"/>
          <p:cNvCxnSpPr/>
          <p:nvPr/>
        </p:nvCxnSpPr>
        <p:spPr>
          <a:xfrm>
            <a:off x="1031608" y="3287339"/>
            <a:ext cx="26517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31608" y="3255225"/>
            <a:ext cx="1602174" cy="523220"/>
          </a:xfrm>
          <a:prstGeom prst="rect">
            <a:avLst/>
          </a:prstGeom>
        </p:spPr>
        <p:txBody>
          <a:bodyPr wrap="square">
            <a:spAutoFit/>
          </a:bodyPr>
          <a:lstStyle/>
          <a:p>
            <a:r>
              <a:rPr lang="en-US" sz="1400" dirty="0" smtClean="0"/>
              <a:t>Create new catalog IDs or edit existing</a:t>
            </a:r>
            <a:endParaRPr lang="en-US" sz="1400" dirty="0"/>
          </a:p>
        </p:txBody>
      </p:sp>
      <p:pic>
        <p:nvPicPr>
          <p:cNvPr id="19" name="Picture 18">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0" name="Picture 19">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21" name="Action Button: Return 20">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5" name="Action Button: Forward or Next 24">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94186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Purchase request</a:t>
            </a:r>
          </a:p>
        </p:txBody>
      </p:sp>
      <p:pic>
        <p:nvPicPr>
          <p:cNvPr id="3" name="Picture 2"/>
          <p:cNvPicPr>
            <a:picLocks noChangeAspect="1"/>
          </p:cNvPicPr>
          <p:nvPr/>
        </p:nvPicPr>
        <p:blipFill>
          <a:blip r:embed="rId2"/>
          <a:stretch>
            <a:fillRect/>
          </a:stretch>
        </p:blipFill>
        <p:spPr>
          <a:xfrm>
            <a:off x="2853877" y="1474720"/>
            <a:ext cx="8237504" cy="3936045"/>
          </a:xfrm>
          <a:prstGeom prst="rect">
            <a:avLst/>
          </a:prstGeom>
          <a:ln>
            <a:solidFill>
              <a:schemeClr val="tx2"/>
            </a:solidFill>
          </a:ln>
        </p:spPr>
      </p:pic>
      <p:sp>
        <p:nvSpPr>
          <p:cNvPr id="12" name="Rectangle 11"/>
          <p:cNvSpPr/>
          <p:nvPr/>
        </p:nvSpPr>
        <p:spPr>
          <a:xfrm>
            <a:off x="946786" y="1614053"/>
            <a:ext cx="1602174" cy="307777"/>
          </a:xfrm>
          <a:prstGeom prst="rect">
            <a:avLst/>
          </a:prstGeom>
        </p:spPr>
        <p:txBody>
          <a:bodyPr wrap="square">
            <a:spAutoFit/>
          </a:bodyPr>
          <a:lstStyle/>
          <a:p>
            <a:r>
              <a:rPr lang="en-US" sz="1400" dirty="0" smtClean="0"/>
              <a:t>Request ID &amp; name</a:t>
            </a:r>
            <a:endParaRPr lang="en-US" sz="1400" dirty="0"/>
          </a:p>
        </p:txBody>
      </p:sp>
      <p:sp>
        <p:nvSpPr>
          <p:cNvPr id="14" name="Rectangle 13"/>
          <p:cNvSpPr/>
          <p:nvPr/>
        </p:nvSpPr>
        <p:spPr>
          <a:xfrm>
            <a:off x="1034513" y="3071126"/>
            <a:ext cx="1819363" cy="954107"/>
          </a:xfrm>
          <a:prstGeom prst="rect">
            <a:avLst/>
          </a:prstGeom>
        </p:spPr>
        <p:txBody>
          <a:bodyPr wrap="square">
            <a:spAutoFit/>
          </a:bodyPr>
          <a:lstStyle/>
          <a:p>
            <a:r>
              <a:rPr lang="en-US" sz="1400" dirty="0" smtClean="0"/>
              <a:t>The task plan will generate a purchase order during request fulfillment</a:t>
            </a:r>
            <a:endParaRPr lang="en-US" sz="1400" dirty="0"/>
          </a:p>
        </p:txBody>
      </p:sp>
      <p:cxnSp>
        <p:nvCxnSpPr>
          <p:cNvPr id="15" name="Straight Arrow Connector 14"/>
          <p:cNvCxnSpPr/>
          <p:nvPr/>
        </p:nvCxnSpPr>
        <p:spPr>
          <a:xfrm>
            <a:off x="1034514" y="1887211"/>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67644" y="3071126"/>
            <a:ext cx="19202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9" name="Picture 18">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20" name="Picture 19">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21" name="Action Button: Return 20">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2" name="Action Button: Forward or Next 21">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ction Button: Back or Previous 22">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5724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Purchase order</a:t>
            </a:r>
          </a:p>
        </p:txBody>
      </p:sp>
      <p:pic>
        <p:nvPicPr>
          <p:cNvPr id="5" name="Picture 4"/>
          <p:cNvPicPr>
            <a:picLocks noChangeAspect="1"/>
          </p:cNvPicPr>
          <p:nvPr/>
        </p:nvPicPr>
        <p:blipFill>
          <a:blip r:embed="rId2"/>
          <a:stretch>
            <a:fillRect/>
          </a:stretch>
        </p:blipFill>
        <p:spPr>
          <a:xfrm>
            <a:off x="2887007" y="1438041"/>
            <a:ext cx="8052136" cy="3885297"/>
          </a:xfrm>
          <a:prstGeom prst="rect">
            <a:avLst/>
          </a:prstGeom>
          <a:ln>
            <a:solidFill>
              <a:schemeClr val="tx2"/>
            </a:solidFill>
          </a:ln>
        </p:spPr>
      </p:pic>
      <p:sp>
        <p:nvSpPr>
          <p:cNvPr id="12" name="Rectangle 11"/>
          <p:cNvSpPr/>
          <p:nvPr/>
        </p:nvSpPr>
        <p:spPr>
          <a:xfrm>
            <a:off x="932361" y="1397362"/>
            <a:ext cx="1602174" cy="523220"/>
          </a:xfrm>
          <a:prstGeom prst="rect">
            <a:avLst/>
          </a:prstGeom>
        </p:spPr>
        <p:txBody>
          <a:bodyPr wrap="square">
            <a:spAutoFit/>
          </a:bodyPr>
          <a:lstStyle/>
          <a:p>
            <a:r>
              <a:rPr lang="en-US" sz="1400" dirty="0" smtClean="0"/>
              <a:t>Purchase Order ID &amp; name</a:t>
            </a:r>
            <a:endParaRPr lang="en-US" sz="1400" dirty="0"/>
          </a:p>
        </p:txBody>
      </p:sp>
      <p:sp>
        <p:nvSpPr>
          <p:cNvPr id="13" name="Rectangle 12"/>
          <p:cNvSpPr/>
          <p:nvPr/>
        </p:nvSpPr>
        <p:spPr>
          <a:xfrm>
            <a:off x="946786" y="3115425"/>
            <a:ext cx="1819363" cy="523220"/>
          </a:xfrm>
          <a:prstGeom prst="rect">
            <a:avLst/>
          </a:prstGeom>
        </p:spPr>
        <p:txBody>
          <a:bodyPr wrap="square">
            <a:spAutoFit/>
          </a:bodyPr>
          <a:lstStyle/>
          <a:p>
            <a:r>
              <a:rPr lang="en-US" sz="1400" dirty="0" smtClean="0"/>
              <a:t>List of all details within purchase order</a:t>
            </a:r>
            <a:endParaRPr lang="en-US" sz="1400" dirty="0"/>
          </a:p>
        </p:txBody>
      </p:sp>
      <p:cxnSp>
        <p:nvCxnSpPr>
          <p:cNvPr id="14" name="Straight Arrow Connector 13"/>
          <p:cNvCxnSpPr/>
          <p:nvPr/>
        </p:nvCxnSpPr>
        <p:spPr>
          <a:xfrm>
            <a:off x="1034514" y="1887211"/>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34513" y="3138690"/>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8" name="Action Button: Return 17">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9" name="Action Button: Forward or Next 18">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ction Button: Back or Previous 19">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3600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3001820" y="1509273"/>
            <a:ext cx="8210551" cy="3894617"/>
          </a:xfrm>
          <a:prstGeom prst="rect">
            <a:avLst/>
          </a:prstGeom>
          <a:ln>
            <a:solidFill>
              <a:schemeClr val="tx2"/>
            </a:solidFill>
          </a:ln>
        </p:spPr>
      </p:pic>
      <p:sp>
        <p:nvSpPr>
          <p:cNvPr id="2" name="Title 1"/>
          <p:cNvSpPr>
            <a:spLocks noGrp="1"/>
          </p:cNvSpPr>
          <p:nvPr>
            <p:ph type="title"/>
          </p:nvPr>
        </p:nvSpPr>
        <p:spPr/>
        <p:txBody>
          <a:bodyPr/>
          <a:lstStyle/>
          <a:p>
            <a:r>
              <a:rPr lang="en-US" dirty="0"/>
              <a:t>Screenshot: </a:t>
            </a:r>
            <a:r>
              <a:rPr lang="en-US" altLang="zh-CN" dirty="0" smtClean="0"/>
              <a:t>Receiving </a:t>
            </a:r>
            <a:r>
              <a:rPr lang="en-US" altLang="zh-CN" dirty="0"/>
              <a:t>slip</a:t>
            </a:r>
            <a:endParaRPr lang="en-US" dirty="0"/>
          </a:p>
        </p:txBody>
      </p:sp>
      <p:sp>
        <p:nvSpPr>
          <p:cNvPr id="12" name="Rectangle 11"/>
          <p:cNvSpPr/>
          <p:nvPr/>
        </p:nvSpPr>
        <p:spPr>
          <a:xfrm>
            <a:off x="946786" y="1651937"/>
            <a:ext cx="1967582" cy="307777"/>
          </a:xfrm>
          <a:prstGeom prst="rect">
            <a:avLst/>
          </a:prstGeom>
        </p:spPr>
        <p:txBody>
          <a:bodyPr wrap="square">
            <a:spAutoFit/>
          </a:bodyPr>
          <a:lstStyle/>
          <a:p>
            <a:r>
              <a:rPr lang="en-US" sz="1400" dirty="0" smtClean="0"/>
              <a:t>Receiving slid ID &amp; name</a:t>
            </a:r>
            <a:endParaRPr lang="en-US" sz="1400" dirty="0"/>
          </a:p>
        </p:txBody>
      </p:sp>
      <p:sp>
        <p:nvSpPr>
          <p:cNvPr id="13" name="Rectangle 12"/>
          <p:cNvSpPr/>
          <p:nvPr/>
        </p:nvSpPr>
        <p:spPr>
          <a:xfrm>
            <a:off x="961212" y="3021711"/>
            <a:ext cx="1819363" cy="523220"/>
          </a:xfrm>
          <a:prstGeom prst="rect">
            <a:avLst/>
          </a:prstGeom>
        </p:spPr>
        <p:txBody>
          <a:bodyPr wrap="square">
            <a:spAutoFit/>
          </a:bodyPr>
          <a:lstStyle/>
          <a:p>
            <a:r>
              <a:rPr lang="en-US" sz="1400" dirty="0" smtClean="0"/>
              <a:t>List of receiving line details</a:t>
            </a:r>
            <a:endParaRPr lang="en-US" sz="1400" dirty="0"/>
          </a:p>
        </p:txBody>
      </p:sp>
      <p:cxnSp>
        <p:nvCxnSpPr>
          <p:cNvPr id="14" name="Straight Arrow Connector 13"/>
          <p:cNvCxnSpPr/>
          <p:nvPr/>
        </p:nvCxnSpPr>
        <p:spPr>
          <a:xfrm>
            <a:off x="1048939" y="1932255"/>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48939" y="3044976"/>
            <a:ext cx="30175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8" name="Action Button: Return 17">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0" name="Action Button: Back or Previous 19">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895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Codeless Configuration and Easy Updates</a:t>
            </a:r>
            <a:endParaRPr lang="en-US" dirty="0"/>
          </a:p>
        </p:txBody>
      </p:sp>
      <p:sp>
        <p:nvSpPr>
          <p:cNvPr id="5" name="Action Button: Home 4">
            <a:hlinkClick r:id="rId2"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05424407"/>
              </p:ext>
            </p:extLst>
          </p:nvPr>
        </p:nvGraphicFramePr>
        <p:xfrm>
          <a:off x="946786" y="1500543"/>
          <a:ext cx="10018869" cy="1493520"/>
        </p:xfrm>
        <a:graphic>
          <a:graphicData uri="http://schemas.openxmlformats.org/drawingml/2006/table">
            <a:tbl>
              <a:tblPr firstRow="1" bandRow="1">
                <a:tableStyleId>{6E25E649-3F16-4E02-A733-19D2CDBF48F0}</a:tableStyleId>
              </a:tblPr>
              <a:tblGrid>
                <a:gridCol w="3000101"/>
                <a:gridCol w="1754692"/>
                <a:gridCol w="1754692"/>
                <a:gridCol w="1754692"/>
                <a:gridCol w="1754692"/>
              </a:tblGrid>
              <a:tr h="370840">
                <a:tc>
                  <a:txBody>
                    <a:bodyPr/>
                    <a:lstStyle/>
                    <a:p>
                      <a:r>
                        <a:rPr lang="en-US" sz="2000" dirty="0" smtClean="0"/>
                        <a:t>Capability</a:t>
                      </a:r>
                      <a:endParaRPr lang="en-US" sz="2000" dirty="0"/>
                    </a:p>
                  </a:txBody>
                  <a:tcPr/>
                </a:tc>
                <a:tc>
                  <a:txBody>
                    <a:bodyPr/>
                    <a:lstStyle/>
                    <a:p>
                      <a:pPr algn="ctr"/>
                      <a:r>
                        <a:rPr lang="en-US" sz="2000" dirty="0" smtClean="0"/>
                        <a:t>Description &amp; Use Case</a:t>
                      </a:r>
                      <a:endParaRPr lang="en-US" sz="2000" dirty="0"/>
                    </a:p>
                  </a:txBody>
                  <a:tcPr/>
                </a:tc>
                <a:tc>
                  <a:txBody>
                    <a:bodyPr/>
                    <a:lstStyle/>
                    <a:p>
                      <a:pPr algn="ctr"/>
                      <a:r>
                        <a:rPr lang="en-US" sz="2000" dirty="0" smtClean="0"/>
                        <a:t>Technology</a:t>
                      </a:r>
                      <a:endParaRPr lang="en-US" sz="2000" dirty="0"/>
                    </a:p>
                  </a:txBody>
                  <a:tcPr/>
                </a:tc>
                <a:tc>
                  <a:txBody>
                    <a:bodyPr/>
                    <a:lstStyle/>
                    <a:p>
                      <a:pPr algn="ctr"/>
                      <a:r>
                        <a:rPr lang="en-US" sz="2000" dirty="0" smtClean="0"/>
                        <a:t>Screenshot</a:t>
                      </a:r>
                      <a:endParaRPr lang="en-US" sz="2000" dirty="0"/>
                    </a:p>
                  </a:txBody>
                  <a:tcPr/>
                </a:tc>
                <a:tc>
                  <a:txBody>
                    <a:bodyPr/>
                    <a:lstStyle/>
                    <a:p>
                      <a:pPr algn="ctr"/>
                      <a:r>
                        <a:rPr lang="en-US" sz="2000" dirty="0" smtClean="0"/>
                        <a:t>Video</a:t>
                      </a:r>
                      <a:endParaRPr lang="en-US" sz="2000" dirty="0"/>
                    </a:p>
                  </a:txBody>
                  <a:tcPr/>
                </a:tc>
              </a:tr>
              <a:tr h="370840">
                <a:tc>
                  <a:txBody>
                    <a:bodyPr/>
                    <a:lstStyle/>
                    <a:p>
                      <a:r>
                        <a:rPr lang="en-US" sz="2000" dirty="0" smtClean="0"/>
                        <a:t>Studio</a:t>
                      </a:r>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smtClean="0"/>
                        <a:t>Update Process</a:t>
                      </a:r>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bl>
          </a:graphicData>
        </a:graphic>
      </p:graphicFrame>
      <p:pic>
        <p:nvPicPr>
          <p:cNvPr id="16" name="Picture 15">
            <a:hlinkClick r:id="rId3" action="ppaction://hlinksldjump"/>
          </p:cNvPr>
          <p:cNvPicPr>
            <a:picLocks noChangeAspect="1"/>
          </p:cNvPicPr>
          <p:nvPr/>
        </p:nvPicPr>
        <p:blipFill>
          <a:blip r:embed="rId4"/>
          <a:stretch>
            <a:fillRect/>
          </a:stretch>
        </p:blipFill>
        <p:spPr>
          <a:xfrm>
            <a:off x="4811632" y="2274359"/>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8182678" y="2274359"/>
            <a:ext cx="304826" cy="274344"/>
          </a:xfrm>
          <a:prstGeom prst="rect">
            <a:avLst/>
          </a:prstGeom>
        </p:spPr>
      </p:pic>
      <p:pic>
        <p:nvPicPr>
          <p:cNvPr id="9" name="Picture 8">
            <a:hlinkClick r:id="rId7" action="ppaction://hlinksldjump"/>
          </p:cNvPr>
          <p:cNvPicPr>
            <a:picLocks noChangeAspect="1"/>
          </p:cNvPicPr>
          <p:nvPr/>
        </p:nvPicPr>
        <p:blipFill>
          <a:blip r:embed="rId4"/>
          <a:stretch>
            <a:fillRect/>
          </a:stretch>
        </p:blipFill>
        <p:spPr>
          <a:xfrm>
            <a:off x="4811632" y="2635458"/>
            <a:ext cx="195089" cy="274344"/>
          </a:xfrm>
          <a:prstGeom prst="rect">
            <a:avLst/>
          </a:prstGeom>
        </p:spPr>
      </p:pic>
      <p:pic>
        <p:nvPicPr>
          <p:cNvPr id="10" name="Picture 9">
            <a:hlinkClick r:id="rId8" action="ppaction://hlinksldjump"/>
          </p:cNvPr>
          <p:cNvPicPr>
            <a:picLocks noChangeAspect="1"/>
          </p:cNvPicPr>
          <p:nvPr/>
        </p:nvPicPr>
        <p:blipFill>
          <a:blip r:embed="rId9"/>
          <a:stretch>
            <a:fillRect/>
          </a:stretch>
        </p:blipFill>
        <p:spPr>
          <a:xfrm>
            <a:off x="6445625" y="2635458"/>
            <a:ext cx="329213" cy="274344"/>
          </a:xfrm>
          <a:prstGeom prst="rect">
            <a:avLst/>
          </a:prstGeom>
        </p:spPr>
      </p:pic>
    </p:spTree>
    <p:extLst>
      <p:ext uri="{BB962C8B-B14F-4D97-AF65-F5344CB8AC3E}">
        <p14:creationId xmlns:p14="http://schemas.microsoft.com/office/powerpoint/2010/main" val="1494537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Studio</a:t>
            </a:r>
            <a:endParaRPr lang="en-US" dirty="0"/>
          </a:p>
        </p:txBody>
      </p:sp>
      <p:sp>
        <p:nvSpPr>
          <p:cNvPr id="4" name="Text Placeholder 3"/>
          <p:cNvSpPr>
            <a:spLocks noGrp="1"/>
          </p:cNvSpPr>
          <p:nvPr>
            <p:ph type="body" sz="quarter" idx="13"/>
          </p:nvPr>
        </p:nvSpPr>
        <p:spPr/>
        <p:txBody>
          <a:bodyPr/>
          <a:lstStyle/>
          <a:p>
            <a:r>
              <a:rPr lang="en-US" dirty="0" smtClean="0"/>
              <a:t>Instant creation of new service management applications</a:t>
            </a:r>
            <a:endParaRPr lang="en-US" dirty="0"/>
          </a:p>
        </p:txBody>
      </p:sp>
      <p:sp>
        <p:nvSpPr>
          <p:cNvPr id="5" name="Rectangle 4"/>
          <p:cNvSpPr/>
          <p:nvPr/>
        </p:nvSpPr>
        <p:spPr>
          <a:xfrm>
            <a:off x="5991224" y="1996603"/>
            <a:ext cx="5865239" cy="2693045"/>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Create new user-defined process-based applications</a:t>
            </a:r>
          </a:p>
          <a:p>
            <a:pPr marL="285750" indent="-285750">
              <a:spcAft>
                <a:spcPts val="1800"/>
              </a:spcAft>
              <a:buFont typeface="Arial" panose="020B0604020202020204" pitchFamily="34" charset="0"/>
              <a:buChar char="•"/>
            </a:pPr>
            <a:r>
              <a:rPr lang="en-US" sz="2000" dirty="0" smtClean="0"/>
              <a:t>Create supporting tables to be used within existing (or new) applications</a:t>
            </a:r>
          </a:p>
          <a:p>
            <a:pPr marL="285750" indent="-285750">
              <a:spcAft>
                <a:spcPts val="1800"/>
              </a:spcAft>
              <a:buFont typeface="Arial" panose="020B0604020202020204" pitchFamily="34" charset="0"/>
              <a:buChar char="•"/>
            </a:pPr>
            <a:r>
              <a:rPr lang="en-US" sz="2000" dirty="0" smtClean="0"/>
              <a:t>Expanded codeless configuration features for greater modifications of existing applications</a:t>
            </a:r>
            <a:endParaRPr lang="en-US" sz="2000" dirty="0"/>
          </a:p>
        </p:txBody>
      </p:sp>
      <p:sp>
        <p:nvSpPr>
          <p:cNvPr id="7" name="Content Placeholder 20"/>
          <p:cNvSpPr txBox="1">
            <a:spLocks/>
          </p:cNvSpPr>
          <p:nvPr/>
        </p:nvSpPr>
        <p:spPr>
          <a:xfrm>
            <a:off x="946784" y="1998840"/>
            <a:ext cx="3891915"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Support all services, not just IT</a:t>
            </a:r>
          </a:p>
          <a:p>
            <a:r>
              <a:rPr lang="en-US" sz="2000" dirty="0" smtClean="0"/>
              <a:t>Seamless updates</a:t>
            </a:r>
          </a:p>
          <a:p>
            <a:r>
              <a:rPr lang="en-US" sz="2000" dirty="0" smtClean="0"/>
              <a:t>Fast and risk-free configuration and extension</a:t>
            </a:r>
          </a:p>
          <a:p>
            <a:r>
              <a:rPr lang="en-US" sz="2000" dirty="0" smtClean="0"/>
              <a:t>Designed for IT and line-of-business (non-IT) personnel</a:t>
            </a:r>
          </a:p>
          <a:p>
            <a:r>
              <a:rPr lang="en-US" sz="2000" dirty="0" smtClean="0"/>
              <a:t>Process owners can configure their own process rules</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3" name="Action Button: Return 12">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08264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a:t>
            </a:r>
            <a:r>
              <a:rPr lang="en-US" dirty="0"/>
              <a:t>Smart Ticket by Service Agent </a:t>
            </a:r>
          </a:p>
        </p:txBody>
      </p:sp>
      <p:sp>
        <p:nvSpPr>
          <p:cNvPr id="4" name="Text Placeholder 3"/>
          <p:cNvSpPr>
            <a:spLocks noGrp="1"/>
          </p:cNvSpPr>
          <p:nvPr>
            <p:ph type="body" sz="quarter" idx="13"/>
          </p:nvPr>
        </p:nvSpPr>
        <p:spPr/>
        <p:txBody>
          <a:bodyPr/>
          <a:lstStyle/>
          <a:p>
            <a:r>
              <a:rPr lang="en-US" dirty="0" smtClean="0"/>
              <a:t>Service Agent – Ticket Review</a:t>
            </a:r>
            <a:endParaRPr lang="en-US" dirty="0"/>
          </a:p>
        </p:txBody>
      </p:sp>
      <p:pic>
        <p:nvPicPr>
          <p:cNvPr id="7" name="Picture 6"/>
          <p:cNvPicPr>
            <a:picLocks noChangeAspect="1"/>
          </p:cNvPicPr>
          <p:nvPr/>
        </p:nvPicPr>
        <p:blipFill>
          <a:blip r:embed="rId3"/>
          <a:stretch>
            <a:fillRect/>
          </a:stretch>
        </p:blipFill>
        <p:spPr>
          <a:xfrm>
            <a:off x="3397162" y="1709546"/>
            <a:ext cx="4541881" cy="4849352"/>
          </a:xfrm>
          <a:prstGeom prst="rect">
            <a:avLst/>
          </a:prstGeom>
          <a:ln>
            <a:solidFill>
              <a:schemeClr val="accent1"/>
            </a:solidFill>
          </a:ln>
        </p:spPr>
      </p:pic>
      <p:sp>
        <p:nvSpPr>
          <p:cNvPr id="8" name="Rectangle 7"/>
          <p:cNvSpPr/>
          <p:nvPr/>
        </p:nvSpPr>
        <p:spPr>
          <a:xfrm>
            <a:off x="829354" y="2978349"/>
            <a:ext cx="2335847" cy="378565"/>
          </a:xfrm>
          <a:prstGeom prst="rect">
            <a:avLst/>
          </a:prstGeom>
          <a:noFill/>
        </p:spPr>
        <p:txBody>
          <a:bodyPr wrap="square" lIns="0" tIns="91440" rIns="0" bIns="91440" rtlCol="0">
            <a:spAutoFit/>
          </a:bodyPr>
          <a:lstStyle/>
          <a:p>
            <a:pPr>
              <a:lnSpc>
                <a:spcPct val="90000"/>
              </a:lnSpc>
            </a:pPr>
            <a:r>
              <a:rPr lang="en-US" sz="1400" dirty="0" smtClean="0"/>
              <a:t>End user submitted information</a:t>
            </a:r>
            <a:endParaRPr lang="en-US" sz="1400" dirty="0"/>
          </a:p>
        </p:txBody>
      </p:sp>
      <p:sp>
        <p:nvSpPr>
          <p:cNvPr id="9" name="Rectangle 8"/>
          <p:cNvSpPr/>
          <p:nvPr/>
        </p:nvSpPr>
        <p:spPr>
          <a:xfrm>
            <a:off x="829354" y="4206189"/>
            <a:ext cx="2205946" cy="572464"/>
          </a:xfrm>
          <a:prstGeom prst="rect">
            <a:avLst/>
          </a:prstGeom>
          <a:noFill/>
        </p:spPr>
        <p:txBody>
          <a:bodyPr wrap="square" lIns="0" tIns="91440" rIns="0" bIns="91440" rtlCol="0">
            <a:spAutoFit/>
          </a:bodyPr>
          <a:lstStyle/>
          <a:p>
            <a:pPr>
              <a:lnSpc>
                <a:spcPct val="90000"/>
              </a:lnSpc>
            </a:pPr>
            <a:r>
              <a:rPr lang="en-US" sz="1400" dirty="0" smtClean="0"/>
              <a:t>Classifications pre-populated based on end user inputs</a:t>
            </a:r>
            <a:endParaRPr lang="en-US" sz="1400" dirty="0"/>
          </a:p>
        </p:txBody>
      </p:sp>
      <p:sp>
        <p:nvSpPr>
          <p:cNvPr id="10" name="Rectangle 9"/>
          <p:cNvSpPr/>
          <p:nvPr/>
        </p:nvSpPr>
        <p:spPr>
          <a:xfrm>
            <a:off x="829354" y="5434029"/>
            <a:ext cx="2840946" cy="572464"/>
          </a:xfrm>
          <a:prstGeom prst="rect">
            <a:avLst/>
          </a:prstGeom>
          <a:noFill/>
        </p:spPr>
        <p:txBody>
          <a:bodyPr wrap="square" lIns="0" tIns="91440" rIns="0" bIns="91440" rtlCol="0">
            <a:spAutoFit/>
          </a:bodyPr>
          <a:lstStyle/>
          <a:p>
            <a:pPr>
              <a:lnSpc>
                <a:spcPct val="90000"/>
              </a:lnSpc>
            </a:pPr>
            <a:r>
              <a:rPr lang="en-US" sz="1400" dirty="0" smtClean="0"/>
              <a:t>Set an owner for follow-up </a:t>
            </a:r>
          </a:p>
          <a:p>
            <a:pPr>
              <a:lnSpc>
                <a:spcPct val="90000"/>
              </a:lnSpc>
            </a:pPr>
            <a:r>
              <a:rPr lang="en-US" sz="1400" dirty="0" smtClean="0"/>
              <a:t>(can be a pre-configured setting)</a:t>
            </a:r>
            <a:endParaRPr lang="en-US" sz="1400" dirty="0"/>
          </a:p>
        </p:txBody>
      </p:sp>
      <p:sp>
        <p:nvSpPr>
          <p:cNvPr id="11" name="Rectangle 10"/>
          <p:cNvSpPr/>
          <p:nvPr/>
        </p:nvSpPr>
        <p:spPr>
          <a:xfrm>
            <a:off x="8366805" y="4447662"/>
            <a:ext cx="2840946" cy="572464"/>
          </a:xfrm>
          <a:prstGeom prst="rect">
            <a:avLst/>
          </a:prstGeom>
          <a:noFill/>
        </p:spPr>
        <p:txBody>
          <a:bodyPr wrap="square" lIns="0" tIns="91440" rIns="0" bIns="91440" rtlCol="0">
            <a:spAutoFit/>
          </a:bodyPr>
          <a:lstStyle/>
          <a:p>
            <a:pPr>
              <a:lnSpc>
                <a:spcPct val="90000"/>
              </a:lnSpc>
            </a:pPr>
            <a:r>
              <a:rPr lang="en-US" sz="1400" dirty="0" smtClean="0"/>
              <a:t>Additional classifications and details can be setup</a:t>
            </a:r>
            <a:endParaRPr lang="en-US" sz="1400" dirty="0"/>
          </a:p>
        </p:txBody>
      </p:sp>
      <p:cxnSp>
        <p:nvCxnSpPr>
          <p:cNvPr id="12" name="Straight Arrow Connector 11"/>
          <p:cNvCxnSpPr/>
          <p:nvPr/>
        </p:nvCxnSpPr>
        <p:spPr>
          <a:xfrm>
            <a:off x="859674" y="2985927"/>
            <a:ext cx="37490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24475" y="4194518"/>
            <a:ext cx="32004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24475" y="5434029"/>
            <a:ext cx="320040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807658" y="4489744"/>
            <a:ext cx="320040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6" name="Picture 15">
            <a:hlinkClick r:id="rId4" action="ppaction://hlinksldjump"/>
          </p:cNvPr>
          <p:cNvPicPr>
            <a:picLocks noChangeAspect="1"/>
          </p:cNvPicPr>
          <p:nvPr/>
        </p:nvPicPr>
        <p:blipFill>
          <a:blip r:embed="rId5"/>
          <a:stretch>
            <a:fillRect/>
          </a:stretch>
        </p:blipFill>
        <p:spPr>
          <a:xfrm>
            <a:off x="8869133" y="6397950"/>
            <a:ext cx="195089" cy="274344"/>
          </a:xfrm>
          <a:prstGeom prst="rect">
            <a:avLst/>
          </a:prstGeom>
        </p:spPr>
      </p:pic>
      <p:pic>
        <p:nvPicPr>
          <p:cNvPr id="17" name="Picture 16">
            <a:hlinkClick r:id="rId6" action="ppaction://hlinksldjump"/>
          </p:cNvPr>
          <p:cNvPicPr>
            <a:picLocks noChangeAspect="1"/>
          </p:cNvPicPr>
          <p:nvPr/>
        </p:nvPicPr>
        <p:blipFill>
          <a:blip r:embed="rId7"/>
          <a:stretch>
            <a:fillRect/>
          </a:stretch>
        </p:blipFill>
        <p:spPr>
          <a:xfrm>
            <a:off x="9228508" y="6395456"/>
            <a:ext cx="329213" cy="274344"/>
          </a:xfrm>
          <a:prstGeom prst="rect">
            <a:avLst/>
          </a:prstGeom>
        </p:spPr>
      </p:pic>
      <p:pic>
        <p:nvPicPr>
          <p:cNvPr id="18" name="Picture 17">
            <a:hlinkClick r:id="rId8" action="ppaction://hlinksldjump"/>
          </p:cNvPr>
          <p:cNvPicPr>
            <a:picLocks noChangeAspect="1"/>
          </p:cNvPicPr>
          <p:nvPr/>
        </p:nvPicPr>
        <p:blipFill>
          <a:blip r:embed="rId9"/>
          <a:stretch>
            <a:fillRect/>
          </a:stretch>
        </p:blipFill>
        <p:spPr>
          <a:xfrm>
            <a:off x="9722007" y="6395084"/>
            <a:ext cx="304826" cy="274344"/>
          </a:xfrm>
          <a:prstGeom prst="rect">
            <a:avLst/>
          </a:prstGeom>
        </p:spPr>
      </p:pic>
      <p:pic>
        <p:nvPicPr>
          <p:cNvPr id="19" name="Picture 18">
            <a:hlinkClick r:id="rId10" action="ppaction://hlinksldjump"/>
          </p:cNvPr>
          <p:cNvPicPr>
            <a:picLocks noChangeAspect="1"/>
          </p:cNvPicPr>
          <p:nvPr/>
        </p:nvPicPr>
        <p:blipFill>
          <a:blip r:embed="rId11"/>
          <a:stretch>
            <a:fillRect/>
          </a:stretch>
        </p:blipFill>
        <p:spPr>
          <a:xfrm>
            <a:off x="10191119" y="6395084"/>
            <a:ext cx="231668" cy="274344"/>
          </a:xfrm>
          <a:prstGeom prst="rect">
            <a:avLst/>
          </a:prstGeom>
        </p:spPr>
      </p:pic>
      <p:sp>
        <p:nvSpPr>
          <p:cNvPr id="20" name="Action Button: Return 19">
            <a:hlinkClick r:id="rId12" action="ppaction://hlinksldjump" highlightClick="1"/>
          </p:cNvPr>
          <p:cNvSpPr/>
          <p:nvPr/>
        </p:nvSpPr>
        <p:spPr>
          <a:xfrm>
            <a:off x="10600972" y="6395084"/>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Action Button: Back or Previous 20">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6587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32547" y="1351721"/>
            <a:ext cx="6092983" cy="2798160"/>
          </a:xfrm>
          <a:prstGeom prst="rect">
            <a:avLst/>
          </a:prstGeom>
          <a:ln>
            <a:solidFill>
              <a:schemeClr val="tx1"/>
            </a:solidFill>
          </a:ln>
        </p:spPr>
      </p:pic>
      <p:sp>
        <p:nvSpPr>
          <p:cNvPr id="2" name="Title 1"/>
          <p:cNvSpPr>
            <a:spLocks noGrp="1"/>
          </p:cNvSpPr>
          <p:nvPr>
            <p:ph type="title"/>
          </p:nvPr>
        </p:nvSpPr>
        <p:spPr/>
        <p:txBody>
          <a:bodyPr/>
          <a:lstStyle/>
          <a:p>
            <a:r>
              <a:rPr lang="en-US" dirty="0" smtClean="0"/>
              <a:t>Screenshot: Studio Basics</a:t>
            </a:r>
            <a:endParaRPr lang="en-GB" dirty="0"/>
          </a:p>
        </p:txBody>
      </p:sp>
      <p:pic>
        <p:nvPicPr>
          <p:cNvPr id="8" name="Picture 7"/>
          <p:cNvPicPr>
            <a:picLocks noChangeAspect="1"/>
          </p:cNvPicPr>
          <p:nvPr/>
        </p:nvPicPr>
        <p:blipFill rotWithShape="1">
          <a:blip r:embed="rId4"/>
          <a:srcRect l="4375" t="8166" r="4375" b="7004"/>
          <a:stretch/>
        </p:blipFill>
        <p:spPr>
          <a:xfrm>
            <a:off x="3432686" y="3849764"/>
            <a:ext cx="5092704" cy="2546352"/>
          </a:xfrm>
          <a:prstGeom prst="rect">
            <a:avLst/>
          </a:prstGeom>
          <a:ln>
            <a:solidFill>
              <a:schemeClr val="tx1"/>
            </a:solidFill>
          </a:ln>
        </p:spPr>
      </p:pic>
      <p:cxnSp>
        <p:nvCxnSpPr>
          <p:cNvPr id="7" name="Straight Arrow Connector 6"/>
          <p:cNvCxnSpPr/>
          <p:nvPr/>
        </p:nvCxnSpPr>
        <p:spPr>
          <a:xfrm>
            <a:off x="721749" y="3625426"/>
            <a:ext cx="46634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605958" y="5090072"/>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23485" y="3100972"/>
            <a:ext cx="2107035" cy="523220"/>
          </a:xfrm>
          <a:prstGeom prst="rect">
            <a:avLst/>
          </a:prstGeom>
        </p:spPr>
        <p:txBody>
          <a:bodyPr wrap="square">
            <a:spAutoFit/>
          </a:bodyPr>
          <a:lstStyle/>
          <a:p>
            <a:r>
              <a:rPr lang="en-US" sz="1400" dirty="0" smtClean="0"/>
              <a:t>Create new tables / add entries to menu structure</a:t>
            </a:r>
            <a:endParaRPr lang="en-US" sz="1400" dirty="0"/>
          </a:p>
        </p:txBody>
      </p:sp>
      <p:sp>
        <p:nvSpPr>
          <p:cNvPr id="11" name="Rectangle 10"/>
          <p:cNvSpPr/>
          <p:nvPr/>
        </p:nvSpPr>
        <p:spPr>
          <a:xfrm>
            <a:off x="8925996" y="5090072"/>
            <a:ext cx="2606042" cy="523220"/>
          </a:xfrm>
          <a:prstGeom prst="rect">
            <a:avLst/>
          </a:prstGeom>
        </p:spPr>
        <p:txBody>
          <a:bodyPr wrap="square">
            <a:spAutoFit/>
          </a:bodyPr>
          <a:lstStyle/>
          <a:p>
            <a:r>
              <a:rPr lang="en-US" sz="1400" dirty="0" smtClean="0"/>
              <a:t>Define forms, configure workflow and/or add business rules</a:t>
            </a:r>
            <a:endParaRPr lang="en-US" sz="1400" dirty="0"/>
          </a:p>
        </p:txBody>
      </p:sp>
      <p:cxnSp>
        <p:nvCxnSpPr>
          <p:cNvPr id="12" name="Straight Arrow Connector 11"/>
          <p:cNvCxnSpPr/>
          <p:nvPr/>
        </p:nvCxnSpPr>
        <p:spPr>
          <a:xfrm>
            <a:off x="8145755" y="2017298"/>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088523" y="1494078"/>
            <a:ext cx="2107035" cy="523220"/>
          </a:xfrm>
          <a:prstGeom prst="rect">
            <a:avLst/>
          </a:prstGeom>
        </p:spPr>
        <p:txBody>
          <a:bodyPr wrap="square">
            <a:spAutoFit/>
          </a:bodyPr>
          <a:lstStyle/>
          <a:p>
            <a:r>
              <a:rPr lang="en-US" sz="1400" dirty="0" smtClean="0"/>
              <a:t>Entity links: one-to-many reference to another table</a:t>
            </a:r>
            <a:endParaRPr lang="en-US" sz="1400" dirty="0"/>
          </a:p>
        </p:txBody>
      </p:sp>
      <p:cxnSp>
        <p:nvCxnSpPr>
          <p:cNvPr id="14" name="Straight Arrow Connector 13"/>
          <p:cNvCxnSpPr/>
          <p:nvPr/>
        </p:nvCxnSpPr>
        <p:spPr>
          <a:xfrm>
            <a:off x="8145755" y="2291318"/>
            <a:ext cx="30175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056240" y="2287124"/>
            <a:ext cx="2107035" cy="523220"/>
          </a:xfrm>
          <a:prstGeom prst="rect">
            <a:avLst/>
          </a:prstGeom>
        </p:spPr>
        <p:txBody>
          <a:bodyPr wrap="square">
            <a:spAutoFit/>
          </a:bodyPr>
          <a:lstStyle/>
          <a:p>
            <a:r>
              <a:rPr lang="en-US" sz="1400" dirty="0" smtClean="0"/>
              <a:t>Relations: many-to-many reference to another table</a:t>
            </a:r>
            <a:endParaRPr lang="en-US" sz="1400" dirty="0"/>
          </a:p>
        </p:txBody>
      </p:sp>
      <p:sp>
        <p:nvSpPr>
          <p:cNvPr id="16" name="Action Button: Forward or Next 15">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hlinkClick r:id="rId5" action="ppaction://hlinksldjump"/>
          </p:cNvPr>
          <p:cNvPicPr>
            <a:picLocks noChangeAspect="1"/>
          </p:cNvPicPr>
          <p:nvPr/>
        </p:nvPicPr>
        <p:blipFill>
          <a:blip r:embed="rId6"/>
          <a:stretch>
            <a:fillRect/>
          </a:stretch>
        </p:blipFill>
        <p:spPr>
          <a:xfrm>
            <a:off x="8869133" y="6371055"/>
            <a:ext cx="195089" cy="274344"/>
          </a:xfrm>
          <a:prstGeom prst="rect">
            <a:avLst/>
          </a:prstGeom>
        </p:spPr>
      </p:pic>
      <p:pic>
        <p:nvPicPr>
          <p:cNvPr id="18" name="Picture 17">
            <a:hlinkClick r:id="rId7" action="ppaction://hlinksldjump"/>
          </p:cNvPr>
          <p:cNvPicPr>
            <a:picLocks noChangeAspect="1"/>
          </p:cNvPicPr>
          <p:nvPr/>
        </p:nvPicPr>
        <p:blipFill>
          <a:blip r:embed="rId8"/>
          <a:stretch>
            <a:fillRect/>
          </a:stretch>
        </p:blipFill>
        <p:spPr>
          <a:xfrm>
            <a:off x="9722007" y="6368189"/>
            <a:ext cx="304826" cy="274344"/>
          </a:xfrm>
          <a:prstGeom prst="rect">
            <a:avLst/>
          </a:prstGeom>
        </p:spPr>
      </p:pic>
      <p:sp>
        <p:nvSpPr>
          <p:cNvPr id="19" name="Action Button: Return 18">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906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190247" y="2005740"/>
            <a:ext cx="7619999" cy="3533264"/>
          </a:xfrm>
          <a:prstGeom prst="rect">
            <a:avLst/>
          </a:prstGeom>
          <a:ln>
            <a:solidFill>
              <a:schemeClr val="tx1"/>
            </a:solidFill>
          </a:ln>
        </p:spPr>
      </p:pic>
      <p:sp>
        <p:nvSpPr>
          <p:cNvPr id="3" name="Slide Number Placeholder 2"/>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en-US" smtClean="0"/>
              <a:t>91</a:t>
            </a:fld>
            <a:endParaRPr lang="en-US" dirty="0"/>
          </a:p>
        </p:txBody>
      </p:sp>
      <p:sp>
        <p:nvSpPr>
          <p:cNvPr id="4" name="Title 2"/>
          <p:cNvSpPr>
            <a:spLocks noGrp="1"/>
          </p:cNvSpPr>
          <p:nvPr>
            <p:ph type="title"/>
          </p:nvPr>
        </p:nvSpPr>
        <p:spPr>
          <a:xfrm>
            <a:off x="941950" y="401108"/>
            <a:ext cx="9755217" cy="852364"/>
          </a:xfrm>
        </p:spPr>
        <p:txBody>
          <a:bodyPr/>
          <a:lstStyle/>
          <a:p>
            <a:r>
              <a:rPr lang="en-US" dirty="0" smtClean="0">
                <a:latin typeface="MetricHPE"/>
              </a:rPr>
              <a:t>Screenshot: Studio Approval Support</a:t>
            </a:r>
            <a:endParaRPr lang="en-US" dirty="0">
              <a:latin typeface="MetricHPE"/>
            </a:endParaRPr>
          </a:p>
        </p:txBody>
      </p:sp>
      <p:cxnSp>
        <p:nvCxnSpPr>
          <p:cNvPr id="8" name="Straight Arrow Connector 7"/>
          <p:cNvCxnSpPr/>
          <p:nvPr/>
        </p:nvCxnSpPr>
        <p:spPr>
          <a:xfrm>
            <a:off x="532563" y="4566852"/>
            <a:ext cx="466344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32563" y="4043632"/>
            <a:ext cx="1735644" cy="523220"/>
          </a:xfrm>
          <a:prstGeom prst="rect">
            <a:avLst/>
          </a:prstGeom>
        </p:spPr>
        <p:txBody>
          <a:bodyPr wrap="square">
            <a:spAutoFit/>
          </a:bodyPr>
          <a:lstStyle/>
          <a:p>
            <a:r>
              <a:rPr lang="en-US" sz="1400" dirty="0" smtClean="0"/>
              <a:t>Visualization of all processes</a:t>
            </a:r>
            <a:endParaRPr lang="en-US" sz="1400" dirty="0"/>
          </a:p>
        </p:txBody>
      </p:sp>
      <p:cxnSp>
        <p:nvCxnSpPr>
          <p:cNvPr id="12" name="Straight Arrow Connector 11"/>
          <p:cNvCxnSpPr/>
          <p:nvPr/>
        </p:nvCxnSpPr>
        <p:spPr>
          <a:xfrm>
            <a:off x="5474860" y="2557843"/>
            <a:ext cx="557784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30113" y="2551204"/>
            <a:ext cx="1829341" cy="523220"/>
          </a:xfrm>
          <a:prstGeom prst="rect">
            <a:avLst/>
          </a:prstGeom>
        </p:spPr>
        <p:txBody>
          <a:bodyPr wrap="square">
            <a:spAutoFit/>
          </a:bodyPr>
          <a:lstStyle/>
          <a:p>
            <a:r>
              <a:rPr lang="en-US" sz="1400" dirty="0" smtClean="0"/>
              <a:t>Create approval definitions</a:t>
            </a:r>
            <a:endParaRPr lang="en-US" sz="1400" dirty="0"/>
          </a:p>
        </p:txBody>
      </p:sp>
      <p:cxnSp>
        <p:nvCxnSpPr>
          <p:cNvPr id="14" name="Straight Arrow Connector 13"/>
          <p:cNvCxnSpPr/>
          <p:nvPr/>
        </p:nvCxnSpPr>
        <p:spPr>
          <a:xfrm>
            <a:off x="8605958" y="5090072"/>
            <a:ext cx="29260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810246" y="4566852"/>
            <a:ext cx="1829341" cy="523220"/>
          </a:xfrm>
          <a:prstGeom prst="rect">
            <a:avLst/>
          </a:prstGeom>
        </p:spPr>
        <p:txBody>
          <a:bodyPr wrap="square">
            <a:spAutoFit/>
          </a:bodyPr>
          <a:lstStyle/>
          <a:p>
            <a:r>
              <a:rPr lang="en-US" sz="1400" dirty="0" smtClean="0"/>
              <a:t>Enable approval plans in a workflow</a:t>
            </a:r>
            <a:endParaRPr lang="en-US" sz="1400" dirty="0"/>
          </a:p>
        </p:txBody>
      </p:sp>
      <p:pic>
        <p:nvPicPr>
          <p:cNvPr id="20" name="Picture 19">
            <a:hlinkClick r:id="rId4" action="ppaction://hlinksldjump"/>
          </p:cNvPr>
          <p:cNvPicPr>
            <a:picLocks noChangeAspect="1"/>
          </p:cNvPicPr>
          <p:nvPr/>
        </p:nvPicPr>
        <p:blipFill>
          <a:blip r:embed="rId5"/>
          <a:stretch>
            <a:fillRect/>
          </a:stretch>
        </p:blipFill>
        <p:spPr>
          <a:xfrm>
            <a:off x="8869133" y="6371055"/>
            <a:ext cx="195089" cy="274344"/>
          </a:xfrm>
          <a:prstGeom prst="rect">
            <a:avLst/>
          </a:prstGeom>
        </p:spPr>
      </p:pic>
      <p:pic>
        <p:nvPicPr>
          <p:cNvPr id="21" name="Picture 20">
            <a:hlinkClick r:id="rId6" action="ppaction://hlinksldjump"/>
          </p:cNvPr>
          <p:cNvPicPr>
            <a:picLocks noChangeAspect="1"/>
          </p:cNvPicPr>
          <p:nvPr/>
        </p:nvPicPr>
        <p:blipFill>
          <a:blip r:embed="rId7"/>
          <a:stretch>
            <a:fillRect/>
          </a:stretch>
        </p:blipFill>
        <p:spPr>
          <a:xfrm>
            <a:off x="9722007" y="6368189"/>
            <a:ext cx="304826" cy="274344"/>
          </a:xfrm>
          <a:prstGeom prst="rect">
            <a:avLst/>
          </a:prstGeom>
        </p:spPr>
      </p:pic>
      <p:sp>
        <p:nvSpPr>
          <p:cNvPr id="23" name="Action Button: Return 22">
            <a:hlinkClick r:id="rId8"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9" name="Action Button: Back or Previous 28">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ction Button: Forward or Next 29">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9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478401" y="1735061"/>
            <a:ext cx="7248533" cy="3423505"/>
          </a:xfrm>
          <a:prstGeom prst="rect">
            <a:avLst/>
          </a:prstGeom>
          <a:ln>
            <a:solidFill>
              <a:schemeClr val="tx1"/>
            </a:solidFill>
          </a:ln>
        </p:spPr>
      </p:pic>
      <p:sp>
        <p:nvSpPr>
          <p:cNvPr id="2" name="Title 1"/>
          <p:cNvSpPr>
            <a:spLocks noGrp="1"/>
          </p:cNvSpPr>
          <p:nvPr>
            <p:ph type="title"/>
          </p:nvPr>
        </p:nvSpPr>
        <p:spPr/>
        <p:txBody>
          <a:bodyPr/>
          <a:lstStyle/>
          <a:p>
            <a:r>
              <a:rPr lang="en-US" dirty="0" smtClean="0"/>
              <a:t>Screenshot: Studio Custom </a:t>
            </a:r>
            <a:r>
              <a:rPr lang="en-US" dirty="0"/>
              <a:t>Actions</a:t>
            </a:r>
            <a:endParaRPr lang="en-GB" dirty="0"/>
          </a:p>
        </p:txBody>
      </p:sp>
      <p:cxnSp>
        <p:nvCxnSpPr>
          <p:cNvPr id="8" name="Straight Arrow Connector 7"/>
          <p:cNvCxnSpPr/>
          <p:nvPr/>
        </p:nvCxnSpPr>
        <p:spPr>
          <a:xfrm>
            <a:off x="428961" y="2476795"/>
            <a:ext cx="210312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227602" y="3697863"/>
            <a:ext cx="429768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8960" y="2476795"/>
            <a:ext cx="1922353" cy="738664"/>
          </a:xfrm>
          <a:prstGeom prst="rect">
            <a:avLst/>
          </a:prstGeom>
        </p:spPr>
        <p:txBody>
          <a:bodyPr wrap="square">
            <a:spAutoFit/>
          </a:bodyPr>
          <a:lstStyle/>
          <a:p>
            <a:r>
              <a:rPr lang="en-US" sz="1400" dirty="0" smtClean="0"/>
              <a:t>Configure to trigger a workflow and call one or more business rules</a:t>
            </a:r>
            <a:endParaRPr lang="en-US" sz="1400" dirty="0"/>
          </a:p>
        </p:txBody>
      </p:sp>
      <p:sp>
        <p:nvSpPr>
          <p:cNvPr id="13" name="Rectangle 12"/>
          <p:cNvSpPr/>
          <p:nvPr/>
        </p:nvSpPr>
        <p:spPr>
          <a:xfrm>
            <a:off x="9726934" y="3689551"/>
            <a:ext cx="1922353" cy="738664"/>
          </a:xfrm>
          <a:prstGeom prst="rect">
            <a:avLst/>
          </a:prstGeom>
        </p:spPr>
        <p:txBody>
          <a:bodyPr wrap="square">
            <a:spAutoFit/>
          </a:bodyPr>
          <a:lstStyle/>
          <a:p>
            <a:r>
              <a:rPr lang="en-US" sz="1400" dirty="0" smtClean="0"/>
              <a:t>Trigger business rules from the custom action button</a:t>
            </a:r>
            <a:endParaRPr lang="en-US" sz="1400" dirty="0"/>
          </a:p>
        </p:txBody>
      </p:sp>
      <p:sp>
        <p:nvSpPr>
          <p:cNvPr id="14" name="Action Button: Back or Previous 13">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ction Button: Forward or Next 14">
            <a:hlinkClick r:id="" action="ppaction://hlinkshowjump?jump=nextslide" highlightClick="1"/>
          </p:cNvPr>
          <p:cNvSpPr/>
          <p:nvPr/>
        </p:nvSpPr>
        <p:spPr>
          <a:xfrm>
            <a:off x="11624918" y="5992320"/>
            <a:ext cx="274320" cy="274320"/>
          </a:xfrm>
          <a:prstGeom prst="actionButtonForwardNex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8" name="Action Button: Return 17">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0900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25933" y="2020998"/>
            <a:ext cx="6236065" cy="3024957"/>
          </a:xfrm>
          <a:prstGeom prst="rect">
            <a:avLst/>
          </a:prstGeom>
          <a:ln>
            <a:solidFill>
              <a:schemeClr val="tx1"/>
            </a:solidFill>
          </a:ln>
        </p:spPr>
      </p:pic>
      <p:sp>
        <p:nvSpPr>
          <p:cNvPr id="2" name="Title 1"/>
          <p:cNvSpPr>
            <a:spLocks noGrp="1"/>
          </p:cNvSpPr>
          <p:nvPr>
            <p:ph type="title"/>
          </p:nvPr>
        </p:nvSpPr>
        <p:spPr/>
        <p:txBody>
          <a:bodyPr/>
          <a:lstStyle/>
          <a:p>
            <a:r>
              <a:rPr lang="en-US" dirty="0" smtClean="0"/>
              <a:t>Screenshot: Studio Service </a:t>
            </a:r>
            <a:r>
              <a:rPr lang="en-US" dirty="0"/>
              <a:t>Level Management</a:t>
            </a:r>
            <a:endParaRPr lang="en-GB" dirty="0"/>
          </a:p>
        </p:txBody>
      </p:sp>
      <p:cxnSp>
        <p:nvCxnSpPr>
          <p:cNvPr id="7" name="Straight Arrow Connector 6"/>
          <p:cNvCxnSpPr/>
          <p:nvPr/>
        </p:nvCxnSpPr>
        <p:spPr>
          <a:xfrm>
            <a:off x="982818" y="2616433"/>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997722" y="3157671"/>
            <a:ext cx="5760720" cy="0"/>
          </a:xfrm>
          <a:prstGeom prst="straightConnector1">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46786" y="2616433"/>
            <a:ext cx="2120548" cy="738664"/>
          </a:xfrm>
          <a:prstGeom prst="rect">
            <a:avLst/>
          </a:prstGeom>
        </p:spPr>
        <p:txBody>
          <a:bodyPr wrap="square">
            <a:spAutoFit/>
          </a:bodyPr>
          <a:lstStyle/>
          <a:p>
            <a:r>
              <a:rPr lang="en-US" sz="1400" dirty="0" smtClean="0"/>
              <a:t>Service Level Management support for user-defined record types</a:t>
            </a:r>
            <a:endParaRPr lang="en-US" sz="1400" dirty="0"/>
          </a:p>
        </p:txBody>
      </p:sp>
      <p:sp>
        <p:nvSpPr>
          <p:cNvPr id="10" name="Rectangle 9"/>
          <p:cNvSpPr/>
          <p:nvPr/>
        </p:nvSpPr>
        <p:spPr>
          <a:xfrm>
            <a:off x="9361998" y="3155166"/>
            <a:ext cx="1624130" cy="523220"/>
          </a:xfrm>
          <a:prstGeom prst="rect">
            <a:avLst/>
          </a:prstGeom>
        </p:spPr>
        <p:txBody>
          <a:bodyPr wrap="square">
            <a:spAutoFit/>
          </a:bodyPr>
          <a:lstStyle/>
          <a:p>
            <a:r>
              <a:rPr lang="en-US" sz="1400" dirty="0" smtClean="0"/>
              <a:t>Define Service Level Targets (SLTs)</a:t>
            </a:r>
            <a:endParaRPr lang="en-US" sz="1400" dirty="0"/>
          </a:p>
        </p:txBody>
      </p:sp>
      <p:sp>
        <p:nvSpPr>
          <p:cNvPr id="11" name="Rectangle 10"/>
          <p:cNvSpPr/>
          <p:nvPr/>
        </p:nvSpPr>
        <p:spPr>
          <a:xfrm>
            <a:off x="946786" y="4185177"/>
            <a:ext cx="2120548" cy="523220"/>
          </a:xfrm>
          <a:prstGeom prst="rect">
            <a:avLst/>
          </a:prstGeom>
        </p:spPr>
        <p:txBody>
          <a:bodyPr wrap="square">
            <a:spAutoFit/>
          </a:bodyPr>
          <a:lstStyle/>
          <a:p>
            <a:r>
              <a:rPr lang="en-US" sz="1400" dirty="0" smtClean="0"/>
              <a:t>Configure start, stop and suspend conditions</a:t>
            </a:r>
            <a:endParaRPr lang="en-US" sz="1400" dirty="0"/>
          </a:p>
        </p:txBody>
      </p:sp>
      <p:cxnSp>
        <p:nvCxnSpPr>
          <p:cNvPr id="12" name="Straight Arrow Connector 11"/>
          <p:cNvCxnSpPr/>
          <p:nvPr/>
        </p:nvCxnSpPr>
        <p:spPr>
          <a:xfrm>
            <a:off x="991080" y="4183782"/>
            <a:ext cx="2194560" cy="0"/>
          </a:xfrm>
          <a:prstGeom prst="straightConnector1">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 name="Action Button: Back or Previous 12">
            <a:hlinkClick r:id="" action="ppaction://hlinkshowjump?jump=previousslide" highlightClick="1"/>
          </p:cNvPr>
          <p:cNvSpPr/>
          <p:nvPr/>
        </p:nvSpPr>
        <p:spPr>
          <a:xfrm>
            <a:off x="11258551" y="5992320"/>
            <a:ext cx="276786" cy="274320"/>
          </a:xfrm>
          <a:prstGeom prst="actionButtonBackPrevio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16" name="Picture 15">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sp>
        <p:nvSpPr>
          <p:cNvPr id="17" name="Action Button: Return 16">
            <a:hlinkClick r:id="rId7"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0271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Update Process</a:t>
            </a:r>
            <a:endParaRPr lang="en-US" dirty="0"/>
          </a:p>
        </p:txBody>
      </p:sp>
      <p:sp>
        <p:nvSpPr>
          <p:cNvPr id="4" name="Text Placeholder 3"/>
          <p:cNvSpPr>
            <a:spLocks noGrp="1"/>
          </p:cNvSpPr>
          <p:nvPr>
            <p:ph type="body" sz="quarter" idx="13"/>
          </p:nvPr>
        </p:nvSpPr>
        <p:spPr/>
        <p:txBody>
          <a:bodyPr/>
          <a:lstStyle/>
          <a:p>
            <a:r>
              <a:rPr lang="en-US" dirty="0" smtClean="0"/>
              <a:t>A guide to upgrading SMAX</a:t>
            </a:r>
            <a:endParaRPr lang="en-US" dirty="0"/>
          </a:p>
        </p:txBody>
      </p:sp>
      <p:sp>
        <p:nvSpPr>
          <p:cNvPr id="5" name="Rectangle 4"/>
          <p:cNvSpPr/>
          <p:nvPr/>
        </p:nvSpPr>
        <p:spPr>
          <a:xfrm>
            <a:off x="5991224" y="1996603"/>
            <a:ext cx="5865239" cy="1000274"/>
          </a:xfrm>
          <a:prstGeom prst="rect">
            <a:avLst/>
          </a:prstGeom>
        </p:spPr>
        <p:txBody>
          <a:bodyPr wrap="square">
            <a:spAutoFit/>
          </a:bodyPr>
          <a:lstStyle/>
          <a:p>
            <a:pPr>
              <a:spcAft>
                <a:spcPts val="1800"/>
              </a:spcAft>
            </a:pPr>
            <a:r>
              <a:rPr lang="en-US" sz="2400" b="1" dirty="0" smtClean="0"/>
              <a:t>Use </a:t>
            </a:r>
            <a:r>
              <a:rPr lang="en-US" sz="2400" b="1" dirty="0"/>
              <a:t>Cases</a:t>
            </a:r>
          </a:p>
          <a:p>
            <a:pPr marL="285750" indent="-285750">
              <a:spcAft>
                <a:spcPts val="1800"/>
              </a:spcAft>
              <a:buFont typeface="Arial" panose="020B0604020202020204" pitchFamily="34" charset="0"/>
              <a:buChar char="•"/>
            </a:pPr>
            <a:r>
              <a:rPr lang="en-US" sz="2000" dirty="0" smtClean="0"/>
              <a:t>Update SMAX to the latest version</a:t>
            </a:r>
            <a:endParaRPr lang="en-US" sz="2000" dirty="0"/>
          </a:p>
        </p:txBody>
      </p:sp>
      <p:sp>
        <p:nvSpPr>
          <p:cNvPr id="7" name="Content Placeholder 20"/>
          <p:cNvSpPr txBox="1">
            <a:spLocks/>
          </p:cNvSpPr>
          <p:nvPr/>
        </p:nvSpPr>
        <p:spPr>
          <a:xfrm>
            <a:off x="946784" y="1998840"/>
            <a:ext cx="3891915"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In-place update with “minimum downtime”</a:t>
            </a: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sp>
        <p:nvSpPr>
          <p:cNvPr id="13" name="Action Button: Return 12">
            <a:hlinkClick r:id="rId5"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0" name="Picture 9">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spTree>
    <p:extLst>
      <p:ext uri="{BB962C8B-B14F-4D97-AF65-F5344CB8AC3E}">
        <p14:creationId xmlns:p14="http://schemas.microsoft.com/office/powerpoint/2010/main" val="58090788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In place update for the SMA Suite</a:t>
            </a:r>
            <a:endParaRPr lang="en-US" dirty="0"/>
          </a:p>
        </p:txBody>
      </p:sp>
      <p:sp>
        <p:nvSpPr>
          <p:cNvPr id="5" name="Content Placeholder 2"/>
          <p:cNvSpPr txBox="1">
            <a:spLocks/>
          </p:cNvSpPr>
          <p:nvPr/>
        </p:nvSpPr>
        <p:spPr>
          <a:xfrm>
            <a:off x="512848" y="1536602"/>
            <a:ext cx="6440744" cy="14015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Wingdings" panose="05000000000000000000" pitchFamily="2" charset="2"/>
              <a:buChar char="§"/>
              <a:defRPr sz="2000" kern="1200">
                <a:solidFill>
                  <a:schemeClr val="tx1"/>
                </a:solidFill>
                <a:latin typeface="+mn-lt"/>
                <a:ea typeface="+mn-ea"/>
                <a:cs typeface="+mn-cs"/>
              </a:defRPr>
            </a:lvl1pPr>
            <a:lvl2pPr marL="400050" indent="-171450" algn="l" defTabSz="914400" rtl="0" eaLnBrk="1" latinLnBrk="0" hangingPunct="1">
              <a:lnSpc>
                <a:spcPct val="90000"/>
              </a:lnSpc>
              <a:spcBef>
                <a:spcPts val="0"/>
              </a:spcBef>
              <a:spcAft>
                <a:spcPts val="1200"/>
              </a:spcAft>
              <a:buFont typeface="Calibri" panose="020F0502020204030204" pitchFamily="34" charset="0"/>
              <a:buChar char="-"/>
              <a:defRPr sz="1800" kern="1200">
                <a:solidFill>
                  <a:schemeClr val="tx1"/>
                </a:solidFill>
                <a:latin typeface="+mn-lt"/>
                <a:ea typeface="+mn-ea"/>
                <a:cs typeface="+mn-cs"/>
              </a:defRPr>
            </a:lvl2pPr>
            <a:lvl3pPr marL="571500" indent="-171450" algn="l" defTabSz="914400" rtl="0" eaLnBrk="1" latinLnBrk="0" hangingPunct="1">
              <a:lnSpc>
                <a:spcPct val="90000"/>
              </a:lnSpc>
              <a:spcBef>
                <a:spcPts val="0"/>
              </a:spcBef>
              <a:spcAft>
                <a:spcPts val="1200"/>
              </a:spcAft>
              <a:buFont typeface="Calibri" panose="020F050202020403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914400" indent="-1714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r>
              <a:rPr kumimoji="0" lang="en-US" sz="2000" b="0" i="0" u="none" strike="noStrike" kern="1200" cap="none" spc="0" normalizeH="0" baseline="0" noProof="0" smtClean="0">
                <a:ln>
                  <a:noFill/>
                </a:ln>
                <a:solidFill>
                  <a:srgbClr val="212E35"/>
                </a:solidFill>
                <a:effectLst/>
                <a:uLnTx/>
                <a:uFillTx/>
                <a:latin typeface="Calibri" panose="020F0502020204030204"/>
                <a:ea typeface="+mn-ea"/>
                <a:cs typeface="+mn-cs"/>
              </a:rPr>
              <a:t>New “in-place update” framework updates SMA-services according to the service dependencies</a:t>
            </a:r>
          </a:p>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r>
              <a:rPr kumimoji="0" lang="en-US" sz="2000" b="0" i="0" u="none" strike="noStrike" kern="1200" cap="none" spc="0" normalizeH="0" baseline="0" noProof="0" smtClean="0">
                <a:ln>
                  <a:noFill/>
                </a:ln>
                <a:solidFill>
                  <a:srgbClr val="212E35"/>
                </a:solidFill>
                <a:effectLst/>
                <a:uLnTx/>
                <a:uFillTx/>
                <a:latin typeface="Calibri" panose="020F0502020204030204"/>
                <a:ea typeface="+mn-ea"/>
                <a:cs typeface="+mn-cs"/>
              </a:rPr>
              <a:t>Rolling updates to the SMA suite ensure that suite is updated with minimal downtime</a:t>
            </a:r>
          </a:p>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endParaRPr kumimoji="0" lang="en-US" sz="2000" b="0" i="0" u="none" strike="noStrike" kern="1200" cap="none" spc="0" normalizeH="0" baseline="0" noProof="0" smtClean="0">
              <a:ln>
                <a:noFill/>
              </a:ln>
              <a:solidFill>
                <a:srgbClr val="212E35"/>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212E35"/>
              </a:solidFill>
              <a:effectLst/>
              <a:uLnTx/>
              <a:uFillTx/>
              <a:latin typeface="Calibri" panose="020F0502020204030204"/>
              <a:ea typeface="+mn-ea"/>
              <a:cs typeface="+mn-cs"/>
            </a:endParaRPr>
          </a:p>
        </p:txBody>
      </p:sp>
      <p:graphicFrame>
        <p:nvGraphicFramePr>
          <p:cNvPr id="6" name="Diagram 5"/>
          <p:cNvGraphicFramePr/>
          <p:nvPr>
            <p:extLst>
              <p:ext uri="{D42A27DB-BD31-4B8C-83A1-F6EECF244321}">
                <p14:modId xmlns:p14="http://schemas.microsoft.com/office/powerpoint/2010/main" val="2227799539"/>
              </p:ext>
            </p:extLst>
          </p:nvPr>
        </p:nvGraphicFramePr>
        <p:xfrm>
          <a:off x="512848" y="2237370"/>
          <a:ext cx="7077332" cy="3723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897593" y="5145956"/>
            <a:ext cx="316849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212E35"/>
                </a:solidFill>
                <a:effectLst/>
                <a:uLnTx/>
                <a:uFillTx/>
              </a:rPr>
              <a:t>Steps to update CDF/SMA suite</a:t>
            </a:r>
          </a:p>
        </p:txBody>
      </p:sp>
      <p:sp>
        <p:nvSpPr>
          <p:cNvPr id="8" name="Rectangle 7"/>
          <p:cNvSpPr/>
          <p:nvPr/>
        </p:nvSpPr>
        <p:spPr>
          <a:xfrm>
            <a:off x="8118164" y="4591958"/>
            <a:ext cx="2004891" cy="92333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212E35"/>
                </a:solidFill>
                <a:effectLst/>
                <a:uLnTx/>
                <a:uFillTx/>
              </a:rPr>
              <a:t>Example of service dependencies in SMAX</a:t>
            </a:r>
          </a:p>
        </p:txBody>
      </p:sp>
      <p:pic>
        <p:nvPicPr>
          <p:cNvPr id="9" name="Picture 8"/>
          <p:cNvPicPr>
            <a:picLocks noChangeAspect="1"/>
          </p:cNvPicPr>
          <p:nvPr/>
        </p:nvPicPr>
        <p:blipFill>
          <a:blip r:embed="rId7"/>
          <a:stretch>
            <a:fillRect/>
          </a:stretch>
        </p:blipFill>
        <p:spPr>
          <a:xfrm>
            <a:off x="8219764" y="1274727"/>
            <a:ext cx="3626204" cy="4240561"/>
          </a:xfrm>
          <a:prstGeom prst="rect">
            <a:avLst/>
          </a:prstGeom>
        </p:spPr>
      </p:pic>
      <p:sp>
        <p:nvSpPr>
          <p:cNvPr id="10" name="Action Button: Forward or Next 9">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pic>
        <p:nvPicPr>
          <p:cNvPr id="11" name="Picture 10">
            <a:hlinkClick r:id="rId8" action="ppaction://hlinksldjump"/>
          </p:cNvPr>
          <p:cNvPicPr>
            <a:picLocks noChangeAspect="1"/>
          </p:cNvPicPr>
          <p:nvPr/>
        </p:nvPicPr>
        <p:blipFill>
          <a:blip r:embed="rId9"/>
          <a:stretch>
            <a:fillRect/>
          </a:stretch>
        </p:blipFill>
        <p:spPr>
          <a:xfrm>
            <a:off x="8869133" y="6371055"/>
            <a:ext cx="195089" cy="274344"/>
          </a:xfrm>
          <a:prstGeom prst="rect">
            <a:avLst/>
          </a:prstGeom>
        </p:spPr>
      </p:pic>
      <p:sp>
        <p:nvSpPr>
          <p:cNvPr id="12" name="Action Button: Return 11">
            <a:hlinkClick r:id="rId10" action="ppaction://hlinksldjump" highlightClick="1"/>
          </p:cNvPr>
          <p:cNvSpPr/>
          <p:nvPr/>
        </p:nvSpPr>
        <p:spPr>
          <a:xfrm>
            <a:off x="10600972" y="6368189"/>
            <a:ext cx="274320" cy="274320"/>
          </a:xfrm>
          <a:prstGeom prst="actionButtonReturn">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w="0"/>
              <a:solidFill>
                <a:srgbClr val="0079EF"/>
              </a:solidFill>
              <a:effectLst>
                <a:outerShdw blurRad="38100" dist="25400" dir="5400000" algn="ctr" rotWithShape="0">
                  <a:srgbClr val="6E747A">
                    <a:alpha val="43000"/>
                  </a:srgbClr>
                </a:outerShdw>
              </a:effectLst>
              <a:uLnTx/>
              <a:uFillTx/>
            </a:endParaRPr>
          </a:p>
        </p:txBody>
      </p:sp>
      <p:pic>
        <p:nvPicPr>
          <p:cNvPr id="13" name="Picture 12">
            <a:hlinkClick r:id="rId11" action="ppaction://hlinksldjump"/>
          </p:cNvPr>
          <p:cNvPicPr>
            <a:picLocks noChangeAspect="1"/>
          </p:cNvPicPr>
          <p:nvPr/>
        </p:nvPicPr>
        <p:blipFill>
          <a:blip r:embed="rId12"/>
          <a:stretch>
            <a:fillRect/>
          </a:stretch>
        </p:blipFill>
        <p:spPr>
          <a:xfrm>
            <a:off x="9228508" y="6368561"/>
            <a:ext cx="329213" cy="274344"/>
          </a:xfrm>
          <a:prstGeom prst="rect">
            <a:avLst/>
          </a:prstGeom>
        </p:spPr>
      </p:pic>
    </p:spTree>
    <p:extLst>
      <p:ext uri="{BB962C8B-B14F-4D97-AF65-F5344CB8AC3E}">
        <p14:creationId xmlns:p14="http://schemas.microsoft.com/office/powerpoint/2010/main" val="16289709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Version Update High Level Process Intro</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96</a:t>
            </a:fld>
            <a:endParaRPr lang="en-US" dirty="0"/>
          </a:p>
        </p:txBody>
      </p:sp>
      <p:pic>
        <p:nvPicPr>
          <p:cNvPr id="5" name="Picture 4"/>
          <p:cNvPicPr>
            <a:picLocks noChangeAspect="1"/>
          </p:cNvPicPr>
          <p:nvPr/>
        </p:nvPicPr>
        <p:blipFill>
          <a:blip r:embed="rId2"/>
          <a:stretch>
            <a:fillRect/>
          </a:stretch>
        </p:blipFill>
        <p:spPr>
          <a:xfrm>
            <a:off x="521797" y="1103972"/>
            <a:ext cx="10469475" cy="4741899"/>
          </a:xfrm>
          <a:prstGeom prst="rect">
            <a:avLst/>
          </a:prstGeom>
        </p:spPr>
      </p:pic>
      <p:sp>
        <p:nvSpPr>
          <p:cNvPr id="6" name="Action Button: Forward or Next 5">
            <a:hlinkClick r:id="" action="ppaction://hlinkshowjump?jump=nextslide" highlightClick="1"/>
          </p:cNvPr>
          <p:cNvSpPr/>
          <p:nvPr/>
        </p:nvSpPr>
        <p:spPr>
          <a:xfrm>
            <a:off x="11624918" y="5992320"/>
            <a:ext cx="274320" cy="274320"/>
          </a:xfrm>
          <a:prstGeom prst="actionButtonForwardNext">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 name="Action Button: Back or Previous 6">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sp>
        <p:nvSpPr>
          <p:cNvPr id="9" name="Action Button: Return 8">
            <a:hlinkClick r:id="rId5" action="ppaction://hlinksldjump" highlightClick="1"/>
          </p:cNvPr>
          <p:cNvSpPr/>
          <p:nvPr/>
        </p:nvSpPr>
        <p:spPr>
          <a:xfrm>
            <a:off x="10600972" y="6368189"/>
            <a:ext cx="274320" cy="274320"/>
          </a:xfrm>
          <a:prstGeom prst="actionButtonReturn">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w="0"/>
              <a:solidFill>
                <a:srgbClr val="0079EF"/>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pic>
        <p:nvPicPr>
          <p:cNvPr id="10" name="Picture 9">
            <a:hlinkClick r:id="rId6" action="ppaction://hlinksldjump"/>
          </p:cNvPr>
          <p:cNvPicPr>
            <a:picLocks noChangeAspect="1"/>
          </p:cNvPicPr>
          <p:nvPr/>
        </p:nvPicPr>
        <p:blipFill>
          <a:blip r:embed="rId7"/>
          <a:stretch>
            <a:fillRect/>
          </a:stretch>
        </p:blipFill>
        <p:spPr>
          <a:xfrm>
            <a:off x="9228508" y="6368561"/>
            <a:ext cx="329213" cy="274344"/>
          </a:xfrm>
          <a:prstGeom prst="rect">
            <a:avLst/>
          </a:prstGeom>
        </p:spPr>
      </p:pic>
    </p:spTree>
    <p:extLst>
      <p:ext uri="{BB962C8B-B14F-4D97-AF65-F5344CB8AC3E}">
        <p14:creationId xmlns:p14="http://schemas.microsoft.com/office/powerpoint/2010/main" val="5288658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Duration &amp; Downtime</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97</a:t>
            </a:fld>
            <a:endParaRPr lang="en-US" dirty="0"/>
          </a:p>
        </p:txBody>
      </p:sp>
      <p:sp>
        <p:nvSpPr>
          <p:cNvPr id="6" name="Action Button: Back or Previous 5">
            <a:hlinkClick r:id="" action="ppaction://hlinkshowjump?jump=previousslide" highlightClick="1"/>
          </p:cNvPr>
          <p:cNvSpPr/>
          <p:nvPr/>
        </p:nvSpPr>
        <p:spPr>
          <a:xfrm>
            <a:off x="11258551" y="5992320"/>
            <a:ext cx="276786" cy="274320"/>
          </a:xfrm>
          <a:prstGeom prst="actionButtonBackPrevious">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pic>
        <p:nvPicPr>
          <p:cNvPr id="7" name="Picture 6">
            <a:hlinkClick r:id="rId2" action="ppaction://hlinksldjump"/>
          </p:cNvPr>
          <p:cNvPicPr>
            <a:picLocks noChangeAspect="1"/>
          </p:cNvPicPr>
          <p:nvPr/>
        </p:nvPicPr>
        <p:blipFill>
          <a:blip r:embed="rId3"/>
          <a:stretch>
            <a:fillRect/>
          </a:stretch>
        </p:blipFill>
        <p:spPr>
          <a:xfrm>
            <a:off x="8869133" y="6371055"/>
            <a:ext cx="195089" cy="274344"/>
          </a:xfrm>
          <a:prstGeom prst="rect">
            <a:avLst/>
          </a:prstGeom>
        </p:spPr>
      </p:pic>
      <p:sp>
        <p:nvSpPr>
          <p:cNvPr id="8" name="Action Button: Return 7">
            <a:hlinkClick r:id="rId4" action="ppaction://hlinksldjump" highlightClick="1"/>
          </p:cNvPr>
          <p:cNvSpPr/>
          <p:nvPr/>
        </p:nvSpPr>
        <p:spPr>
          <a:xfrm>
            <a:off x="10600972" y="6368189"/>
            <a:ext cx="274320" cy="274320"/>
          </a:xfrm>
          <a:prstGeom prst="actionButtonReturn">
            <a:avLst/>
          </a:prstGeom>
          <a:noFill/>
          <a:ln w="12700" cap="flat" cmpd="sng" algn="ctr">
            <a:solidFill>
              <a:srgbClr val="0079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w="0"/>
              <a:solidFill>
                <a:srgbClr val="0079EF"/>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pic>
        <p:nvPicPr>
          <p:cNvPr id="9" name="Picture 8">
            <a:hlinkClick r:id="rId5" action="ppaction://hlinksldjump"/>
          </p:cNvPr>
          <p:cNvPicPr>
            <a:picLocks noChangeAspect="1"/>
          </p:cNvPicPr>
          <p:nvPr/>
        </p:nvPicPr>
        <p:blipFill>
          <a:blip r:embed="rId6"/>
          <a:stretch>
            <a:fillRect/>
          </a:stretch>
        </p:blipFill>
        <p:spPr>
          <a:xfrm>
            <a:off x="9228508" y="6368561"/>
            <a:ext cx="329213" cy="274344"/>
          </a:xfrm>
          <a:prstGeom prst="rect">
            <a:avLst/>
          </a:prstGeom>
        </p:spPr>
      </p:pic>
      <p:graphicFrame>
        <p:nvGraphicFramePr>
          <p:cNvPr id="10" name="Table 9"/>
          <p:cNvGraphicFramePr>
            <a:graphicFrameLocks noGrp="1"/>
          </p:cNvGraphicFramePr>
          <p:nvPr>
            <p:extLst/>
          </p:nvPr>
        </p:nvGraphicFramePr>
        <p:xfrm>
          <a:off x="727668" y="1548846"/>
          <a:ext cx="10530883" cy="3199043"/>
        </p:xfrm>
        <a:graphic>
          <a:graphicData uri="http://schemas.openxmlformats.org/drawingml/2006/table">
            <a:tbl>
              <a:tblPr firstRow="1" bandRow="1"/>
              <a:tblGrid>
                <a:gridCol w="4003238">
                  <a:extLst>
                    <a:ext uri="{9D8B030D-6E8A-4147-A177-3AD203B41FA5}">
                      <a16:colId xmlns="" xmlns:a16="http://schemas.microsoft.com/office/drawing/2014/main" val="20000"/>
                    </a:ext>
                  </a:extLst>
                </a:gridCol>
                <a:gridCol w="3284261">
                  <a:extLst>
                    <a:ext uri="{9D8B030D-6E8A-4147-A177-3AD203B41FA5}">
                      <a16:colId xmlns="" xmlns:a16="http://schemas.microsoft.com/office/drawing/2014/main" val="20001"/>
                    </a:ext>
                  </a:extLst>
                </a:gridCol>
                <a:gridCol w="3243384">
                  <a:extLst>
                    <a:ext uri="{9D8B030D-6E8A-4147-A177-3AD203B41FA5}">
                      <a16:colId xmlns="" xmlns:a16="http://schemas.microsoft.com/office/drawing/2014/main" val="20002"/>
                    </a:ext>
                  </a:extLst>
                </a:gridCol>
              </a:tblGrid>
              <a:tr h="643467">
                <a:tc>
                  <a:txBody>
                    <a:bodyPr/>
                    <a:lstStyle>
                      <a:lvl1pPr marL="0" algn="l" defTabSz="914377" rtl="0" eaLnBrk="1" latinLnBrk="0" hangingPunct="1">
                        <a:defRPr sz="1800" b="1" kern="1200">
                          <a:solidFill>
                            <a:schemeClr val="bg1"/>
                          </a:solidFill>
                          <a:latin typeface="Calibri" panose="020F0502020204030204"/>
                        </a:defRPr>
                      </a:lvl1pPr>
                      <a:lvl2pPr marL="457189" algn="l" defTabSz="914377" rtl="0" eaLnBrk="1" latinLnBrk="0" hangingPunct="1">
                        <a:defRPr sz="1800" b="1" kern="1200">
                          <a:solidFill>
                            <a:schemeClr val="bg1"/>
                          </a:solidFill>
                          <a:latin typeface="Calibri" panose="020F0502020204030204"/>
                        </a:defRPr>
                      </a:lvl2pPr>
                      <a:lvl3pPr marL="914377" algn="l" defTabSz="914377" rtl="0" eaLnBrk="1" latinLnBrk="0" hangingPunct="1">
                        <a:defRPr sz="1800" b="1" kern="1200">
                          <a:solidFill>
                            <a:schemeClr val="bg1"/>
                          </a:solidFill>
                          <a:latin typeface="Calibri" panose="020F0502020204030204"/>
                        </a:defRPr>
                      </a:lvl3pPr>
                      <a:lvl4pPr marL="1371566" algn="l" defTabSz="914377" rtl="0" eaLnBrk="1" latinLnBrk="0" hangingPunct="1">
                        <a:defRPr sz="1800" b="1" kern="1200">
                          <a:solidFill>
                            <a:schemeClr val="bg1"/>
                          </a:solidFill>
                          <a:latin typeface="Calibri" panose="020F0502020204030204"/>
                        </a:defRPr>
                      </a:lvl4pPr>
                      <a:lvl5pPr marL="1828754" algn="l" defTabSz="914377" rtl="0" eaLnBrk="1" latinLnBrk="0" hangingPunct="1">
                        <a:defRPr sz="1800" b="1" kern="1200">
                          <a:solidFill>
                            <a:schemeClr val="bg1"/>
                          </a:solidFill>
                          <a:latin typeface="Calibri" panose="020F0502020204030204"/>
                        </a:defRPr>
                      </a:lvl5pPr>
                      <a:lvl6pPr marL="2285943" algn="l" defTabSz="914377" rtl="0" eaLnBrk="1" latinLnBrk="0" hangingPunct="1">
                        <a:defRPr sz="1800" b="1" kern="1200">
                          <a:solidFill>
                            <a:schemeClr val="bg1"/>
                          </a:solidFill>
                          <a:latin typeface="Calibri" panose="020F0502020204030204"/>
                        </a:defRPr>
                      </a:lvl6pPr>
                      <a:lvl7pPr marL="2743131" algn="l" defTabSz="914377" rtl="0" eaLnBrk="1" latinLnBrk="0" hangingPunct="1">
                        <a:defRPr sz="1800" b="1" kern="1200">
                          <a:solidFill>
                            <a:schemeClr val="bg1"/>
                          </a:solidFill>
                          <a:latin typeface="Calibri" panose="020F0502020204030204"/>
                        </a:defRPr>
                      </a:lvl7pPr>
                      <a:lvl8pPr marL="3200320" algn="l" defTabSz="914377" rtl="0" eaLnBrk="1" latinLnBrk="0" hangingPunct="1">
                        <a:defRPr sz="1800" b="1" kern="1200">
                          <a:solidFill>
                            <a:schemeClr val="bg1"/>
                          </a:solidFill>
                          <a:latin typeface="Calibri" panose="020F0502020204030204"/>
                        </a:defRPr>
                      </a:lvl8pPr>
                      <a:lvl9pPr marL="3657509" algn="l" defTabSz="914377" rtl="0" eaLnBrk="1" latinLnBrk="0" hangingPunct="1">
                        <a:defRPr sz="1800" b="1" kern="1200">
                          <a:solidFill>
                            <a:schemeClr val="bg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Steps</a:t>
                      </a:r>
                    </a:p>
                  </a:txBody>
                  <a:tcPr marL="121920" marR="121920" marT="60960" marB="60960" anchor="ctr">
                    <a:lnL w="9525" cap="flat" cmpd="sng" algn="ctr">
                      <a:noFill/>
                      <a:prstDash val="solid"/>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31CA5"/>
                    </a:solidFill>
                  </a:tcPr>
                </a:tc>
                <a:tc>
                  <a:txBody>
                    <a:bodyPr/>
                    <a:lstStyle>
                      <a:lvl1pPr marL="0" algn="l" defTabSz="914377" rtl="0" eaLnBrk="1" latinLnBrk="0" hangingPunct="1">
                        <a:defRPr sz="1800" b="1" kern="1200">
                          <a:solidFill>
                            <a:schemeClr val="bg1"/>
                          </a:solidFill>
                          <a:latin typeface="Calibri" panose="020F0502020204030204"/>
                        </a:defRPr>
                      </a:lvl1pPr>
                      <a:lvl2pPr marL="457189" algn="l" defTabSz="914377" rtl="0" eaLnBrk="1" latinLnBrk="0" hangingPunct="1">
                        <a:defRPr sz="1800" b="1" kern="1200">
                          <a:solidFill>
                            <a:schemeClr val="bg1"/>
                          </a:solidFill>
                          <a:latin typeface="Calibri" panose="020F0502020204030204"/>
                        </a:defRPr>
                      </a:lvl2pPr>
                      <a:lvl3pPr marL="914377" algn="l" defTabSz="914377" rtl="0" eaLnBrk="1" latinLnBrk="0" hangingPunct="1">
                        <a:defRPr sz="1800" b="1" kern="1200">
                          <a:solidFill>
                            <a:schemeClr val="bg1"/>
                          </a:solidFill>
                          <a:latin typeface="Calibri" panose="020F0502020204030204"/>
                        </a:defRPr>
                      </a:lvl3pPr>
                      <a:lvl4pPr marL="1371566" algn="l" defTabSz="914377" rtl="0" eaLnBrk="1" latinLnBrk="0" hangingPunct="1">
                        <a:defRPr sz="1800" b="1" kern="1200">
                          <a:solidFill>
                            <a:schemeClr val="bg1"/>
                          </a:solidFill>
                          <a:latin typeface="Calibri" panose="020F0502020204030204"/>
                        </a:defRPr>
                      </a:lvl4pPr>
                      <a:lvl5pPr marL="1828754" algn="l" defTabSz="914377" rtl="0" eaLnBrk="1" latinLnBrk="0" hangingPunct="1">
                        <a:defRPr sz="1800" b="1" kern="1200">
                          <a:solidFill>
                            <a:schemeClr val="bg1"/>
                          </a:solidFill>
                          <a:latin typeface="Calibri" panose="020F0502020204030204"/>
                        </a:defRPr>
                      </a:lvl5pPr>
                      <a:lvl6pPr marL="2285943" algn="l" defTabSz="914377" rtl="0" eaLnBrk="1" latinLnBrk="0" hangingPunct="1">
                        <a:defRPr sz="1800" b="1" kern="1200">
                          <a:solidFill>
                            <a:schemeClr val="bg1"/>
                          </a:solidFill>
                          <a:latin typeface="Calibri" panose="020F0502020204030204"/>
                        </a:defRPr>
                      </a:lvl6pPr>
                      <a:lvl7pPr marL="2743131" algn="l" defTabSz="914377" rtl="0" eaLnBrk="1" latinLnBrk="0" hangingPunct="1">
                        <a:defRPr sz="1800" b="1" kern="1200">
                          <a:solidFill>
                            <a:schemeClr val="bg1"/>
                          </a:solidFill>
                          <a:latin typeface="Calibri" panose="020F0502020204030204"/>
                        </a:defRPr>
                      </a:lvl7pPr>
                      <a:lvl8pPr marL="3200320" algn="l" defTabSz="914377" rtl="0" eaLnBrk="1" latinLnBrk="0" hangingPunct="1">
                        <a:defRPr sz="1800" b="1" kern="1200">
                          <a:solidFill>
                            <a:schemeClr val="bg1"/>
                          </a:solidFill>
                          <a:latin typeface="Calibri" panose="020F0502020204030204"/>
                        </a:defRPr>
                      </a:lvl8pPr>
                      <a:lvl9pPr marL="3657509" algn="l" defTabSz="914377" rtl="0" eaLnBrk="1" latinLnBrk="0" hangingPunct="1">
                        <a:defRPr sz="1800" b="1" kern="1200">
                          <a:solidFill>
                            <a:schemeClr val="bg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t>Duration</a:t>
                      </a:r>
                      <a:endParaRPr lang="en-US" sz="1600" dirty="0"/>
                    </a:p>
                  </a:txBody>
                  <a:tcPr marL="121920" marR="121920" marT="60960" marB="60960" anchor="ctr">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9EF"/>
                    </a:solidFill>
                  </a:tcPr>
                </a:tc>
                <a:tc>
                  <a:txBody>
                    <a:bodyPr/>
                    <a:lstStyle>
                      <a:lvl1pPr marL="0" algn="l" defTabSz="914377" rtl="0" eaLnBrk="1" latinLnBrk="0" hangingPunct="1">
                        <a:defRPr sz="1800" b="1" kern="1200">
                          <a:solidFill>
                            <a:schemeClr val="bg1"/>
                          </a:solidFill>
                          <a:latin typeface="Calibri" panose="020F0502020204030204"/>
                        </a:defRPr>
                      </a:lvl1pPr>
                      <a:lvl2pPr marL="457189" algn="l" defTabSz="914377" rtl="0" eaLnBrk="1" latinLnBrk="0" hangingPunct="1">
                        <a:defRPr sz="1800" b="1" kern="1200">
                          <a:solidFill>
                            <a:schemeClr val="bg1"/>
                          </a:solidFill>
                          <a:latin typeface="Calibri" panose="020F0502020204030204"/>
                        </a:defRPr>
                      </a:lvl2pPr>
                      <a:lvl3pPr marL="914377" algn="l" defTabSz="914377" rtl="0" eaLnBrk="1" latinLnBrk="0" hangingPunct="1">
                        <a:defRPr sz="1800" b="1" kern="1200">
                          <a:solidFill>
                            <a:schemeClr val="bg1"/>
                          </a:solidFill>
                          <a:latin typeface="Calibri" panose="020F0502020204030204"/>
                        </a:defRPr>
                      </a:lvl3pPr>
                      <a:lvl4pPr marL="1371566" algn="l" defTabSz="914377" rtl="0" eaLnBrk="1" latinLnBrk="0" hangingPunct="1">
                        <a:defRPr sz="1800" b="1" kern="1200">
                          <a:solidFill>
                            <a:schemeClr val="bg1"/>
                          </a:solidFill>
                          <a:latin typeface="Calibri" panose="020F0502020204030204"/>
                        </a:defRPr>
                      </a:lvl4pPr>
                      <a:lvl5pPr marL="1828754" algn="l" defTabSz="914377" rtl="0" eaLnBrk="1" latinLnBrk="0" hangingPunct="1">
                        <a:defRPr sz="1800" b="1" kern="1200">
                          <a:solidFill>
                            <a:schemeClr val="bg1"/>
                          </a:solidFill>
                          <a:latin typeface="Calibri" panose="020F0502020204030204"/>
                        </a:defRPr>
                      </a:lvl5pPr>
                      <a:lvl6pPr marL="2285943" algn="l" defTabSz="914377" rtl="0" eaLnBrk="1" latinLnBrk="0" hangingPunct="1">
                        <a:defRPr sz="1800" b="1" kern="1200">
                          <a:solidFill>
                            <a:schemeClr val="bg1"/>
                          </a:solidFill>
                          <a:latin typeface="Calibri" panose="020F0502020204030204"/>
                        </a:defRPr>
                      </a:lvl6pPr>
                      <a:lvl7pPr marL="2743131" algn="l" defTabSz="914377" rtl="0" eaLnBrk="1" latinLnBrk="0" hangingPunct="1">
                        <a:defRPr sz="1800" b="1" kern="1200">
                          <a:solidFill>
                            <a:schemeClr val="bg1"/>
                          </a:solidFill>
                          <a:latin typeface="Calibri" panose="020F0502020204030204"/>
                        </a:defRPr>
                      </a:lvl7pPr>
                      <a:lvl8pPr marL="3200320" algn="l" defTabSz="914377" rtl="0" eaLnBrk="1" latinLnBrk="0" hangingPunct="1">
                        <a:defRPr sz="1800" b="1" kern="1200">
                          <a:solidFill>
                            <a:schemeClr val="bg1"/>
                          </a:solidFill>
                          <a:latin typeface="Calibri" panose="020F0502020204030204"/>
                        </a:defRPr>
                      </a:lvl8pPr>
                      <a:lvl9pPr marL="3657509" algn="l" defTabSz="914377" rtl="0" eaLnBrk="1" latinLnBrk="0" hangingPunct="1">
                        <a:defRPr sz="1800" b="1" kern="1200">
                          <a:solidFill>
                            <a:schemeClr val="bg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Downtime</a:t>
                      </a:r>
                      <a:endParaRPr lang="en-US" sz="1600" dirty="0">
                        <a:solidFill>
                          <a:schemeClr val="bg1"/>
                        </a:solidFill>
                      </a:endParaRPr>
                    </a:p>
                  </a:txBody>
                  <a:tcPr marL="121920" marR="121920" marT="60960" marB="60960" anchor="ctr">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9EF"/>
                    </a:solidFill>
                  </a:tcPr>
                </a:tc>
                <a:extLst>
                  <a:ext uri="{0D108BD9-81ED-4DB2-BD59-A6C34878D82A}">
                    <a16:rowId xmlns="" xmlns:a16="http://schemas.microsoft.com/office/drawing/2014/main" val="10000"/>
                  </a:ext>
                </a:extLst>
              </a:tr>
              <a:tr h="390563">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lvl="0"/>
                      <a:r>
                        <a:rPr lang="en-US" sz="1600" dirty="0">
                          <a:solidFill>
                            <a:schemeClr val="tx1"/>
                          </a:solidFill>
                          <a:ea typeface="Roboto Light" charset="0"/>
                          <a:cs typeface="Roboto Light" charset="0"/>
                        </a:rPr>
                        <a:t>Clone an existing installation to a test environment</a:t>
                      </a:r>
                    </a:p>
                  </a:txBody>
                  <a:tcPr marL="121920" marR="121920" marT="60960" marB="60960" anchor="ctr">
                    <a:lnL w="9525" cap="flat" cmpd="sng" algn="ctr">
                      <a:noFill/>
                      <a:prstDash val="solid"/>
                    </a:lnL>
                    <a:lnR>
                      <a:noFill/>
                    </a:lnR>
                    <a:lnT w="12700" cap="flat" cmpd="sng" algn="ctr">
                      <a:no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Database</a:t>
                      </a:r>
                      <a:r>
                        <a:rPr lang="en-US" sz="1600" baseline="0" dirty="0">
                          <a:solidFill>
                            <a:schemeClr val="tx1"/>
                          </a:solidFill>
                        </a:rPr>
                        <a:t> backup restore time + 30 minutes installation time</a:t>
                      </a:r>
                      <a:endParaRPr lang="en-US" sz="1600" dirty="0">
                        <a:solidFill>
                          <a:schemeClr val="tx1"/>
                        </a:solidFill>
                      </a:endParaRPr>
                    </a:p>
                  </a:txBody>
                  <a:tcPr marL="121920" marR="121920" marT="60960" marB="60960" anchor="ctr">
                    <a:lnL>
                      <a:noFill/>
                    </a:lnL>
                    <a:lnR>
                      <a:noFill/>
                    </a:lnR>
                    <a:lnT w="12700" cap="flat" cmpd="sng" algn="ctr">
                      <a:no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0 minutes</a:t>
                      </a:r>
                    </a:p>
                  </a:txBody>
                  <a:tcPr marL="121920" marR="121920" marT="60960" marB="60960" anchor="ctr">
                    <a:lnL>
                      <a:noFill/>
                    </a:lnL>
                    <a:lnR>
                      <a:noFill/>
                    </a:lnR>
                    <a:lnT w="12700" cap="flat" cmpd="sng" algn="ctr">
                      <a:no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659042">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solidFill>
                            <a:schemeClr val="tx1"/>
                          </a:solidFill>
                          <a:ea typeface="Roboto Light" charset="0"/>
                          <a:cs typeface="Roboto Light" charset="0"/>
                        </a:rPr>
                        <a:t>CDF Update</a:t>
                      </a:r>
                    </a:p>
                  </a:txBody>
                  <a:tcPr marL="121920" marR="121920" marT="60960" marB="60960" anchor="ctr">
                    <a:lnL w="9525" cap="flat" cmpd="sng" algn="ctr">
                      <a:noFill/>
                      <a:prstDash val="solid"/>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40</a:t>
                      </a:r>
                      <a:r>
                        <a:rPr lang="en-US" sz="1600" baseline="0" dirty="0">
                          <a:solidFill>
                            <a:schemeClr val="tx1"/>
                          </a:solidFill>
                        </a:rPr>
                        <a:t>minutes per master node</a:t>
                      </a:r>
                    </a:p>
                    <a:p>
                      <a:pPr algn="ctr"/>
                      <a:r>
                        <a:rPr lang="en-US" sz="1600" baseline="0" dirty="0">
                          <a:solidFill>
                            <a:schemeClr val="tx1"/>
                          </a:solidFill>
                        </a:rPr>
                        <a:t>10 minutes per worker node</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20</a:t>
                      </a:r>
                      <a:r>
                        <a:rPr lang="en-US" sz="1600" baseline="0" dirty="0">
                          <a:solidFill>
                            <a:schemeClr val="tx1"/>
                          </a:solidFill>
                        </a:rPr>
                        <a:t>minutes per master node</a:t>
                      </a:r>
                    </a:p>
                    <a:p>
                      <a:pPr algn="ctr"/>
                      <a:r>
                        <a:rPr lang="en-US" sz="1600" baseline="0" dirty="0">
                          <a:solidFill>
                            <a:schemeClr val="tx1"/>
                          </a:solidFill>
                        </a:rPr>
                        <a:t>+ worker node update downtime</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643467">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lvl="0"/>
                      <a:r>
                        <a:rPr lang="en-US" sz="1600" dirty="0">
                          <a:latin typeface="Calibri" panose="020F0502020204030204" pitchFamily="34" charset="0"/>
                          <a:cs typeface="Calibri" panose="020F0502020204030204" pitchFamily="34" charset="0"/>
                        </a:rPr>
                        <a:t>Suite</a:t>
                      </a:r>
                      <a:r>
                        <a:rPr lang="en-US" sz="1600" baseline="0" dirty="0">
                          <a:latin typeface="Calibri" panose="020F0502020204030204" pitchFamily="34" charset="0"/>
                          <a:cs typeface="Calibri" panose="020F0502020204030204" pitchFamily="34" charset="0"/>
                        </a:rPr>
                        <a:t> Update</a:t>
                      </a:r>
                      <a:endParaRPr lang="en-US" sz="1600" dirty="0"/>
                    </a:p>
                  </a:txBody>
                  <a:tcPr marL="121920" marR="121920" marT="60960" marB="60960" anchor="ctr">
                    <a:lnL w="9525" cap="flat" cmpd="sng" algn="ctr">
                      <a:noFill/>
                      <a:prstDash val="solid"/>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30</a:t>
                      </a:r>
                      <a:r>
                        <a:rPr lang="en-US" sz="1600" baseline="0" dirty="0">
                          <a:solidFill>
                            <a:schemeClr val="tx1"/>
                          </a:solidFill>
                        </a:rPr>
                        <a:t> minutes – 60 minutes</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600" dirty="0"/>
                        <a:t>30 minutes</a:t>
                      </a:r>
                      <a:endParaRPr lang="en-US" sz="1600" dirty="0">
                        <a:solidFill>
                          <a:srgbClr val="F48B34"/>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23544922"/>
                  </a:ext>
                </a:extLst>
              </a:tr>
              <a:tr h="643467">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lvl="0"/>
                      <a:r>
                        <a:rPr lang="en-US" sz="1600" dirty="0">
                          <a:latin typeface="Calibri" panose="020F0502020204030204" pitchFamily="34" charset="0"/>
                          <a:cs typeface="Calibri" panose="020F0502020204030204" pitchFamily="34" charset="0"/>
                        </a:rPr>
                        <a:t>Post Update</a:t>
                      </a:r>
                      <a:endParaRPr lang="en-US" sz="1600" dirty="0">
                        <a:latin typeface="+mn-lt"/>
                      </a:endParaRPr>
                    </a:p>
                  </a:txBody>
                  <a:tcPr marL="121920" marR="121920" marT="60960" marB="60960" anchor="ctr">
                    <a:lnL w="9525" cap="flat" cmpd="sng" algn="ctr">
                      <a:noFill/>
                      <a:prstDash val="solid"/>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0</a:t>
                      </a:r>
                      <a:r>
                        <a:rPr lang="en-US" sz="1600" baseline="0" dirty="0">
                          <a:solidFill>
                            <a:schemeClr val="tx1"/>
                          </a:solidFill>
                        </a:rPr>
                        <a:t> – 120 minutes</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tx1"/>
                          </a:solidFill>
                          <a:latin typeface="Calibri" panose="020F0502020204030204"/>
                        </a:defRPr>
                      </a:lvl1pPr>
                      <a:lvl2pPr marL="457189" algn="l" defTabSz="914377" rtl="0" eaLnBrk="1" latinLnBrk="0" hangingPunct="1">
                        <a:defRPr sz="1800" kern="1200">
                          <a:solidFill>
                            <a:schemeClr val="tx1"/>
                          </a:solidFill>
                          <a:latin typeface="Calibri" panose="020F0502020204030204"/>
                        </a:defRPr>
                      </a:lvl2pPr>
                      <a:lvl3pPr marL="914377" algn="l" defTabSz="914377" rtl="0" eaLnBrk="1" latinLnBrk="0" hangingPunct="1">
                        <a:defRPr sz="1800" kern="1200">
                          <a:solidFill>
                            <a:schemeClr val="tx1"/>
                          </a:solidFill>
                          <a:latin typeface="Calibri" panose="020F0502020204030204"/>
                        </a:defRPr>
                      </a:lvl3pPr>
                      <a:lvl4pPr marL="1371566" algn="l" defTabSz="914377" rtl="0" eaLnBrk="1" latinLnBrk="0" hangingPunct="1">
                        <a:defRPr sz="1800" kern="1200">
                          <a:solidFill>
                            <a:schemeClr val="tx1"/>
                          </a:solidFill>
                          <a:latin typeface="Calibri" panose="020F0502020204030204"/>
                        </a:defRPr>
                      </a:lvl4pPr>
                      <a:lvl5pPr marL="1828754" algn="l" defTabSz="914377" rtl="0" eaLnBrk="1" latinLnBrk="0" hangingPunct="1">
                        <a:defRPr sz="1800" kern="1200">
                          <a:solidFill>
                            <a:schemeClr val="tx1"/>
                          </a:solidFill>
                          <a:latin typeface="Calibri" panose="020F0502020204030204"/>
                        </a:defRPr>
                      </a:lvl5pPr>
                      <a:lvl6pPr marL="2285943" algn="l" defTabSz="914377" rtl="0" eaLnBrk="1" latinLnBrk="0" hangingPunct="1">
                        <a:defRPr sz="1800" kern="1200">
                          <a:solidFill>
                            <a:schemeClr val="tx1"/>
                          </a:solidFill>
                          <a:latin typeface="Calibri" panose="020F0502020204030204"/>
                        </a:defRPr>
                      </a:lvl6pPr>
                      <a:lvl7pPr marL="2743131" algn="l" defTabSz="914377" rtl="0" eaLnBrk="1" latinLnBrk="0" hangingPunct="1">
                        <a:defRPr sz="1800" kern="1200">
                          <a:solidFill>
                            <a:schemeClr val="tx1"/>
                          </a:solidFill>
                          <a:latin typeface="Calibri" panose="020F0502020204030204"/>
                        </a:defRPr>
                      </a:lvl7pPr>
                      <a:lvl8pPr marL="3200320" algn="l" defTabSz="914377" rtl="0" eaLnBrk="1" latinLnBrk="0" hangingPunct="1">
                        <a:defRPr sz="1800" kern="1200">
                          <a:solidFill>
                            <a:schemeClr val="tx1"/>
                          </a:solidFill>
                          <a:latin typeface="Calibri" panose="020F0502020204030204"/>
                        </a:defRPr>
                      </a:lvl8pPr>
                      <a:lvl9pPr marL="3657509" algn="l" defTabSz="914377" rtl="0" eaLnBrk="1" latinLnBrk="0" hangingPunct="1">
                        <a:defRPr sz="1800" kern="1200">
                          <a:solidFill>
                            <a:schemeClr val="tx1"/>
                          </a:solidFill>
                          <a:latin typeface="Calibri" panose="020F0502020204030204"/>
                        </a:defRPr>
                      </a:lvl9pPr>
                    </a:lstStyle>
                    <a:p>
                      <a:pPr algn="ctr"/>
                      <a:r>
                        <a:rPr lang="en-US" sz="1600" dirty="0">
                          <a:solidFill>
                            <a:schemeClr val="tx1"/>
                          </a:solidFill>
                        </a:rPr>
                        <a:t>0</a:t>
                      </a:r>
                      <a:r>
                        <a:rPr lang="en-US" sz="1600" baseline="0" dirty="0">
                          <a:solidFill>
                            <a:schemeClr val="tx1"/>
                          </a:solidFill>
                        </a:rPr>
                        <a:t> – 60 minutes</a:t>
                      </a:r>
                      <a:endParaRPr lang="en-US" sz="1600" dirty="0">
                        <a:solidFill>
                          <a:schemeClr val="tx1"/>
                        </a:solidFill>
                      </a:endParaRPr>
                    </a:p>
                  </a:txBody>
                  <a:tcPr marL="121920" marR="121920" marT="60960" marB="60960" anchor="ctr">
                    <a:lnL>
                      <a:noFill/>
                    </a:lnL>
                    <a:lnR>
                      <a:noFill/>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9341544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FB999A9-77CE-4AD1-9911-24A29F08BC34}" type="slidenum">
              <a:rPr lang="en-US" smtClean="0"/>
              <a:pPr/>
              <a:t>98</a:t>
            </a:fld>
            <a:endParaRPr lang="en-US" dirty="0"/>
          </a:p>
        </p:txBody>
      </p:sp>
      <p:sp>
        <p:nvSpPr>
          <p:cNvPr id="3" name="Title 2"/>
          <p:cNvSpPr>
            <a:spLocks noGrp="1"/>
          </p:cNvSpPr>
          <p:nvPr>
            <p:ph type="title"/>
          </p:nvPr>
        </p:nvSpPr>
        <p:spPr/>
        <p:txBody>
          <a:bodyPr/>
          <a:lstStyle/>
          <a:p>
            <a:r>
              <a:rPr lang="en-US" dirty="0" smtClean="0"/>
              <a:t>ITOM Platform with Deployment Choice</a:t>
            </a:r>
            <a:endParaRPr lang="en-US" dirty="0"/>
          </a:p>
        </p:txBody>
      </p:sp>
      <p:sp>
        <p:nvSpPr>
          <p:cNvPr id="5" name="Action Button: Home 4">
            <a:hlinkClick r:id="rId2" action="ppaction://hlinksldjump" highlightClick="1"/>
          </p:cNvPr>
          <p:cNvSpPr/>
          <p:nvPr/>
        </p:nvSpPr>
        <p:spPr>
          <a:xfrm>
            <a:off x="11340059" y="5763718"/>
            <a:ext cx="547141" cy="509666"/>
          </a:xfrm>
          <a:prstGeom prst="actionButtonHom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424860497"/>
              </p:ext>
            </p:extLst>
          </p:nvPr>
        </p:nvGraphicFramePr>
        <p:xfrm>
          <a:off x="946786" y="1500543"/>
          <a:ext cx="10018869" cy="2286000"/>
        </p:xfrm>
        <a:graphic>
          <a:graphicData uri="http://schemas.openxmlformats.org/drawingml/2006/table">
            <a:tbl>
              <a:tblPr firstRow="1" bandRow="1">
                <a:tableStyleId>{6E25E649-3F16-4E02-A733-19D2CDBF48F0}</a:tableStyleId>
              </a:tblPr>
              <a:tblGrid>
                <a:gridCol w="3000101"/>
                <a:gridCol w="1754692"/>
                <a:gridCol w="1754692"/>
                <a:gridCol w="1754692"/>
                <a:gridCol w="1754692"/>
              </a:tblGrid>
              <a:tr h="370840">
                <a:tc>
                  <a:txBody>
                    <a:bodyPr/>
                    <a:lstStyle/>
                    <a:p>
                      <a:r>
                        <a:rPr lang="en-US" sz="2000" dirty="0" smtClean="0"/>
                        <a:t>Capability</a:t>
                      </a:r>
                      <a:endParaRPr lang="en-US" sz="2000" dirty="0"/>
                    </a:p>
                  </a:txBody>
                  <a:tcPr/>
                </a:tc>
                <a:tc>
                  <a:txBody>
                    <a:bodyPr/>
                    <a:lstStyle/>
                    <a:p>
                      <a:pPr algn="ctr"/>
                      <a:r>
                        <a:rPr lang="en-US" sz="2000" dirty="0" smtClean="0"/>
                        <a:t>Description &amp; Use Case</a:t>
                      </a:r>
                      <a:endParaRPr lang="en-US" sz="2000" dirty="0"/>
                    </a:p>
                  </a:txBody>
                  <a:tcPr/>
                </a:tc>
                <a:tc>
                  <a:txBody>
                    <a:bodyPr/>
                    <a:lstStyle/>
                    <a:p>
                      <a:pPr algn="ctr"/>
                      <a:r>
                        <a:rPr lang="en-US" sz="2000" dirty="0" smtClean="0"/>
                        <a:t>Technology</a:t>
                      </a:r>
                      <a:endParaRPr lang="en-US" sz="2000" dirty="0"/>
                    </a:p>
                  </a:txBody>
                  <a:tcPr/>
                </a:tc>
                <a:tc>
                  <a:txBody>
                    <a:bodyPr/>
                    <a:lstStyle/>
                    <a:p>
                      <a:pPr algn="ctr"/>
                      <a:r>
                        <a:rPr lang="en-US" sz="2000" dirty="0" smtClean="0"/>
                        <a:t>Screenshot</a:t>
                      </a:r>
                      <a:endParaRPr lang="en-US" sz="2000" dirty="0"/>
                    </a:p>
                  </a:txBody>
                  <a:tcPr/>
                </a:tc>
                <a:tc>
                  <a:txBody>
                    <a:bodyPr/>
                    <a:lstStyle/>
                    <a:p>
                      <a:pPr algn="ctr"/>
                      <a:r>
                        <a:rPr lang="en-US" sz="2000" dirty="0" smtClean="0"/>
                        <a:t>Video</a:t>
                      </a:r>
                      <a:endParaRPr lang="en-US" sz="2000" dirty="0"/>
                    </a:p>
                  </a:txBody>
                  <a:tcPr/>
                </a:tc>
              </a:tr>
              <a:tr h="370840">
                <a:tc>
                  <a:txBody>
                    <a:bodyPr/>
                    <a:lstStyle/>
                    <a:p>
                      <a:r>
                        <a:rPr lang="en-US" sz="2000" dirty="0" smtClean="0"/>
                        <a:t>AWS Deployment</a:t>
                      </a:r>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smtClean="0"/>
                        <a:t>Azure Deployment</a:t>
                      </a:r>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smtClean="0"/>
                        <a:t>Multi-tenant Console</a:t>
                      </a:r>
                      <a:endParaRPr lang="en-US" sz="2000" dirty="0"/>
                    </a:p>
                  </a:txBody>
                  <a:tcPr/>
                </a:tc>
                <a:tc>
                  <a:txBody>
                    <a:bodyPr/>
                    <a:lstStyle/>
                    <a:p>
                      <a:r>
                        <a:rPr lang="en-US" sz="2000" dirty="0" smtClean="0"/>
                        <a:t> </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r h="370840">
                <a:tc>
                  <a:txBody>
                    <a:bodyPr/>
                    <a:lstStyle/>
                    <a:p>
                      <a:r>
                        <a:rPr lang="en-US" sz="2000" dirty="0" smtClean="0"/>
                        <a:t>ChatOps</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r>
            </a:tbl>
          </a:graphicData>
        </a:graphic>
      </p:graphicFrame>
      <p:pic>
        <p:nvPicPr>
          <p:cNvPr id="16" name="Picture 15">
            <a:hlinkClick r:id="rId3" action="ppaction://hlinksldjump"/>
          </p:cNvPr>
          <p:cNvPicPr>
            <a:picLocks noChangeAspect="1"/>
          </p:cNvPicPr>
          <p:nvPr/>
        </p:nvPicPr>
        <p:blipFill>
          <a:blip r:embed="rId4"/>
          <a:stretch>
            <a:fillRect/>
          </a:stretch>
        </p:blipFill>
        <p:spPr>
          <a:xfrm>
            <a:off x="4811633" y="2264803"/>
            <a:ext cx="195089" cy="274344"/>
          </a:xfrm>
          <a:prstGeom prst="rect">
            <a:avLst/>
          </a:prstGeom>
        </p:spPr>
      </p:pic>
      <p:pic>
        <p:nvPicPr>
          <p:cNvPr id="17" name="Picture 16">
            <a:hlinkClick r:id="rId5" action="ppaction://hlinksldjump"/>
          </p:cNvPr>
          <p:cNvPicPr>
            <a:picLocks noChangeAspect="1"/>
          </p:cNvPicPr>
          <p:nvPr/>
        </p:nvPicPr>
        <p:blipFill>
          <a:blip r:embed="rId6"/>
          <a:stretch>
            <a:fillRect/>
          </a:stretch>
        </p:blipFill>
        <p:spPr>
          <a:xfrm>
            <a:off x="8182678" y="2264803"/>
            <a:ext cx="304826" cy="274344"/>
          </a:xfrm>
          <a:prstGeom prst="rect">
            <a:avLst/>
          </a:prstGeom>
        </p:spPr>
      </p:pic>
      <p:pic>
        <p:nvPicPr>
          <p:cNvPr id="18" name="Picture 17">
            <a:hlinkClick r:id="rId7" action="ppaction://hlinksldjump"/>
          </p:cNvPr>
          <p:cNvPicPr>
            <a:picLocks noChangeAspect="1"/>
          </p:cNvPicPr>
          <p:nvPr/>
        </p:nvPicPr>
        <p:blipFill>
          <a:blip r:embed="rId8"/>
          <a:stretch>
            <a:fillRect/>
          </a:stretch>
        </p:blipFill>
        <p:spPr>
          <a:xfrm>
            <a:off x="6395524" y="2264803"/>
            <a:ext cx="329213" cy="274344"/>
          </a:xfrm>
          <a:prstGeom prst="rect">
            <a:avLst/>
          </a:prstGeom>
        </p:spPr>
      </p:pic>
      <p:pic>
        <p:nvPicPr>
          <p:cNvPr id="20" name="Picture 19">
            <a:hlinkClick r:id="rId9" action="ppaction://hlinksldjump"/>
          </p:cNvPr>
          <p:cNvPicPr>
            <a:picLocks noChangeAspect="1"/>
          </p:cNvPicPr>
          <p:nvPr/>
        </p:nvPicPr>
        <p:blipFill>
          <a:blip r:embed="rId4"/>
          <a:stretch>
            <a:fillRect/>
          </a:stretch>
        </p:blipFill>
        <p:spPr>
          <a:xfrm>
            <a:off x="4811633" y="3053813"/>
            <a:ext cx="195089" cy="274344"/>
          </a:xfrm>
          <a:prstGeom prst="rect">
            <a:avLst/>
          </a:prstGeom>
        </p:spPr>
      </p:pic>
      <p:pic>
        <p:nvPicPr>
          <p:cNvPr id="23" name="Picture 22">
            <a:hlinkClick r:id="rId10" action="ppaction://hlinksldjump"/>
          </p:cNvPr>
          <p:cNvPicPr>
            <a:picLocks noChangeAspect="1"/>
          </p:cNvPicPr>
          <p:nvPr/>
        </p:nvPicPr>
        <p:blipFill>
          <a:blip r:embed="rId6"/>
          <a:stretch>
            <a:fillRect/>
          </a:stretch>
        </p:blipFill>
        <p:spPr>
          <a:xfrm>
            <a:off x="8182678" y="3053813"/>
            <a:ext cx="304826" cy="274344"/>
          </a:xfrm>
          <a:prstGeom prst="rect">
            <a:avLst/>
          </a:prstGeom>
        </p:spPr>
      </p:pic>
      <p:pic>
        <p:nvPicPr>
          <p:cNvPr id="24" name="Picture 23">
            <a:hlinkClick r:id="rId11" action="ppaction://hlinksldjump"/>
          </p:cNvPr>
          <p:cNvPicPr>
            <a:picLocks noChangeAspect="1"/>
          </p:cNvPicPr>
          <p:nvPr/>
        </p:nvPicPr>
        <p:blipFill>
          <a:blip r:embed="rId8"/>
          <a:stretch>
            <a:fillRect/>
          </a:stretch>
        </p:blipFill>
        <p:spPr>
          <a:xfrm>
            <a:off x="6395524" y="3053813"/>
            <a:ext cx="329213" cy="274344"/>
          </a:xfrm>
          <a:prstGeom prst="rect">
            <a:avLst/>
          </a:prstGeom>
        </p:spPr>
      </p:pic>
      <p:pic>
        <p:nvPicPr>
          <p:cNvPr id="12" name="Picture 11">
            <a:hlinkClick r:id="rId12" action="ppaction://hlinksldjump"/>
          </p:cNvPr>
          <p:cNvPicPr>
            <a:picLocks noChangeAspect="1"/>
          </p:cNvPicPr>
          <p:nvPr/>
        </p:nvPicPr>
        <p:blipFill>
          <a:blip r:embed="rId4"/>
          <a:stretch>
            <a:fillRect/>
          </a:stretch>
        </p:blipFill>
        <p:spPr>
          <a:xfrm>
            <a:off x="4811633" y="2660555"/>
            <a:ext cx="195089" cy="274344"/>
          </a:xfrm>
          <a:prstGeom prst="rect">
            <a:avLst/>
          </a:prstGeom>
        </p:spPr>
      </p:pic>
      <p:pic>
        <p:nvPicPr>
          <p:cNvPr id="13" name="Picture 12">
            <a:hlinkClick r:id="rId13" action="ppaction://hlinksldjump"/>
          </p:cNvPr>
          <p:cNvPicPr>
            <a:picLocks noChangeAspect="1"/>
          </p:cNvPicPr>
          <p:nvPr/>
        </p:nvPicPr>
        <p:blipFill>
          <a:blip r:embed="rId8"/>
          <a:stretch>
            <a:fillRect/>
          </a:stretch>
        </p:blipFill>
        <p:spPr>
          <a:xfrm>
            <a:off x="6395523" y="2659308"/>
            <a:ext cx="329213" cy="274344"/>
          </a:xfrm>
          <a:prstGeom prst="rect">
            <a:avLst/>
          </a:prstGeom>
        </p:spPr>
      </p:pic>
      <p:pic>
        <p:nvPicPr>
          <p:cNvPr id="14" name="Picture 13">
            <a:hlinkClick r:id="rId14" action="ppaction://hlinksldjump"/>
          </p:cNvPr>
          <p:cNvPicPr>
            <a:picLocks noChangeAspect="1"/>
          </p:cNvPicPr>
          <p:nvPr/>
        </p:nvPicPr>
        <p:blipFill>
          <a:blip r:embed="rId4"/>
          <a:stretch>
            <a:fillRect/>
          </a:stretch>
        </p:blipFill>
        <p:spPr>
          <a:xfrm>
            <a:off x="4811633" y="3457335"/>
            <a:ext cx="195089" cy="274344"/>
          </a:xfrm>
          <a:prstGeom prst="rect">
            <a:avLst/>
          </a:prstGeom>
        </p:spPr>
      </p:pic>
      <p:pic>
        <p:nvPicPr>
          <p:cNvPr id="15" name="Picture 14">
            <a:hlinkClick r:id="rId15" action="ppaction://hlinksldjump"/>
          </p:cNvPr>
          <p:cNvPicPr>
            <a:picLocks noChangeAspect="1"/>
          </p:cNvPicPr>
          <p:nvPr/>
        </p:nvPicPr>
        <p:blipFill>
          <a:blip r:embed="rId6"/>
          <a:stretch>
            <a:fillRect/>
          </a:stretch>
        </p:blipFill>
        <p:spPr>
          <a:xfrm>
            <a:off x="8182678" y="3457335"/>
            <a:ext cx="304826" cy="274344"/>
          </a:xfrm>
          <a:prstGeom prst="rect">
            <a:avLst/>
          </a:prstGeom>
        </p:spPr>
      </p:pic>
    </p:spTree>
    <p:extLst>
      <p:ext uri="{BB962C8B-B14F-4D97-AF65-F5344CB8AC3E}">
        <p14:creationId xmlns:p14="http://schemas.microsoft.com/office/powerpoint/2010/main" val="37837799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429273"/>
            <a:ext cx="10808012" cy="1080000"/>
          </a:xfrm>
        </p:spPr>
        <p:txBody>
          <a:bodyPr/>
          <a:lstStyle/>
          <a:p>
            <a:r>
              <a:rPr lang="en-US" dirty="0" smtClean="0"/>
              <a:t>Description: AWS Deployment</a:t>
            </a:r>
            <a:endParaRPr lang="en-US" dirty="0"/>
          </a:p>
        </p:txBody>
      </p:sp>
      <p:sp>
        <p:nvSpPr>
          <p:cNvPr id="5" name="Rectangle 4"/>
          <p:cNvSpPr/>
          <p:nvPr/>
        </p:nvSpPr>
        <p:spPr>
          <a:xfrm>
            <a:off x="4869484" y="1784933"/>
            <a:ext cx="4796790" cy="1000274"/>
          </a:xfrm>
          <a:prstGeom prst="rect">
            <a:avLst/>
          </a:prstGeom>
        </p:spPr>
        <p:txBody>
          <a:bodyPr wrap="square">
            <a:spAutoFit/>
          </a:bodyPr>
          <a:lstStyle/>
          <a:p>
            <a:pPr>
              <a:spcAft>
                <a:spcPts val="1800"/>
              </a:spcAft>
            </a:pPr>
            <a:r>
              <a:rPr lang="en-US" sz="2400" b="1" dirty="0" smtClean="0"/>
              <a:t>Use Cases</a:t>
            </a:r>
            <a:endParaRPr lang="en-US" sz="2000" dirty="0"/>
          </a:p>
          <a:p>
            <a:pPr marL="342900" indent="-342900">
              <a:spcAft>
                <a:spcPts val="1800"/>
              </a:spcAft>
              <a:buFont typeface="Arial" panose="020B0604020202020204" pitchFamily="34" charset="0"/>
              <a:buChar char="•"/>
            </a:pPr>
            <a:r>
              <a:rPr lang="en-US" sz="2000" dirty="0"/>
              <a:t>Deploy AWS cloud </a:t>
            </a:r>
            <a:r>
              <a:rPr lang="en-US" sz="2000" dirty="0" smtClean="0"/>
              <a:t>solution</a:t>
            </a:r>
            <a:endParaRPr lang="en-US" sz="2000" dirty="0"/>
          </a:p>
        </p:txBody>
      </p:sp>
      <p:pic>
        <p:nvPicPr>
          <p:cNvPr id="8" name="Picture 7">
            <a:hlinkClick r:id="rId3" action="ppaction://hlinksldjump"/>
          </p:cNvPr>
          <p:cNvPicPr>
            <a:picLocks noChangeAspect="1"/>
          </p:cNvPicPr>
          <p:nvPr/>
        </p:nvPicPr>
        <p:blipFill>
          <a:blip r:embed="rId4"/>
          <a:stretch>
            <a:fillRect/>
          </a:stretch>
        </p:blipFill>
        <p:spPr>
          <a:xfrm>
            <a:off x="8869133" y="6371055"/>
            <a:ext cx="195089" cy="274344"/>
          </a:xfrm>
          <a:prstGeom prst="rect">
            <a:avLst/>
          </a:prstGeom>
        </p:spPr>
      </p:pic>
      <p:pic>
        <p:nvPicPr>
          <p:cNvPr id="9" name="Picture 8">
            <a:hlinkClick r:id="rId5" action="ppaction://hlinksldjump"/>
          </p:cNvPr>
          <p:cNvPicPr>
            <a:picLocks noChangeAspect="1"/>
          </p:cNvPicPr>
          <p:nvPr/>
        </p:nvPicPr>
        <p:blipFill>
          <a:blip r:embed="rId6"/>
          <a:stretch>
            <a:fillRect/>
          </a:stretch>
        </p:blipFill>
        <p:spPr>
          <a:xfrm>
            <a:off x="9722007" y="6368189"/>
            <a:ext cx="304826" cy="274344"/>
          </a:xfrm>
          <a:prstGeom prst="rect">
            <a:avLst/>
          </a:prstGeom>
        </p:spPr>
      </p:pic>
      <p:pic>
        <p:nvPicPr>
          <p:cNvPr id="10" name="Picture 9">
            <a:hlinkClick r:id="rId7" action="ppaction://hlinksldjump"/>
          </p:cNvPr>
          <p:cNvPicPr>
            <a:picLocks noChangeAspect="1"/>
          </p:cNvPicPr>
          <p:nvPr/>
        </p:nvPicPr>
        <p:blipFill>
          <a:blip r:embed="rId8"/>
          <a:stretch>
            <a:fillRect/>
          </a:stretch>
        </p:blipFill>
        <p:spPr>
          <a:xfrm>
            <a:off x="9228508" y="6368561"/>
            <a:ext cx="329213" cy="274344"/>
          </a:xfrm>
          <a:prstGeom prst="rect">
            <a:avLst/>
          </a:prstGeom>
        </p:spPr>
      </p:pic>
      <p:sp>
        <p:nvSpPr>
          <p:cNvPr id="11" name="Action Button: Return 10">
            <a:hlinkClick r:id="rId9" action="ppaction://hlinksldjump" highlightClick="1"/>
          </p:cNvPr>
          <p:cNvSpPr/>
          <p:nvPr/>
        </p:nvSpPr>
        <p:spPr>
          <a:xfrm>
            <a:off x="10600972" y="6368189"/>
            <a:ext cx="274320" cy="274320"/>
          </a:xfrm>
          <a:prstGeom prst="actionButtonRetur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2" name="Picture 11"/>
          <p:cNvPicPr>
            <a:picLocks noChangeAspect="1"/>
          </p:cNvPicPr>
          <p:nvPr/>
        </p:nvPicPr>
        <p:blipFill>
          <a:blip r:embed="rId10"/>
          <a:stretch>
            <a:fillRect/>
          </a:stretch>
        </p:blipFill>
        <p:spPr>
          <a:xfrm>
            <a:off x="4958422" y="2887800"/>
            <a:ext cx="5642550" cy="3173934"/>
          </a:xfrm>
          <a:prstGeom prst="rect">
            <a:avLst/>
          </a:prstGeom>
        </p:spPr>
      </p:pic>
      <p:sp>
        <p:nvSpPr>
          <p:cNvPr id="13" name="Content Placeholder 20"/>
          <p:cNvSpPr txBox="1">
            <a:spLocks/>
          </p:cNvSpPr>
          <p:nvPr/>
        </p:nvSpPr>
        <p:spPr>
          <a:xfrm>
            <a:off x="946785" y="1784933"/>
            <a:ext cx="3221803" cy="4181152"/>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Deploy through the use of Cloud Formation templates</a:t>
            </a:r>
          </a:p>
          <a:p>
            <a:r>
              <a:rPr lang="en-US" sz="2000" dirty="0" smtClean="0"/>
              <a:t>Deploy with multiple availability zones (AZ)</a:t>
            </a:r>
          </a:p>
        </p:txBody>
      </p:sp>
    </p:spTree>
    <p:extLst>
      <p:ext uri="{BB962C8B-B14F-4D97-AF65-F5344CB8AC3E}">
        <p14:creationId xmlns:p14="http://schemas.microsoft.com/office/powerpoint/2010/main" val="2313619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Presentation_2017</Template>
  <TotalTime>25885</TotalTime>
  <Words>10621</Words>
  <Application>Microsoft Office PowerPoint</Application>
  <PresentationFormat>Widescreen</PresentationFormat>
  <Paragraphs>1258</Paragraphs>
  <Slides>113</Slides>
  <Notes>77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113</vt:i4>
      </vt:variant>
    </vt:vector>
  </HeadingPairs>
  <TitlesOfParts>
    <vt:vector size="125" baseType="lpstr">
      <vt:lpstr>宋体</vt:lpstr>
      <vt:lpstr>.AppleSystemUIFont</vt:lpstr>
      <vt:lpstr>Arial</vt:lpstr>
      <vt:lpstr>Calibri</vt:lpstr>
      <vt:lpstr>Calibri Light</vt:lpstr>
      <vt:lpstr>Courier New</vt:lpstr>
      <vt:lpstr>HP Simplified</vt:lpstr>
      <vt:lpstr>MetricHPE</vt:lpstr>
      <vt:lpstr>Roboto Light</vt:lpstr>
      <vt:lpstr>Times New Roman</vt:lpstr>
      <vt:lpstr>Wingdings</vt:lpstr>
      <vt:lpstr>Micro Focus Theme v5</vt:lpstr>
      <vt:lpstr>Service Management Automation X The machine learning based Service Desk delivered on-premise or cloud</vt:lpstr>
      <vt:lpstr>Before you begin</vt:lpstr>
      <vt:lpstr>Service Management Automation</vt:lpstr>
      <vt:lpstr>Smart self-service with social collaboration</vt:lpstr>
      <vt:lpstr>Description: Smart Ticket</vt:lpstr>
      <vt:lpstr>Technology: Smart Ticket Optical Character Recognition (OCR)</vt:lpstr>
      <vt:lpstr>Screenshot: Submit Smart Ticket by End User</vt:lpstr>
      <vt:lpstr>Screenshot: Submit Smart Ticket by End User</vt:lpstr>
      <vt:lpstr>Screenshot: Smart Ticket by Service Agent </vt:lpstr>
      <vt:lpstr>Video: Smart Ticket</vt:lpstr>
      <vt:lpstr>Description: Smart Email</vt:lpstr>
      <vt:lpstr>Technology: Smart Email</vt:lpstr>
      <vt:lpstr>PowerPoint Presentation</vt:lpstr>
      <vt:lpstr>Description: Smart Search</vt:lpstr>
      <vt:lpstr>Technology: Smart Search Settings</vt:lpstr>
      <vt:lpstr>Screenshot: Smart Search by End User </vt:lpstr>
      <vt:lpstr>Screenshot: Smart Search by Service Agent </vt:lpstr>
      <vt:lpstr>Video: Smart Search</vt:lpstr>
      <vt:lpstr>Description: Virtual Agent &amp; User Chat</vt:lpstr>
      <vt:lpstr>Screenshot: Virtual agent for End User</vt:lpstr>
      <vt:lpstr>PowerPoint Presentation</vt:lpstr>
      <vt:lpstr>Video: Virtual Agent &amp; User Chat</vt:lpstr>
      <vt:lpstr>Description: Hot Topic Analytics</vt:lpstr>
      <vt:lpstr>PowerPoint Presentation</vt:lpstr>
      <vt:lpstr>Screenshot: Service Agent uses Hot Topic Analytics</vt:lpstr>
      <vt:lpstr>Video: Hot Topic Analytics</vt:lpstr>
      <vt:lpstr>Description: Change Analytics</vt:lpstr>
      <vt:lpstr>Screenshot: Change Analytics</vt:lpstr>
      <vt:lpstr>Description: Fast CI Detection</vt:lpstr>
      <vt:lpstr>Screenshot: Fast CI Detection</vt:lpstr>
      <vt:lpstr>Description: Service Portal &amp; Catalog</vt:lpstr>
      <vt:lpstr>Screenshot: Service Portal &amp; Catalog</vt:lpstr>
      <vt:lpstr>Screenshot: Service Portal &amp; Catalog </vt:lpstr>
      <vt:lpstr>Screenshot: Catalog Aggregation – Service Governance</vt:lpstr>
      <vt:lpstr>Screenshot: Catalog Aggregation</vt:lpstr>
      <vt:lpstr>Description: Native Mobile Apps</vt:lpstr>
      <vt:lpstr>Screenshot: Native mobile apps</vt:lpstr>
      <vt:lpstr>Description: Collaboration</vt:lpstr>
      <vt:lpstr>Screenshot: Collaboration</vt:lpstr>
      <vt:lpstr>Description: Surveys</vt:lpstr>
      <vt:lpstr>Screenshot: Create Survey for End User</vt:lpstr>
      <vt:lpstr>PowerPoint Presentation</vt:lpstr>
      <vt:lpstr>PowerPoint Presentation</vt:lpstr>
      <vt:lpstr>Description: IT News</vt:lpstr>
      <vt:lpstr>PowerPoint Presentation</vt:lpstr>
      <vt:lpstr>PowerPoint Presentation</vt:lpstr>
      <vt:lpstr>Description: Public/Social Requests</vt:lpstr>
      <vt:lpstr>Technology: Public/Social requests</vt:lpstr>
      <vt:lpstr>PowerPoint Presentation</vt:lpstr>
      <vt:lpstr>Modern UX for Enterprise Applications</vt:lpstr>
      <vt:lpstr>Description: Service Manager Dashboards &amp; Reporting</vt:lpstr>
      <vt:lpstr>PowerPoint Presentation</vt:lpstr>
      <vt:lpstr>PowerPoint Presentation</vt:lpstr>
      <vt:lpstr>Description: Request Management &amp; Fulfillment</vt:lpstr>
      <vt:lpstr>Screenshot: Service Request Management &amp; Fulfillment</vt:lpstr>
      <vt:lpstr>Screenshot: Live Support for existing service request</vt:lpstr>
      <vt:lpstr>Screenshot: User Option Reporting</vt:lpstr>
      <vt:lpstr>Description: Incident &amp; Problem Management</vt:lpstr>
      <vt:lpstr>Screenshot: Incident Management</vt:lpstr>
      <vt:lpstr>Description: Service Level Management</vt:lpstr>
      <vt:lpstr>Screenshot: Service Level Management</vt:lpstr>
      <vt:lpstr>Description: Change Management</vt:lpstr>
      <vt:lpstr>Screenshot: Change Calendar</vt:lpstr>
      <vt:lpstr>Description: Release Management</vt:lpstr>
      <vt:lpstr>Screenshot: Release Management</vt:lpstr>
      <vt:lpstr>Description: Service Asset &amp; Configuration Management</vt:lpstr>
      <vt:lpstr>Screenshot: Service Asset &amp; Configuration Management</vt:lpstr>
      <vt:lpstr>Screenshot: Service Asset &amp; Configuration Management</vt:lpstr>
      <vt:lpstr>Description: Contract &amp; Vendor Management</vt:lpstr>
      <vt:lpstr>Screenshot: Contract and Vendor Management</vt:lpstr>
      <vt:lpstr>Description: Software Asset Management</vt:lpstr>
      <vt:lpstr>Screenshot: Software Asset Management </vt:lpstr>
      <vt:lpstr>Screenshot: Asset Financial Management</vt:lpstr>
      <vt:lpstr>Description: Idea &amp; Proposal Management</vt:lpstr>
      <vt:lpstr>Screenshot: Idea and Proposal Management</vt:lpstr>
      <vt:lpstr>Description: Application Portfolio Management</vt:lpstr>
      <vt:lpstr>Screenshot: Application Portfolio Management</vt:lpstr>
      <vt:lpstr>Description: Project Management</vt:lpstr>
      <vt:lpstr>Screenshot: Project Mgmt &amp; Portfolio Optimization</vt:lpstr>
      <vt:lpstr>Description: Human Resources Application</vt:lpstr>
      <vt:lpstr>Screenshot: Human Resources application</vt:lpstr>
      <vt:lpstr>Video: Human Resources Application</vt:lpstr>
      <vt:lpstr>Description: Procurement Management</vt:lpstr>
      <vt:lpstr>Screenshot: Vendor catalog</vt:lpstr>
      <vt:lpstr>Screenshot: Purchase request</vt:lpstr>
      <vt:lpstr>Screenshot: Purchase order</vt:lpstr>
      <vt:lpstr>Screenshot: Receiving slip</vt:lpstr>
      <vt:lpstr>Codeless Configuration and Easy Updates</vt:lpstr>
      <vt:lpstr>Description: Studio</vt:lpstr>
      <vt:lpstr>Screenshot: Studio Basics</vt:lpstr>
      <vt:lpstr>Screenshot: Studio Approval Support</vt:lpstr>
      <vt:lpstr>Screenshot: Studio Custom Actions</vt:lpstr>
      <vt:lpstr>Screenshot: Studio Service Level Management</vt:lpstr>
      <vt:lpstr>Description: Update Process</vt:lpstr>
      <vt:lpstr>Technology: In place update for the SMA Suite</vt:lpstr>
      <vt:lpstr>Technology: Version Update High Level Process Intro</vt:lpstr>
      <vt:lpstr>Technology: Duration &amp; Downtime</vt:lpstr>
      <vt:lpstr>ITOM Platform with Deployment Choice</vt:lpstr>
      <vt:lpstr>Description: AWS Deployment</vt:lpstr>
      <vt:lpstr>Technology: SMAX on AWS</vt:lpstr>
      <vt:lpstr>Screenshot: Availability on the AWS Markeplace</vt:lpstr>
      <vt:lpstr>Description: Azure Deployment</vt:lpstr>
      <vt:lpstr>Technology: SMAX on Azure</vt:lpstr>
      <vt:lpstr>Description: Multi-tenant Console</vt:lpstr>
      <vt:lpstr>Overview: Multi-tenant Console</vt:lpstr>
      <vt:lpstr>Screenshot: Suite Administration</vt:lpstr>
      <vt:lpstr>Description: ChatOps for SMAX</vt:lpstr>
      <vt:lpstr>Screenshot: Hyperlink to Suggested Knowledge Articles</vt:lpstr>
      <vt:lpstr>Screenshot: Search Incident &amp; Knowledge Articles</vt:lpstr>
      <vt:lpstr>Screenshot: Help Command by ChatOps Platform</vt:lpstr>
      <vt:lpstr>Screenshot: Misspelling Correction</vt:lpstr>
      <vt:lpstr>Additional Information</vt:lpstr>
      <vt:lpstr>Thank You</vt:lpstr>
    </vt:vector>
  </TitlesOfParts>
  <Company>Novell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Karlin Stokes</dc:creator>
  <cp:lastModifiedBy>Odorizzi, Jason C.</cp:lastModifiedBy>
  <cp:revision>493</cp:revision>
  <cp:lastPrinted>2017-11-02T13:26:42Z</cp:lastPrinted>
  <dcterms:created xsi:type="dcterms:W3CDTF">2017-10-11T15:55:15Z</dcterms:created>
  <dcterms:modified xsi:type="dcterms:W3CDTF">2018-05-11T17:39:56Z</dcterms:modified>
</cp:coreProperties>
</file>